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Lst>
  <p:notesMasterIdLst>
    <p:notesMasterId r:id="rId102"/>
  </p:notesMasterIdLst>
  <p:handoutMasterIdLst>
    <p:handoutMasterId r:id="rId103"/>
  </p:handoutMasterIdLst>
  <p:sldIdLst>
    <p:sldId id="256" r:id="rId5"/>
    <p:sldId id="846" r:id="rId6"/>
    <p:sldId id="847" r:id="rId7"/>
    <p:sldId id="848" r:id="rId8"/>
    <p:sldId id="849" r:id="rId9"/>
    <p:sldId id="850" r:id="rId10"/>
    <p:sldId id="858" r:id="rId11"/>
    <p:sldId id="859" r:id="rId12"/>
    <p:sldId id="860" r:id="rId13"/>
    <p:sldId id="861" r:id="rId14"/>
    <p:sldId id="862" r:id="rId15"/>
    <p:sldId id="902" r:id="rId16"/>
    <p:sldId id="901" r:id="rId17"/>
    <p:sldId id="863" r:id="rId18"/>
    <p:sldId id="864" r:id="rId19"/>
    <p:sldId id="865" r:id="rId20"/>
    <p:sldId id="866" r:id="rId21"/>
    <p:sldId id="867" r:id="rId22"/>
    <p:sldId id="868" r:id="rId23"/>
    <p:sldId id="869" r:id="rId24"/>
    <p:sldId id="870" r:id="rId25"/>
    <p:sldId id="871" r:id="rId26"/>
    <p:sldId id="872" r:id="rId27"/>
    <p:sldId id="873" r:id="rId28"/>
    <p:sldId id="874" r:id="rId29"/>
    <p:sldId id="875" r:id="rId30"/>
    <p:sldId id="876" r:id="rId31"/>
    <p:sldId id="877" r:id="rId32"/>
    <p:sldId id="878" r:id="rId33"/>
    <p:sldId id="879" r:id="rId34"/>
    <p:sldId id="880" r:id="rId35"/>
    <p:sldId id="881" r:id="rId36"/>
    <p:sldId id="882" r:id="rId37"/>
    <p:sldId id="883" r:id="rId38"/>
    <p:sldId id="884" r:id="rId39"/>
    <p:sldId id="885" r:id="rId40"/>
    <p:sldId id="886" r:id="rId41"/>
    <p:sldId id="887" r:id="rId42"/>
    <p:sldId id="888" r:id="rId43"/>
    <p:sldId id="889" r:id="rId44"/>
    <p:sldId id="890" r:id="rId45"/>
    <p:sldId id="891" r:id="rId46"/>
    <p:sldId id="892" r:id="rId47"/>
    <p:sldId id="893" r:id="rId48"/>
    <p:sldId id="894" r:id="rId49"/>
    <p:sldId id="895" r:id="rId50"/>
    <p:sldId id="896" r:id="rId51"/>
    <p:sldId id="897" r:id="rId52"/>
    <p:sldId id="898" r:id="rId53"/>
    <p:sldId id="899" r:id="rId54"/>
    <p:sldId id="900" r:id="rId55"/>
    <p:sldId id="903" r:id="rId56"/>
    <p:sldId id="904" r:id="rId57"/>
    <p:sldId id="905" r:id="rId58"/>
    <p:sldId id="906" r:id="rId59"/>
    <p:sldId id="908" r:id="rId60"/>
    <p:sldId id="907" r:id="rId61"/>
    <p:sldId id="909" r:id="rId62"/>
    <p:sldId id="910" r:id="rId63"/>
    <p:sldId id="911" r:id="rId64"/>
    <p:sldId id="912" r:id="rId65"/>
    <p:sldId id="913" r:id="rId66"/>
    <p:sldId id="914" r:id="rId67"/>
    <p:sldId id="916" r:id="rId68"/>
    <p:sldId id="915" r:id="rId69"/>
    <p:sldId id="917" r:id="rId70"/>
    <p:sldId id="918" r:id="rId71"/>
    <p:sldId id="919" r:id="rId72"/>
    <p:sldId id="920" r:id="rId73"/>
    <p:sldId id="921" r:id="rId74"/>
    <p:sldId id="922" r:id="rId75"/>
    <p:sldId id="923" r:id="rId76"/>
    <p:sldId id="924" r:id="rId77"/>
    <p:sldId id="925" r:id="rId78"/>
    <p:sldId id="926" r:id="rId79"/>
    <p:sldId id="927" r:id="rId80"/>
    <p:sldId id="928" r:id="rId81"/>
    <p:sldId id="929" r:id="rId82"/>
    <p:sldId id="930" r:id="rId83"/>
    <p:sldId id="947" r:id="rId84"/>
    <p:sldId id="931" r:id="rId85"/>
    <p:sldId id="932" r:id="rId86"/>
    <p:sldId id="933" r:id="rId87"/>
    <p:sldId id="934" r:id="rId88"/>
    <p:sldId id="935" r:id="rId89"/>
    <p:sldId id="936" r:id="rId90"/>
    <p:sldId id="937" r:id="rId91"/>
    <p:sldId id="938" r:id="rId92"/>
    <p:sldId id="939" r:id="rId93"/>
    <p:sldId id="940" r:id="rId94"/>
    <p:sldId id="941" r:id="rId95"/>
    <p:sldId id="942" r:id="rId96"/>
    <p:sldId id="943" r:id="rId97"/>
    <p:sldId id="944" r:id="rId98"/>
    <p:sldId id="945" r:id="rId99"/>
    <p:sldId id="946" r:id="rId100"/>
    <p:sldId id="948" r:id="rId101"/>
  </p:sldIdLst>
  <p:sldSz cx="9144000" cy="6858000" type="screen4x3"/>
  <p:notesSz cx="9928225" cy="6797675"/>
  <p:custDataLst>
    <p:tags r:id="rId104"/>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phen Rafferty" initials="SR" lastIdx="1" clrIdx="0">
    <p:extLst>
      <p:ext uri="{19B8F6BF-5375-455C-9EA6-DF929625EA0E}">
        <p15:presenceInfo xmlns:p15="http://schemas.microsoft.com/office/powerpoint/2012/main" userId="a04426156b3b4a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DCFD2"/>
    <a:srgbClr val="FF8B8B"/>
    <a:srgbClr val="DE0000"/>
    <a:srgbClr val="B212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94" autoAdjust="0"/>
    <p:restoredTop sz="94646" autoAdjust="0"/>
  </p:normalViewPr>
  <p:slideViewPr>
    <p:cSldViewPr>
      <p:cViewPr varScale="1">
        <p:scale>
          <a:sx n="74" d="100"/>
          <a:sy n="74" d="100"/>
        </p:scale>
        <p:origin x="1590" y="72"/>
      </p:cViewPr>
      <p:guideLst>
        <p:guide orient="horz" pos="2160"/>
        <p:guide pos="2880"/>
      </p:guideLst>
    </p:cSldViewPr>
  </p:slideViewPr>
  <p:outlineViewPr>
    <p:cViewPr>
      <p:scale>
        <a:sx n="33" d="100"/>
        <a:sy n="33" d="100"/>
      </p:scale>
      <p:origin x="30" y="5403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07" Type="http://schemas.openxmlformats.org/officeDocument/2006/relationships/viewProps" Target="viewProp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notesMaster" Target="notesMasters/notesMaster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handoutMaster" Target="handoutMasters/handoutMaster1.xml"/><Relationship Id="rId108" Type="http://schemas.openxmlformats.org/officeDocument/2006/relationships/theme" Target="theme/theme1.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tableStyles" Target="tableStyles.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ags" Target="tags/tag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commentAuthors" Target="commen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China's GDP growth, 2000-16</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1"/>
          <c:order val="0"/>
          <c:tx>
            <c:strRef>
              <c:f>Sheet1!$B$1:$B$2</c:f>
              <c:strCache>
                <c:ptCount val="2"/>
                <c:pt idx="0">
                  <c:v>China's GDP growth, 2000-15</c:v>
                </c:pt>
                <c:pt idx="1">
                  <c:v>GDP Growth %)</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Sheet1!$A$3:$A$19</c:f>
              <c:numCache>
                <c:formatCode>General</c:formatCode>
                <c:ptCount val="17"/>
                <c:pt idx="0">
                  <c:v>2000</c:v>
                </c:pt>
                <c:pt idx="1">
                  <c:v>2001</c:v>
                </c:pt>
                <c:pt idx="2">
                  <c:v>2002</c:v>
                </c:pt>
                <c:pt idx="3">
                  <c:v>2003</c:v>
                </c:pt>
                <c:pt idx="4">
                  <c:v>2004</c:v>
                </c:pt>
                <c:pt idx="5">
                  <c:v>2005</c:v>
                </c:pt>
                <c:pt idx="6">
                  <c:v>2006</c:v>
                </c:pt>
                <c:pt idx="7">
                  <c:v>2007</c:v>
                </c:pt>
                <c:pt idx="8">
                  <c:v>2008</c:v>
                </c:pt>
                <c:pt idx="9">
                  <c:v>2009</c:v>
                </c:pt>
                <c:pt idx="10">
                  <c:v>2010</c:v>
                </c:pt>
                <c:pt idx="11">
                  <c:v>2011</c:v>
                </c:pt>
                <c:pt idx="12">
                  <c:v>2012</c:v>
                </c:pt>
                <c:pt idx="13">
                  <c:v>2013</c:v>
                </c:pt>
                <c:pt idx="14">
                  <c:v>2014</c:v>
                </c:pt>
                <c:pt idx="15">
                  <c:v>2015</c:v>
                </c:pt>
                <c:pt idx="16">
                  <c:v>2016</c:v>
                </c:pt>
              </c:numCache>
            </c:numRef>
          </c:cat>
          <c:val>
            <c:numRef>
              <c:f>Sheet1!$B$3:$B$19</c:f>
              <c:numCache>
                <c:formatCode>General</c:formatCode>
                <c:ptCount val="17"/>
                <c:pt idx="0">
                  <c:v>8.1</c:v>
                </c:pt>
                <c:pt idx="1">
                  <c:v>8</c:v>
                </c:pt>
                <c:pt idx="2">
                  <c:v>9</c:v>
                </c:pt>
                <c:pt idx="3">
                  <c:v>10</c:v>
                </c:pt>
                <c:pt idx="4">
                  <c:v>10</c:v>
                </c:pt>
                <c:pt idx="5">
                  <c:v>11</c:v>
                </c:pt>
                <c:pt idx="6">
                  <c:v>12</c:v>
                </c:pt>
                <c:pt idx="7">
                  <c:v>13</c:v>
                </c:pt>
                <c:pt idx="8">
                  <c:v>10</c:v>
                </c:pt>
                <c:pt idx="9">
                  <c:v>9.5</c:v>
                </c:pt>
                <c:pt idx="10">
                  <c:v>10.199999999999999</c:v>
                </c:pt>
                <c:pt idx="11">
                  <c:v>9</c:v>
                </c:pt>
                <c:pt idx="12">
                  <c:v>8</c:v>
                </c:pt>
                <c:pt idx="13">
                  <c:v>8.3000000000000007</c:v>
                </c:pt>
                <c:pt idx="14">
                  <c:v>9.5</c:v>
                </c:pt>
                <c:pt idx="15">
                  <c:v>10.6</c:v>
                </c:pt>
                <c:pt idx="16">
                  <c:v>11.3</c:v>
                </c:pt>
              </c:numCache>
            </c:numRef>
          </c:val>
          <c:smooth val="0"/>
        </c:ser>
        <c:dLbls>
          <c:showLegendKey val="0"/>
          <c:showVal val="0"/>
          <c:showCatName val="0"/>
          <c:showSerName val="0"/>
          <c:showPercent val="0"/>
          <c:showBubbleSize val="0"/>
        </c:dLbls>
        <c:marker val="1"/>
        <c:smooth val="0"/>
        <c:axId val="1495888800"/>
        <c:axId val="1495889888"/>
      </c:lineChart>
      <c:catAx>
        <c:axId val="1495888800"/>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a:t>Year</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95889888"/>
        <c:crosses val="autoZero"/>
        <c:auto val="1"/>
        <c:lblAlgn val="ctr"/>
        <c:lblOffset val="100"/>
        <c:noMultiLvlLbl val="0"/>
      </c:catAx>
      <c:valAx>
        <c:axId val="1495889888"/>
        <c:scaling>
          <c:orientation val="minMax"/>
          <c:min val="5"/>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GB" sz="1000" b="0" i="0" u="none" strike="noStrike" baseline="0">
                    <a:effectLst/>
                  </a:rPr>
                  <a:t>GDP Growth %)</a:t>
                </a:r>
                <a:r>
                  <a:rPr lang="en-GB" sz="1000" b="0" i="0" u="none" strike="noStrike" baseline="0"/>
                  <a:t> </a:t>
                </a:r>
                <a:endParaRPr lang="en-GB"/>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95888800"/>
        <c:crosses val="autoZero"/>
        <c:crossBetween val="between"/>
      </c:valAx>
      <c:spPr>
        <a:noFill/>
        <a:ln>
          <a:noFill/>
        </a:ln>
        <a:effectLst/>
      </c:spPr>
    </c:plotArea>
    <c:legend>
      <c:legendPos val="b"/>
      <c:layout>
        <c:manualLayout>
          <c:xMode val="edge"/>
          <c:yMode val="edge"/>
          <c:x val="0.29824374521747715"/>
          <c:y val="0.85705963837853605"/>
          <c:w val="0.40351236995481793"/>
          <c:h val="7.8125546806649182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8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03313" cy="339884"/>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22594" y="0"/>
            <a:ext cx="4303313" cy="339884"/>
          </a:xfrm>
          <a:prstGeom prst="rect">
            <a:avLst/>
          </a:prstGeom>
        </p:spPr>
        <p:txBody>
          <a:bodyPr vert="horz" lIns="91440" tIns="45720" rIns="91440" bIns="45720" rtlCol="0"/>
          <a:lstStyle>
            <a:lvl1pPr algn="r">
              <a:defRPr sz="1200"/>
            </a:lvl1pPr>
          </a:lstStyle>
          <a:p>
            <a:fld id="{1105C127-53EC-4625-8674-123C41A42ABE}" type="datetimeFigureOut">
              <a:rPr lang="en-GB" smtClean="0"/>
              <a:pPr/>
              <a:t>03/08/2018</a:t>
            </a:fld>
            <a:endParaRPr lang="en-GB" dirty="0"/>
          </a:p>
        </p:txBody>
      </p:sp>
      <p:sp>
        <p:nvSpPr>
          <p:cNvPr id="4" name="Footer Placeholder 3"/>
          <p:cNvSpPr>
            <a:spLocks noGrp="1"/>
          </p:cNvSpPr>
          <p:nvPr>
            <p:ph type="ftr" sz="quarter" idx="2"/>
          </p:nvPr>
        </p:nvSpPr>
        <p:spPr>
          <a:xfrm>
            <a:off x="0" y="6456699"/>
            <a:ext cx="4303313" cy="339884"/>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22594" y="6456699"/>
            <a:ext cx="4303313" cy="339884"/>
          </a:xfrm>
          <a:prstGeom prst="rect">
            <a:avLst/>
          </a:prstGeom>
        </p:spPr>
        <p:txBody>
          <a:bodyPr vert="horz" lIns="91440" tIns="45720" rIns="91440" bIns="45720" rtlCol="0" anchor="b"/>
          <a:lstStyle>
            <a:lvl1pPr algn="r">
              <a:defRPr sz="1200"/>
            </a:lvl1pPr>
          </a:lstStyle>
          <a:p>
            <a:fld id="{2D7700F7-D8A8-45F0-BED4-A73ECE481743}" type="slidenum">
              <a:rPr lang="en-GB" smtClean="0"/>
              <a:pPr/>
              <a:t>‹#›</a:t>
            </a:fld>
            <a:endParaRPr lang="en-GB" dirty="0"/>
          </a:p>
        </p:txBody>
      </p:sp>
    </p:spTree>
    <p:extLst>
      <p:ext uri="{BB962C8B-B14F-4D97-AF65-F5344CB8AC3E}">
        <p14:creationId xmlns:p14="http://schemas.microsoft.com/office/powerpoint/2010/main" val="1206332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2230" cy="339884"/>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GB" dirty="0"/>
          </a:p>
        </p:txBody>
      </p:sp>
      <p:sp>
        <p:nvSpPr>
          <p:cNvPr id="3" name="Date Placeholder 2"/>
          <p:cNvSpPr>
            <a:spLocks noGrp="1"/>
          </p:cNvSpPr>
          <p:nvPr>
            <p:ph type="dt" idx="1"/>
          </p:nvPr>
        </p:nvSpPr>
        <p:spPr>
          <a:xfrm>
            <a:off x="5623699" y="0"/>
            <a:ext cx="4302230" cy="339884"/>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8D4DA8F5-F804-4FB2-8A6B-A884CF09C514}" type="datetimeFigureOut">
              <a:rPr lang="en-US"/>
              <a:pPr>
                <a:defRPr/>
              </a:pPr>
              <a:t>8/3/2018</a:t>
            </a:fld>
            <a:endParaRPr lang="en-GB" dirty="0"/>
          </a:p>
        </p:txBody>
      </p:sp>
      <p:sp>
        <p:nvSpPr>
          <p:cNvPr id="4" name="Slide Image Placeholder 3"/>
          <p:cNvSpPr>
            <a:spLocks noGrp="1" noRot="1" noChangeAspect="1"/>
          </p:cNvSpPr>
          <p:nvPr>
            <p:ph type="sldImg" idx="2"/>
          </p:nvPr>
        </p:nvSpPr>
        <p:spPr>
          <a:xfrm>
            <a:off x="3263900" y="509588"/>
            <a:ext cx="3400425" cy="2549525"/>
          </a:xfrm>
          <a:prstGeom prst="rect">
            <a:avLst/>
          </a:prstGeom>
          <a:noFill/>
          <a:ln w="12700">
            <a:solidFill>
              <a:prstClr val="black"/>
            </a:solidFill>
          </a:ln>
        </p:spPr>
        <p:txBody>
          <a:bodyPr vert="horz" lIns="91440" tIns="45720" rIns="91440" bIns="45720" rtlCol="0" anchor="ctr"/>
          <a:lstStyle/>
          <a:p>
            <a:pPr lvl="0"/>
            <a:endParaRPr lang="en-GB" noProof="0" dirty="0"/>
          </a:p>
        </p:txBody>
      </p:sp>
      <p:sp>
        <p:nvSpPr>
          <p:cNvPr id="5" name="Notes Placeholder 4"/>
          <p:cNvSpPr>
            <a:spLocks noGrp="1"/>
          </p:cNvSpPr>
          <p:nvPr>
            <p:ph type="body" sz="quarter" idx="3"/>
          </p:nvPr>
        </p:nvSpPr>
        <p:spPr>
          <a:xfrm>
            <a:off x="992824" y="3228896"/>
            <a:ext cx="7942580" cy="3058954"/>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6" name="Footer Placeholder 5"/>
          <p:cNvSpPr>
            <a:spLocks noGrp="1"/>
          </p:cNvSpPr>
          <p:nvPr>
            <p:ph type="ftr" sz="quarter" idx="4"/>
          </p:nvPr>
        </p:nvSpPr>
        <p:spPr>
          <a:xfrm>
            <a:off x="2" y="6456612"/>
            <a:ext cx="4302230" cy="339884"/>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GB" dirty="0"/>
          </a:p>
        </p:txBody>
      </p:sp>
      <p:sp>
        <p:nvSpPr>
          <p:cNvPr id="7" name="Slide Number Placeholder 6"/>
          <p:cNvSpPr>
            <a:spLocks noGrp="1"/>
          </p:cNvSpPr>
          <p:nvPr>
            <p:ph type="sldNum" sz="quarter" idx="5"/>
          </p:nvPr>
        </p:nvSpPr>
        <p:spPr>
          <a:xfrm>
            <a:off x="5623699" y="6456612"/>
            <a:ext cx="4302230" cy="339884"/>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E6C00DB4-E585-43D3-9A29-E1C42556C769}" type="slidenum">
              <a:rPr lang="en-GB"/>
              <a:pPr>
                <a:defRPr/>
              </a:pPr>
              <a:t>‹#›</a:t>
            </a:fld>
            <a:endParaRPr lang="en-GB" dirty="0"/>
          </a:p>
        </p:txBody>
      </p:sp>
    </p:spTree>
    <p:extLst>
      <p:ext uri="{BB962C8B-B14F-4D97-AF65-F5344CB8AC3E}">
        <p14:creationId xmlns:p14="http://schemas.microsoft.com/office/powerpoint/2010/main" val="31023264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p:spPr>
      </p:sp>
      <p:sp>
        <p:nvSpPr>
          <p:cNvPr id="1331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33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0FBC8F-7200-45DD-A4E3-40F9EE471788}" type="slidenum">
              <a:rPr lang="en-GB"/>
              <a:pPr fontAlgn="base">
                <a:spcBef>
                  <a:spcPct val="0"/>
                </a:spcBef>
                <a:spcAft>
                  <a:spcPct val="0"/>
                </a:spcAft>
              </a:pPr>
              <a:t>1</a:t>
            </a:fld>
            <a:endParaRPr lang="en-GB" dirty="0"/>
          </a:p>
        </p:txBody>
      </p:sp>
    </p:spTree>
    <p:extLst>
      <p:ext uri="{BB962C8B-B14F-4D97-AF65-F5344CB8AC3E}">
        <p14:creationId xmlns:p14="http://schemas.microsoft.com/office/powerpoint/2010/main" val="15645646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10</a:t>
            </a:fld>
            <a:endParaRPr lang="en-GB" dirty="0"/>
          </a:p>
        </p:txBody>
      </p:sp>
    </p:spTree>
    <p:extLst>
      <p:ext uri="{BB962C8B-B14F-4D97-AF65-F5344CB8AC3E}">
        <p14:creationId xmlns:p14="http://schemas.microsoft.com/office/powerpoint/2010/main" val="41130945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11</a:t>
            </a:fld>
            <a:endParaRPr lang="en-GB" dirty="0"/>
          </a:p>
        </p:txBody>
      </p:sp>
    </p:spTree>
    <p:extLst>
      <p:ext uri="{BB962C8B-B14F-4D97-AF65-F5344CB8AC3E}">
        <p14:creationId xmlns:p14="http://schemas.microsoft.com/office/powerpoint/2010/main" val="3915619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12</a:t>
            </a:fld>
            <a:endParaRPr lang="en-GB" dirty="0"/>
          </a:p>
        </p:txBody>
      </p:sp>
    </p:spTree>
    <p:extLst>
      <p:ext uri="{BB962C8B-B14F-4D97-AF65-F5344CB8AC3E}">
        <p14:creationId xmlns:p14="http://schemas.microsoft.com/office/powerpoint/2010/main" val="2179725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13</a:t>
            </a:fld>
            <a:endParaRPr lang="en-GB" dirty="0"/>
          </a:p>
        </p:txBody>
      </p:sp>
    </p:spTree>
    <p:extLst>
      <p:ext uri="{BB962C8B-B14F-4D97-AF65-F5344CB8AC3E}">
        <p14:creationId xmlns:p14="http://schemas.microsoft.com/office/powerpoint/2010/main" val="3989611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14</a:t>
            </a:fld>
            <a:endParaRPr lang="en-GB" dirty="0"/>
          </a:p>
        </p:txBody>
      </p:sp>
    </p:spTree>
    <p:extLst>
      <p:ext uri="{BB962C8B-B14F-4D97-AF65-F5344CB8AC3E}">
        <p14:creationId xmlns:p14="http://schemas.microsoft.com/office/powerpoint/2010/main" val="23242083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15</a:t>
            </a:fld>
            <a:endParaRPr lang="en-GB" dirty="0"/>
          </a:p>
        </p:txBody>
      </p:sp>
    </p:spTree>
    <p:extLst>
      <p:ext uri="{BB962C8B-B14F-4D97-AF65-F5344CB8AC3E}">
        <p14:creationId xmlns:p14="http://schemas.microsoft.com/office/powerpoint/2010/main" val="2450703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16</a:t>
            </a:fld>
            <a:endParaRPr lang="en-GB" dirty="0"/>
          </a:p>
        </p:txBody>
      </p:sp>
    </p:spTree>
    <p:extLst>
      <p:ext uri="{BB962C8B-B14F-4D97-AF65-F5344CB8AC3E}">
        <p14:creationId xmlns:p14="http://schemas.microsoft.com/office/powerpoint/2010/main" val="3474459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17</a:t>
            </a:fld>
            <a:endParaRPr lang="en-GB" dirty="0"/>
          </a:p>
        </p:txBody>
      </p:sp>
    </p:spTree>
    <p:extLst>
      <p:ext uri="{BB962C8B-B14F-4D97-AF65-F5344CB8AC3E}">
        <p14:creationId xmlns:p14="http://schemas.microsoft.com/office/powerpoint/2010/main" val="17642068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18</a:t>
            </a:fld>
            <a:endParaRPr lang="en-GB" dirty="0"/>
          </a:p>
        </p:txBody>
      </p:sp>
    </p:spTree>
    <p:extLst>
      <p:ext uri="{BB962C8B-B14F-4D97-AF65-F5344CB8AC3E}">
        <p14:creationId xmlns:p14="http://schemas.microsoft.com/office/powerpoint/2010/main" val="2460768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19</a:t>
            </a:fld>
            <a:endParaRPr lang="en-GB" dirty="0"/>
          </a:p>
        </p:txBody>
      </p:sp>
    </p:spTree>
    <p:extLst>
      <p:ext uri="{BB962C8B-B14F-4D97-AF65-F5344CB8AC3E}">
        <p14:creationId xmlns:p14="http://schemas.microsoft.com/office/powerpoint/2010/main" val="39300977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a:t>
            </a:fld>
            <a:endParaRPr lang="en-GB" dirty="0"/>
          </a:p>
        </p:txBody>
      </p:sp>
    </p:spTree>
    <p:extLst>
      <p:ext uri="{BB962C8B-B14F-4D97-AF65-F5344CB8AC3E}">
        <p14:creationId xmlns:p14="http://schemas.microsoft.com/office/powerpoint/2010/main" val="22755919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20</a:t>
            </a:fld>
            <a:endParaRPr lang="en-GB" dirty="0"/>
          </a:p>
        </p:txBody>
      </p:sp>
    </p:spTree>
    <p:extLst>
      <p:ext uri="{BB962C8B-B14F-4D97-AF65-F5344CB8AC3E}">
        <p14:creationId xmlns:p14="http://schemas.microsoft.com/office/powerpoint/2010/main" val="20741733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21</a:t>
            </a:fld>
            <a:endParaRPr lang="en-GB" dirty="0"/>
          </a:p>
        </p:txBody>
      </p:sp>
    </p:spTree>
    <p:extLst>
      <p:ext uri="{BB962C8B-B14F-4D97-AF65-F5344CB8AC3E}">
        <p14:creationId xmlns:p14="http://schemas.microsoft.com/office/powerpoint/2010/main" val="20662736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22</a:t>
            </a:fld>
            <a:endParaRPr lang="en-GB" dirty="0"/>
          </a:p>
        </p:txBody>
      </p:sp>
    </p:spTree>
    <p:extLst>
      <p:ext uri="{BB962C8B-B14F-4D97-AF65-F5344CB8AC3E}">
        <p14:creationId xmlns:p14="http://schemas.microsoft.com/office/powerpoint/2010/main" val="5359556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23</a:t>
            </a:fld>
            <a:endParaRPr lang="en-GB" dirty="0"/>
          </a:p>
        </p:txBody>
      </p:sp>
    </p:spTree>
    <p:extLst>
      <p:ext uri="{BB962C8B-B14F-4D97-AF65-F5344CB8AC3E}">
        <p14:creationId xmlns:p14="http://schemas.microsoft.com/office/powerpoint/2010/main" val="9713095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24</a:t>
            </a:fld>
            <a:endParaRPr lang="en-GB" dirty="0"/>
          </a:p>
        </p:txBody>
      </p:sp>
    </p:spTree>
    <p:extLst>
      <p:ext uri="{BB962C8B-B14F-4D97-AF65-F5344CB8AC3E}">
        <p14:creationId xmlns:p14="http://schemas.microsoft.com/office/powerpoint/2010/main" val="29803803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25</a:t>
            </a:fld>
            <a:endParaRPr lang="en-GB" dirty="0"/>
          </a:p>
        </p:txBody>
      </p:sp>
    </p:spTree>
    <p:extLst>
      <p:ext uri="{BB962C8B-B14F-4D97-AF65-F5344CB8AC3E}">
        <p14:creationId xmlns:p14="http://schemas.microsoft.com/office/powerpoint/2010/main" val="2008570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26</a:t>
            </a:fld>
            <a:endParaRPr lang="en-GB" dirty="0"/>
          </a:p>
        </p:txBody>
      </p:sp>
    </p:spTree>
    <p:extLst>
      <p:ext uri="{BB962C8B-B14F-4D97-AF65-F5344CB8AC3E}">
        <p14:creationId xmlns:p14="http://schemas.microsoft.com/office/powerpoint/2010/main" val="1023520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27</a:t>
            </a:fld>
            <a:endParaRPr lang="en-GB" dirty="0"/>
          </a:p>
        </p:txBody>
      </p:sp>
    </p:spTree>
    <p:extLst>
      <p:ext uri="{BB962C8B-B14F-4D97-AF65-F5344CB8AC3E}">
        <p14:creationId xmlns:p14="http://schemas.microsoft.com/office/powerpoint/2010/main" val="20494713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28</a:t>
            </a:fld>
            <a:endParaRPr lang="en-GB" dirty="0"/>
          </a:p>
        </p:txBody>
      </p:sp>
    </p:spTree>
    <p:extLst>
      <p:ext uri="{BB962C8B-B14F-4D97-AF65-F5344CB8AC3E}">
        <p14:creationId xmlns:p14="http://schemas.microsoft.com/office/powerpoint/2010/main" val="6638375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29</a:t>
            </a:fld>
            <a:endParaRPr lang="en-GB" dirty="0"/>
          </a:p>
        </p:txBody>
      </p:sp>
    </p:spTree>
    <p:extLst>
      <p:ext uri="{BB962C8B-B14F-4D97-AF65-F5344CB8AC3E}">
        <p14:creationId xmlns:p14="http://schemas.microsoft.com/office/powerpoint/2010/main" val="3900915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a:t>
            </a:fld>
            <a:endParaRPr lang="en-GB" dirty="0"/>
          </a:p>
        </p:txBody>
      </p:sp>
    </p:spTree>
    <p:extLst>
      <p:ext uri="{BB962C8B-B14F-4D97-AF65-F5344CB8AC3E}">
        <p14:creationId xmlns:p14="http://schemas.microsoft.com/office/powerpoint/2010/main" val="6587183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30</a:t>
            </a:fld>
            <a:endParaRPr lang="en-GB" dirty="0"/>
          </a:p>
        </p:txBody>
      </p:sp>
    </p:spTree>
    <p:extLst>
      <p:ext uri="{BB962C8B-B14F-4D97-AF65-F5344CB8AC3E}">
        <p14:creationId xmlns:p14="http://schemas.microsoft.com/office/powerpoint/2010/main" val="18575023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31</a:t>
            </a:fld>
            <a:endParaRPr lang="en-GB" dirty="0"/>
          </a:p>
        </p:txBody>
      </p:sp>
    </p:spTree>
    <p:extLst>
      <p:ext uri="{BB962C8B-B14F-4D97-AF65-F5344CB8AC3E}">
        <p14:creationId xmlns:p14="http://schemas.microsoft.com/office/powerpoint/2010/main" val="41392385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32</a:t>
            </a:fld>
            <a:endParaRPr lang="en-GB" dirty="0"/>
          </a:p>
        </p:txBody>
      </p:sp>
    </p:spTree>
    <p:extLst>
      <p:ext uri="{BB962C8B-B14F-4D97-AF65-F5344CB8AC3E}">
        <p14:creationId xmlns:p14="http://schemas.microsoft.com/office/powerpoint/2010/main" val="26107275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33</a:t>
            </a:fld>
            <a:endParaRPr lang="en-GB" dirty="0"/>
          </a:p>
        </p:txBody>
      </p:sp>
    </p:spTree>
    <p:extLst>
      <p:ext uri="{BB962C8B-B14F-4D97-AF65-F5344CB8AC3E}">
        <p14:creationId xmlns:p14="http://schemas.microsoft.com/office/powerpoint/2010/main" val="405990128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34</a:t>
            </a:fld>
            <a:endParaRPr lang="en-GB" dirty="0"/>
          </a:p>
        </p:txBody>
      </p:sp>
    </p:spTree>
    <p:extLst>
      <p:ext uri="{BB962C8B-B14F-4D97-AF65-F5344CB8AC3E}">
        <p14:creationId xmlns:p14="http://schemas.microsoft.com/office/powerpoint/2010/main" val="21184661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35</a:t>
            </a:fld>
            <a:endParaRPr lang="en-GB" dirty="0"/>
          </a:p>
        </p:txBody>
      </p:sp>
    </p:spTree>
    <p:extLst>
      <p:ext uri="{BB962C8B-B14F-4D97-AF65-F5344CB8AC3E}">
        <p14:creationId xmlns:p14="http://schemas.microsoft.com/office/powerpoint/2010/main" val="17902916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36</a:t>
            </a:fld>
            <a:endParaRPr lang="en-GB" dirty="0"/>
          </a:p>
        </p:txBody>
      </p:sp>
    </p:spTree>
    <p:extLst>
      <p:ext uri="{BB962C8B-B14F-4D97-AF65-F5344CB8AC3E}">
        <p14:creationId xmlns:p14="http://schemas.microsoft.com/office/powerpoint/2010/main" val="6394050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37</a:t>
            </a:fld>
            <a:endParaRPr lang="en-GB" dirty="0"/>
          </a:p>
        </p:txBody>
      </p:sp>
    </p:spTree>
    <p:extLst>
      <p:ext uri="{BB962C8B-B14F-4D97-AF65-F5344CB8AC3E}">
        <p14:creationId xmlns:p14="http://schemas.microsoft.com/office/powerpoint/2010/main" val="17974975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38</a:t>
            </a:fld>
            <a:endParaRPr lang="en-GB" dirty="0"/>
          </a:p>
        </p:txBody>
      </p:sp>
    </p:spTree>
    <p:extLst>
      <p:ext uri="{BB962C8B-B14F-4D97-AF65-F5344CB8AC3E}">
        <p14:creationId xmlns:p14="http://schemas.microsoft.com/office/powerpoint/2010/main" val="7018274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39</a:t>
            </a:fld>
            <a:endParaRPr lang="en-GB" dirty="0"/>
          </a:p>
        </p:txBody>
      </p:sp>
    </p:spTree>
    <p:extLst>
      <p:ext uri="{BB962C8B-B14F-4D97-AF65-F5344CB8AC3E}">
        <p14:creationId xmlns:p14="http://schemas.microsoft.com/office/powerpoint/2010/main" val="41453552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a:t>
            </a:fld>
            <a:endParaRPr lang="en-GB" dirty="0"/>
          </a:p>
        </p:txBody>
      </p:sp>
    </p:spTree>
    <p:extLst>
      <p:ext uri="{BB962C8B-B14F-4D97-AF65-F5344CB8AC3E}">
        <p14:creationId xmlns:p14="http://schemas.microsoft.com/office/powerpoint/2010/main" val="26358034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40</a:t>
            </a:fld>
            <a:endParaRPr lang="en-GB" dirty="0"/>
          </a:p>
        </p:txBody>
      </p:sp>
    </p:spTree>
    <p:extLst>
      <p:ext uri="{BB962C8B-B14F-4D97-AF65-F5344CB8AC3E}">
        <p14:creationId xmlns:p14="http://schemas.microsoft.com/office/powerpoint/2010/main" val="9128041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41</a:t>
            </a:fld>
            <a:endParaRPr lang="en-GB" dirty="0"/>
          </a:p>
        </p:txBody>
      </p:sp>
    </p:spTree>
    <p:extLst>
      <p:ext uri="{BB962C8B-B14F-4D97-AF65-F5344CB8AC3E}">
        <p14:creationId xmlns:p14="http://schemas.microsoft.com/office/powerpoint/2010/main" val="60324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42</a:t>
            </a:fld>
            <a:endParaRPr lang="en-GB" dirty="0"/>
          </a:p>
        </p:txBody>
      </p:sp>
    </p:spTree>
    <p:extLst>
      <p:ext uri="{BB962C8B-B14F-4D97-AF65-F5344CB8AC3E}">
        <p14:creationId xmlns:p14="http://schemas.microsoft.com/office/powerpoint/2010/main" val="26636434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43</a:t>
            </a:fld>
            <a:endParaRPr lang="en-GB" dirty="0"/>
          </a:p>
        </p:txBody>
      </p:sp>
    </p:spTree>
    <p:extLst>
      <p:ext uri="{BB962C8B-B14F-4D97-AF65-F5344CB8AC3E}">
        <p14:creationId xmlns:p14="http://schemas.microsoft.com/office/powerpoint/2010/main" val="297085993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44</a:t>
            </a:fld>
            <a:endParaRPr lang="en-GB" dirty="0"/>
          </a:p>
        </p:txBody>
      </p:sp>
    </p:spTree>
    <p:extLst>
      <p:ext uri="{BB962C8B-B14F-4D97-AF65-F5344CB8AC3E}">
        <p14:creationId xmlns:p14="http://schemas.microsoft.com/office/powerpoint/2010/main" val="10619446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45</a:t>
            </a:fld>
            <a:endParaRPr lang="en-GB" dirty="0"/>
          </a:p>
        </p:txBody>
      </p:sp>
    </p:spTree>
    <p:extLst>
      <p:ext uri="{BB962C8B-B14F-4D97-AF65-F5344CB8AC3E}">
        <p14:creationId xmlns:p14="http://schemas.microsoft.com/office/powerpoint/2010/main" val="2276423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46</a:t>
            </a:fld>
            <a:endParaRPr lang="en-GB" dirty="0"/>
          </a:p>
        </p:txBody>
      </p:sp>
    </p:spTree>
    <p:extLst>
      <p:ext uri="{BB962C8B-B14F-4D97-AF65-F5344CB8AC3E}">
        <p14:creationId xmlns:p14="http://schemas.microsoft.com/office/powerpoint/2010/main" val="17253796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47</a:t>
            </a:fld>
            <a:endParaRPr lang="en-GB" dirty="0"/>
          </a:p>
        </p:txBody>
      </p:sp>
    </p:spTree>
    <p:extLst>
      <p:ext uri="{BB962C8B-B14F-4D97-AF65-F5344CB8AC3E}">
        <p14:creationId xmlns:p14="http://schemas.microsoft.com/office/powerpoint/2010/main" val="15318849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48</a:t>
            </a:fld>
            <a:endParaRPr lang="en-GB" dirty="0"/>
          </a:p>
        </p:txBody>
      </p:sp>
    </p:spTree>
    <p:extLst>
      <p:ext uri="{BB962C8B-B14F-4D97-AF65-F5344CB8AC3E}">
        <p14:creationId xmlns:p14="http://schemas.microsoft.com/office/powerpoint/2010/main" val="33464390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49</a:t>
            </a:fld>
            <a:endParaRPr lang="en-GB" dirty="0"/>
          </a:p>
        </p:txBody>
      </p:sp>
    </p:spTree>
    <p:extLst>
      <p:ext uri="{BB962C8B-B14F-4D97-AF65-F5344CB8AC3E}">
        <p14:creationId xmlns:p14="http://schemas.microsoft.com/office/powerpoint/2010/main" val="569564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a:t>
            </a:fld>
            <a:endParaRPr lang="en-GB" dirty="0"/>
          </a:p>
        </p:txBody>
      </p:sp>
    </p:spTree>
    <p:extLst>
      <p:ext uri="{BB962C8B-B14F-4D97-AF65-F5344CB8AC3E}">
        <p14:creationId xmlns:p14="http://schemas.microsoft.com/office/powerpoint/2010/main" val="406736830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50</a:t>
            </a:fld>
            <a:endParaRPr lang="en-GB" dirty="0"/>
          </a:p>
        </p:txBody>
      </p:sp>
    </p:spTree>
    <p:extLst>
      <p:ext uri="{BB962C8B-B14F-4D97-AF65-F5344CB8AC3E}">
        <p14:creationId xmlns:p14="http://schemas.microsoft.com/office/powerpoint/2010/main" val="66079614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51</a:t>
            </a:fld>
            <a:endParaRPr lang="en-GB" dirty="0"/>
          </a:p>
        </p:txBody>
      </p:sp>
    </p:spTree>
    <p:extLst>
      <p:ext uri="{BB962C8B-B14F-4D97-AF65-F5344CB8AC3E}">
        <p14:creationId xmlns:p14="http://schemas.microsoft.com/office/powerpoint/2010/main" val="24084922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52</a:t>
            </a:fld>
            <a:endParaRPr lang="en-GB" dirty="0"/>
          </a:p>
        </p:txBody>
      </p:sp>
    </p:spTree>
    <p:extLst>
      <p:ext uri="{BB962C8B-B14F-4D97-AF65-F5344CB8AC3E}">
        <p14:creationId xmlns:p14="http://schemas.microsoft.com/office/powerpoint/2010/main" val="13005704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53</a:t>
            </a:fld>
            <a:endParaRPr lang="en-GB" dirty="0"/>
          </a:p>
        </p:txBody>
      </p:sp>
    </p:spTree>
    <p:extLst>
      <p:ext uri="{BB962C8B-B14F-4D97-AF65-F5344CB8AC3E}">
        <p14:creationId xmlns:p14="http://schemas.microsoft.com/office/powerpoint/2010/main" val="354649932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54</a:t>
            </a:fld>
            <a:endParaRPr lang="en-GB" dirty="0"/>
          </a:p>
        </p:txBody>
      </p:sp>
    </p:spTree>
    <p:extLst>
      <p:ext uri="{BB962C8B-B14F-4D97-AF65-F5344CB8AC3E}">
        <p14:creationId xmlns:p14="http://schemas.microsoft.com/office/powerpoint/2010/main" val="129549260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55</a:t>
            </a:fld>
            <a:endParaRPr lang="en-GB" dirty="0"/>
          </a:p>
        </p:txBody>
      </p:sp>
    </p:spTree>
    <p:extLst>
      <p:ext uri="{BB962C8B-B14F-4D97-AF65-F5344CB8AC3E}">
        <p14:creationId xmlns:p14="http://schemas.microsoft.com/office/powerpoint/2010/main" val="732672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56</a:t>
            </a:fld>
            <a:endParaRPr lang="en-GB" dirty="0"/>
          </a:p>
        </p:txBody>
      </p:sp>
    </p:spTree>
    <p:extLst>
      <p:ext uri="{BB962C8B-B14F-4D97-AF65-F5344CB8AC3E}">
        <p14:creationId xmlns:p14="http://schemas.microsoft.com/office/powerpoint/2010/main" val="245866827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57</a:t>
            </a:fld>
            <a:endParaRPr lang="en-GB" dirty="0"/>
          </a:p>
        </p:txBody>
      </p:sp>
    </p:spTree>
    <p:extLst>
      <p:ext uri="{BB962C8B-B14F-4D97-AF65-F5344CB8AC3E}">
        <p14:creationId xmlns:p14="http://schemas.microsoft.com/office/powerpoint/2010/main" val="22027716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58</a:t>
            </a:fld>
            <a:endParaRPr lang="en-GB" dirty="0"/>
          </a:p>
        </p:txBody>
      </p:sp>
    </p:spTree>
    <p:extLst>
      <p:ext uri="{BB962C8B-B14F-4D97-AF65-F5344CB8AC3E}">
        <p14:creationId xmlns:p14="http://schemas.microsoft.com/office/powerpoint/2010/main" val="410436954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59</a:t>
            </a:fld>
            <a:endParaRPr lang="en-GB" dirty="0"/>
          </a:p>
        </p:txBody>
      </p:sp>
    </p:spTree>
    <p:extLst>
      <p:ext uri="{BB962C8B-B14F-4D97-AF65-F5344CB8AC3E}">
        <p14:creationId xmlns:p14="http://schemas.microsoft.com/office/powerpoint/2010/main" val="2805697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a:t>
            </a:fld>
            <a:endParaRPr lang="en-GB" dirty="0"/>
          </a:p>
        </p:txBody>
      </p:sp>
    </p:spTree>
    <p:extLst>
      <p:ext uri="{BB962C8B-B14F-4D97-AF65-F5344CB8AC3E}">
        <p14:creationId xmlns:p14="http://schemas.microsoft.com/office/powerpoint/2010/main" val="46249097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60</a:t>
            </a:fld>
            <a:endParaRPr lang="en-GB" dirty="0"/>
          </a:p>
        </p:txBody>
      </p:sp>
    </p:spTree>
    <p:extLst>
      <p:ext uri="{BB962C8B-B14F-4D97-AF65-F5344CB8AC3E}">
        <p14:creationId xmlns:p14="http://schemas.microsoft.com/office/powerpoint/2010/main" val="187368380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61</a:t>
            </a:fld>
            <a:endParaRPr lang="en-GB" dirty="0"/>
          </a:p>
        </p:txBody>
      </p:sp>
    </p:spTree>
    <p:extLst>
      <p:ext uri="{BB962C8B-B14F-4D97-AF65-F5344CB8AC3E}">
        <p14:creationId xmlns:p14="http://schemas.microsoft.com/office/powerpoint/2010/main" val="205008738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62</a:t>
            </a:fld>
            <a:endParaRPr lang="en-GB" dirty="0"/>
          </a:p>
        </p:txBody>
      </p:sp>
    </p:spTree>
    <p:extLst>
      <p:ext uri="{BB962C8B-B14F-4D97-AF65-F5344CB8AC3E}">
        <p14:creationId xmlns:p14="http://schemas.microsoft.com/office/powerpoint/2010/main" val="228204403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63</a:t>
            </a:fld>
            <a:endParaRPr lang="en-GB" dirty="0"/>
          </a:p>
        </p:txBody>
      </p:sp>
    </p:spTree>
    <p:extLst>
      <p:ext uri="{BB962C8B-B14F-4D97-AF65-F5344CB8AC3E}">
        <p14:creationId xmlns:p14="http://schemas.microsoft.com/office/powerpoint/2010/main" val="40381819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64</a:t>
            </a:fld>
            <a:endParaRPr lang="en-GB" dirty="0"/>
          </a:p>
        </p:txBody>
      </p:sp>
    </p:spTree>
    <p:extLst>
      <p:ext uri="{BB962C8B-B14F-4D97-AF65-F5344CB8AC3E}">
        <p14:creationId xmlns:p14="http://schemas.microsoft.com/office/powerpoint/2010/main" val="18305608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65</a:t>
            </a:fld>
            <a:endParaRPr lang="en-GB" dirty="0"/>
          </a:p>
        </p:txBody>
      </p:sp>
    </p:spTree>
    <p:extLst>
      <p:ext uri="{BB962C8B-B14F-4D97-AF65-F5344CB8AC3E}">
        <p14:creationId xmlns:p14="http://schemas.microsoft.com/office/powerpoint/2010/main" val="9659484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66</a:t>
            </a:fld>
            <a:endParaRPr lang="en-GB" dirty="0"/>
          </a:p>
        </p:txBody>
      </p:sp>
    </p:spTree>
    <p:extLst>
      <p:ext uri="{BB962C8B-B14F-4D97-AF65-F5344CB8AC3E}">
        <p14:creationId xmlns:p14="http://schemas.microsoft.com/office/powerpoint/2010/main" val="9189196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67</a:t>
            </a:fld>
            <a:endParaRPr lang="en-GB" dirty="0"/>
          </a:p>
        </p:txBody>
      </p:sp>
    </p:spTree>
    <p:extLst>
      <p:ext uri="{BB962C8B-B14F-4D97-AF65-F5344CB8AC3E}">
        <p14:creationId xmlns:p14="http://schemas.microsoft.com/office/powerpoint/2010/main" val="25818132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68</a:t>
            </a:fld>
            <a:endParaRPr lang="en-GB" dirty="0"/>
          </a:p>
        </p:txBody>
      </p:sp>
    </p:spTree>
    <p:extLst>
      <p:ext uri="{BB962C8B-B14F-4D97-AF65-F5344CB8AC3E}">
        <p14:creationId xmlns:p14="http://schemas.microsoft.com/office/powerpoint/2010/main" val="36567989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69</a:t>
            </a:fld>
            <a:endParaRPr lang="en-GB" dirty="0"/>
          </a:p>
        </p:txBody>
      </p:sp>
    </p:spTree>
    <p:extLst>
      <p:ext uri="{BB962C8B-B14F-4D97-AF65-F5344CB8AC3E}">
        <p14:creationId xmlns:p14="http://schemas.microsoft.com/office/powerpoint/2010/main" val="5584949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a:t>
            </a:fld>
            <a:endParaRPr lang="en-GB" dirty="0"/>
          </a:p>
        </p:txBody>
      </p:sp>
    </p:spTree>
    <p:extLst>
      <p:ext uri="{BB962C8B-B14F-4D97-AF65-F5344CB8AC3E}">
        <p14:creationId xmlns:p14="http://schemas.microsoft.com/office/powerpoint/2010/main" val="1985359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70</a:t>
            </a:fld>
            <a:endParaRPr lang="en-GB" dirty="0"/>
          </a:p>
        </p:txBody>
      </p:sp>
    </p:spTree>
    <p:extLst>
      <p:ext uri="{BB962C8B-B14F-4D97-AF65-F5344CB8AC3E}">
        <p14:creationId xmlns:p14="http://schemas.microsoft.com/office/powerpoint/2010/main" val="29256060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71</a:t>
            </a:fld>
            <a:endParaRPr lang="en-GB" dirty="0"/>
          </a:p>
        </p:txBody>
      </p:sp>
    </p:spTree>
    <p:extLst>
      <p:ext uri="{BB962C8B-B14F-4D97-AF65-F5344CB8AC3E}">
        <p14:creationId xmlns:p14="http://schemas.microsoft.com/office/powerpoint/2010/main" val="326708313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72</a:t>
            </a:fld>
            <a:endParaRPr lang="en-GB" dirty="0"/>
          </a:p>
        </p:txBody>
      </p:sp>
    </p:spTree>
    <p:extLst>
      <p:ext uri="{BB962C8B-B14F-4D97-AF65-F5344CB8AC3E}">
        <p14:creationId xmlns:p14="http://schemas.microsoft.com/office/powerpoint/2010/main" val="357672561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73</a:t>
            </a:fld>
            <a:endParaRPr lang="en-GB" dirty="0"/>
          </a:p>
        </p:txBody>
      </p:sp>
    </p:spTree>
    <p:extLst>
      <p:ext uri="{BB962C8B-B14F-4D97-AF65-F5344CB8AC3E}">
        <p14:creationId xmlns:p14="http://schemas.microsoft.com/office/powerpoint/2010/main" val="71242023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74</a:t>
            </a:fld>
            <a:endParaRPr lang="en-GB" dirty="0"/>
          </a:p>
        </p:txBody>
      </p:sp>
    </p:spTree>
    <p:extLst>
      <p:ext uri="{BB962C8B-B14F-4D97-AF65-F5344CB8AC3E}">
        <p14:creationId xmlns:p14="http://schemas.microsoft.com/office/powerpoint/2010/main" val="41462424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75</a:t>
            </a:fld>
            <a:endParaRPr lang="en-GB" dirty="0"/>
          </a:p>
        </p:txBody>
      </p:sp>
    </p:spTree>
    <p:extLst>
      <p:ext uri="{BB962C8B-B14F-4D97-AF65-F5344CB8AC3E}">
        <p14:creationId xmlns:p14="http://schemas.microsoft.com/office/powerpoint/2010/main" val="57873781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76</a:t>
            </a:fld>
            <a:endParaRPr lang="en-GB" dirty="0"/>
          </a:p>
        </p:txBody>
      </p:sp>
    </p:spTree>
    <p:extLst>
      <p:ext uri="{BB962C8B-B14F-4D97-AF65-F5344CB8AC3E}">
        <p14:creationId xmlns:p14="http://schemas.microsoft.com/office/powerpoint/2010/main" val="390532120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77</a:t>
            </a:fld>
            <a:endParaRPr lang="en-GB" dirty="0"/>
          </a:p>
        </p:txBody>
      </p:sp>
    </p:spTree>
    <p:extLst>
      <p:ext uri="{BB962C8B-B14F-4D97-AF65-F5344CB8AC3E}">
        <p14:creationId xmlns:p14="http://schemas.microsoft.com/office/powerpoint/2010/main" val="226311705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78</a:t>
            </a:fld>
            <a:endParaRPr lang="en-GB" dirty="0"/>
          </a:p>
        </p:txBody>
      </p:sp>
    </p:spTree>
    <p:extLst>
      <p:ext uri="{BB962C8B-B14F-4D97-AF65-F5344CB8AC3E}">
        <p14:creationId xmlns:p14="http://schemas.microsoft.com/office/powerpoint/2010/main" val="3751319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79</a:t>
            </a:fld>
            <a:endParaRPr lang="en-GB" dirty="0"/>
          </a:p>
        </p:txBody>
      </p:sp>
    </p:spTree>
    <p:extLst>
      <p:ext uri="{BB962C8B-B14F-4D97-AF65-F5344CB8AC3E}">
        <p14:creationId xmlns:p14="http://schemas.microsoft.com/office/powerpoint/2010/main" val="2099655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a:t>
            </a:fld>
            <a:endParaRPr lang="en-GB" dirty="0"/>
          </a:p>
        </p:txBody>
      </p:sp>
    </p:spTree>
    <p:extLst>
      <p:ext uri="{BB962C8B-B14F-4D97-AF65-F5344CB8AC3E}">
        <p14:creationId xmlns:p14="http://schemas.microsoft.com/office/powerpoint/2010/main" val="306129031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80</a:t>
            </a:fld>
            <a:endParaRPr lang="en-GB" dirty="0"/>
          </a:p>
        </p:txBody>
      </p:sp>
    </p:spTree>
    <p:extLst>
      <p:ext uri="{BB962C8B-B14F-4D97-AF65-F5344CB8AC3E}">
        <p14:creationId xmlns:p14="http://schemas.microsoft.com/office/powerpoint/2010/main" val="423977146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81</a:t>
            </a:fld>
            <a:endParaRPr lang="en-GB" dirty="0"/>
          </a:p>
        </p:txBody>
      </p:sp>
    </p:spTree>
    <p:extLst>
      <p:ext uri="{BB962C8B-B14F-4D97-AF65-F5344CB8AC3E}">
        <p14:creationId xmlns:p14="http://schemas.microsoft.com/office/powerpoint/2010/main" val="375067720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82</a:t>
            </a:fld>
            <a:endParaRPr lang="en-GB" dirty="0"/>
          </a:p>
        </p:txBody>
      </p:sp>
    </p:spTree>
    <p:extLst>
      <p:ext uri="{BB962C8B-B14F-4D97-AF65-F5344CB8AC3E}">
        <p14:creationId xmlns:p14="http://schemas.microsoft.com/office/powerpoint/2010/main" val="58896043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83</a:t>
            </a:fld>
            <a:endParaRPr lang="en-GB" dirty="0"/>
          </a:p>
        </p:txBody>
      </p:sp>
    </p:spTree>
    <p:extLst>
      <p:ext uri="{BB962C8B-B14F-4D97-AF65-F5344CB8AC3E}">
        <p14:creationId xmlns:p14="http://schemas.microsoft.com/office/powerpoint/2010/main" val="130795017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84</a:t>
            </a:fld>
            <a:endParaRPr lang="en-GB" dirty="0"/>
          </a:p>
        </p:txBody>
      </p:sp>
    </p:spTree>
    <p:extLst>
      <p:ext uri="{BB962C8B-B14F-4D97-AF65-F5344CB8AC3E}">
        <p14:creationId xmlns:p14="http://schemas.microsoft.com/office/powerpoint/2010/main" val="76860885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85</a:t>
            </a:fld>
            <a:endParaRPr lang="en-GB" dirty="0"/>
          </a:p>
        </p:txBody>
      </p:sp>
    </p:spTree>
    <p:extLst>
      <p:ext uri="{BB962C8B-B14F-4D97-AF65-F5344CB8AC3E}">
        <p14:creationId xmlns:p14="http://schemas.microsoft.com/office/powerpoint/2010/main" val="127680864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86</a:t>
            </a:fld>
            <a:endParaRPr lang="en-GB" dirty="0"/>
          </a:p>
        </p:txBody>
      </p:sp>
    </p:spTree>
    <p:extLst>
      <p:ext uri="{BB962C8B-B14F-4D97-AF65-F5344CB8AC3E}">
        <p14:creationId xmlns:p14="http://schemas.microsoft.com/office/powerpoint/2010/main" val="327872936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87</a:t>
            </a:fld>
            <a:endParaRPr lang="en-GB" dirty="0"/>
          </a:p>
        </p:txBody>
      </p:sp>
    </p:spTree>
    <p:extLst>
      <p:ext uri="{BB962C8B-B14F-4D97-AF65-F5344CB8AC3E}">
        <p14:creationId xmlns:p14="http://schemas.microsoft.com/office/powerpoint/2010/main" val="51604291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88</a:t>
            </a:fld>
            <a:endParaRPr lang="en-GB" dirty="0"/>
          </a:p>
        </p:txBody>
      </p:sp>
    </p:spTree>
    <p:extLst>
      <p:ext uri="{BB962C8B-B14F-4D97-AF65-F5344CB8AC3E}">
        <p14:creationId xmlns:p14="http://schemas.microsoft.com/office/powerpoint/2010/main" val="58676781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89</a:t>
            </a:fld>
            <a:endParaRPr lang="en-GB" dirty="0"/>
          </a:p>
        </p:txBody>
      </p:sp>
    </p:spTree>
    <p:extLst>
      <p:ext uri="{BB962C8B-B14F-4D97-AF65-F5344CB8AC3E}">
        <p14:creationId xmlns:p14="http://schemas.microsoft.com/office/powerpoint/2010/main" val="4142569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a:t>
            </a:fld>
            <a:endParaRPr lang="en-GB" dirty="0"/>
          </a:p>
        </p:txBody>
      </p:sp>
    </p:spTree>
    <p:extLst>
      <p:ext uri="{BB962C8B-B14F-4D97-AF65-F5344CB8AC3E}">
        <p14:creationId xmlns:p14="http://schemas.microsoft.com/office/powerpoint/2010/main" val="16911753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90</a:t>
            </a:fld>
            <a:endParaRPr lang="en-GB" dirty="0"/>
          </a:p>
        </p:txBody>
      </p:sp>
    </p:spTree>
    <p:extLst>
      <p:ext uri="{BB962C8B-B14F-4D97-AF65-F5344CB8AC3E}">
        <p14:creationId xmlns:p14="http://schemas.microsoft.com/office/powerpoint/2010/main" val="142510218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91</a:t>
            </a:fld>
            <a:endParaRPr lang="en-GB" dirty="0"/>
          </a:p>
        </p:txBody>
      </p:sp>
    </p:spTree>
    <p:extLst>
      <p:ext uri="{BB962C8B-B14F-4D97-AF65-F5344CB8AC3E}">
        <p14:creationId xmlns:p14="http://schemas.microsoft.com/office/powerpoint/2010/main" val="425648470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92</a:t>
            </a:fld>
            <a:endParaRPr lang="en-GB" dirty="0"/>
          </a:p>
        </p:txBody>
      </p:sp>
    </p:spTree>
    <p:extLst>
      <p:ext uri="{BB962C8B-B14F-4D97-AF65-F5344CB8AC3E}">
        <p14:creationId xmlns:p14="http://schemas.microsoft.com/office/powerpoint/2010/main" val="388419359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93</a:t>
            </a:fld>
            <a:endParaRPr lang="en-GB" dirty="0"/>
          </a:p>
        </p:txBody>
      </p:sp>
    </p:spTree>
    <p:extLst>
      <p:ext uri="{BB962C8B-B14F-4D97-AF65-F5344CB8AC3E}">
        <p14:creationId xmlns:p14="http://schemas.microsoft.com/office/powerpoint/2010/main" val="358435266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94</a:t>
            </a:fld>
            <a:endParaRPr lang="en-GB" dirty="0"/>
          </a:p>
        </p:txBody>
      </p:sp>
    </p:spTree>
    <p:extLst>
      <p:ext uri="{BB962C8B-B14F-4D97-AF65-F5344CB8AC3E}">
        <p14:creationId xmlns:p14="http://schemas.microsoft.com/office/powerpoint/2010/main" val="76666253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95</a:t>
            </a:fld>
            <a:endParaRPr lang="en-GB" dirty="0"/>
          </a:p>
        </p:txBody>
      </p:sp>
    </p:spTree>
    <p:extLst>
      <p:ext uri="{BB962C8B-B14F-4D97-AF65-F5344CB8AC3E}">
        <p14:creationId xmlns:p14="http://schemas.microsoft.com/office/powerpoint/2010/main" val="256793505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96</a:t>
            </a:fld>
            <a:endParaRPr lang="en-GB" dirty="0"/>
          </a:p>
        </p:txBody>
      </p:sp>
    </p:spTree>
    <p:extLst>
      <p:ext uri="{BB962C8B-B14F-4D97-AF65-F5344CB8AC3E}">
        <p14:creationId xmlns:p14="http://schemas.microsoft.com/office/powerpoint/2010/main" val="1064116965"/>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p:spPr>
      </p:sp>
      <p:sp>
        <p:nvSpPr>
          <p:cNvPr id="1433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143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549850C-5779-4847-863F-3961D95C13CC}" type="slidenum">
              <a:rPr lang="en-GB"/>
              <a:pPr fontAlgn="base">
                <a:spcBef>
                  <a:spcPct val="0"/>
                </a:spcBef>
                <a:spcAft>
                  <a:spcPct val="0"/>
                </a:spcAft>
              </a:pPr>
              <a:t>97</a:t>
            </a:fld>
            <a:endParaRPr lang="en-GB" dirty="0"/>
          </a:p>
        </p:txBody>
      </p:sp>
    </p:spTree>
    <p:extLst>
      <p:ext uri="{BB962C8B-B14F-4D97-AF65-F5344CB8AC3E}">
        <p14:creationId xmlns:p14="http://schemas.microsoft.com/office/powerpoint/2010/main" val="2541961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97.xml"/><Relationship Id="rId1" Type="http://schemas.openxmlformats.org/officeDocument/2006/relationships/slideMaster" Target="../slideMasters/slideMaster1.xml"/><Relationship Id="rId6" Type="http://schemas.openxmlformats.org/officeDocument/2006/relationships/image" Target="../media/image2.jpeg"/><Relationship Id="rId5" Type="http://schemas.openxmlformats.org/officeDocument/2006/relationships/slide" Target="../slides/slide80.xml"/><Relationship Id="rId4" Type="http://schemas.openxmlformats.org/officeDocument/2006/relationships/slide" Target="../slides/slide5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rookeWeston">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latin typeface="Calibri" pitchFamily="34" charset="0"/>
              <a:cs typeface="Calibri" pitchFamily="34" charset="0"/>
            </a:endParaRPr>
          </a:p>
        </p:txBody>
      </p:sp>
      <p:sp>
        <p:nvSpPr>
          <p:cNvPr id="9" name="Title 8"/>
          <p:cNvSpPr>
            <a:spLocks noGrp="1"/>
          </p:cNvSpPr>
          <p:nvPr>
            <p:ph type="ctrTitle"/>
          </p:nvPr>
        </p:nvSpPr>
        <p:spPr>
          <a:xfrm>
            <a:off x="685800" y="214290"/>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latin typeface="Calibri" pitchFamily="34" charset="0"/>
                <a:cs typeface="Calibri" pitchFamily="34" charset="0"/>
              </a:defRPr>
            </a:lvl1pPr>
            <a:extLst/>
          </a:lstStyle>
          <a:p>
            <a:r>
              <a:rPr kumimoji="0" lang="en-US" smtClean="0"/>
              <a:t>Click to edit Master 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17" name="Subtitle 16"/>
          <p:cNvSpPr>
            <a:spLocks noGrp="1"/>
          </p:cNvSpPr>
          <p:nvPr>
            <p:ph type="subTitle" idx="1"/>
          </p:nvPr>
        </p:nvSpPr>
        <p:spPr>
          <a:xfrm>
            <a:off x="871566" y="5515444"/>
            <a:ext cx="7772400" cy="1199704"/>
          </a:xfrm>
        </p:spPr>
        <p:txBody>
          <a:bodyPr lIns="45720" rIns="45720"/>
          <a:lstStyle>
            <a:lvl1pPr marL="0" marR="64008" indent="0" algn="r">
              <a:buNone/>
              <a:defRPr b="1">
                <a:solidFill>
                  <a:schemeClr val="bg1"/>
                </a:solidFill>
                <a:latin typeface="Calibri" pitchFamily="34" charset="0"/>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LO1 1-7">
    <p:spTree>
      <p:nvGrpSpPr>
        <p:cNvPr id="1" name=""/>
        <p:cNvGrpSpPr/>
        <p:nvPr/>
      </p:nvGrpSpPr>
      <p:grpSpPr>
        <a:xfrm>
          <a:off x="0" y="0"/>
          <a:ext cx="0" cy="0"/>
          <a:chOff x="0" y="0"/>
          <a:chExt cx="0" cy="0"/>
        </a:xfrm>
      </p:grpSpPr>
      <p:sp>
        <p:nvSpPr>
          <p:cNvPr id="6" name="Title 5"/>
          <p:cNvSpPr>
            <a:spLocks noGrp="1"/>
          </p:cNvSpPr>
          <p:nvPr>
            <p:ph type="title"/>
          </p:nvPr>
        </p:nvSpPr>
        <p:spPr>
          <a:xfrm>
            <a:off x="70266" y="72008"/>
            <a:ext cx="7670086" cy="548680"/>
          </a:xfrm>
        </p:spPr>
        <p:txBody>
          <a:bodyPr rtlCol="0"/>
          <a:lstStyle>
            <a:lvl1pPr>
              <a:defRPr>
                <a:latin typeface="Calibri" pitchFamily="34" charset="0"/>
                <a:cs typeface="Calibri" pitchFamily="34" charset="0"/>
              </a:defRPr>
            </a:lvl1pPr>
            <a:extLst/>
          </a:lstStyle>
          <a:p>
            <a:r>
              <a:rPr kumimoji="0" lang="en-US" dirty="0" smtClean="0"/>
              <a:t>Click to edit Master title style</a:t>
            </a:r>
            <a:endParaRPr kumimoji="0" lang="en-US" dirty="0"/>
          </a:p>
        </p:txBody>
      </p:sp>
      <p:sp>
        <p:nvSpPr>
          <p:cNvPr id="14" name="Round Same Side Corner Rectangle 13">
            <a:hlinkClick r:id="rId2" action="ppaction://hlinksldjump"/>
          </p:cNvPr>
          <p:cNvSpPr/>
          <p:nvPr userDrawn="1"/>
        </p:nvSpPr>
        <p:spPr>
          <a:xfrm>
            <a:off x="4725445" y="620688"/>
            <a:ext cx="1277736" cy="360040"/>
          </a:xfrm>
          <a:prstGeom prst="round2SameRect">
            <a:avLst/>
          </a:prstGeom>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100" b="1" dirty="0" smtClean="0">
                <a:latin typeface="Arial" panose="020B0604020202020204" pitchFamily="34" charset="0"/>
                <a:cs typeface="Arial" panose="020B0604020202020204" pitchFamily="34" charset="0"/>
              </a:rPr>
              <a:t>Exam Questions</a:t>
            </a:r>
            <a:endParaRPr lang="en-GB" sz="1800" b="1" dirty="0">
              <a:latin typeface="Arial" panose="020B0604020202020204" pitchFamily="34" charset="0"/>
              <a:cs typeface="Arial" panose="020B0604020202020204" pitchFamily="34" charset="0"/>
            </a:endParaRPr>
          </a:p>
        </p:txBody>
      </p:sp>
      <p:sp>
        <p:nvSpPr>
          <p:cNvPr id="12" name="Round Same Side Corner Rectangle 11">
            <a:hlinkClick r:id="rId3" action="ppaction://hlinksldjump"/>
          </p:cNvPr>
          <p:cNvSpPr/>
          <p:nvPr userDrawn="1"/>
        </p:nvSpPr>
        <p:spPr>
          <a:xfrm>
            <a:off x="179513" y="620688"/>
            <a:ext cx="1222875"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6.1 – Inflation</a:t>
            </a:r>
            <a:endParaRPr lang="en-GB" sz="1200" b="1" dirty="0">
              <a:latin typeface="Arial" panose="020B0604020202020204" pitchFamily="34" charset="0"/>
              <a:cs typeface="Arial" panose="020B0604020202020204" pitchFamily="34" charset="0"/>
            </a:endParaRPr>
          </a:p>
        </p:txBody>
      </p:sp>
      <p:sp>
        <p:nvSpPr>
          <p:cNvPr id="37" name="Round Same Side Corner Rectangle 36">
            <a:hlinkClick r:id="rId4" action="ppaction://hlinksldjump"/>
          </p:cNvPr>
          <p:cNvSpPr/>
          <p:nvPr userDrawn="1"/>
        </p:nvSpPr>
        <p:spPr>
          <a:xfrm>
            <a:off x="1474396" y="620688"/>
            <a:ext cx="1385145"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6.2 - Employment</a:t>
            </a:r>
            <a:endParaRPr lang="en-GB" sz="1200" b="1" dirty="0">
              <a:latin typeface="Arial" panose="020B0604020202020204" pitchFamily="34" charset="0"/>
              <a:cs typeface="Arial" panose="020B0604020202020204" pitchFamily="34" charset="0"/>
            </a:endParaRPr>
          </a:p>
        </p:txBody>
      </p:sp>
      <p:sp>
        <p:nvSpPr>
          <p:cNvPr id="10" name="Round Same Side Corner Rectangle 9">
            <a:hlinkClick r:id="rId5" action="ppaction://hlinksldjump"/>
          </p:cNvPr>
          <p:cNvSpPr/>
          <p:nvPr userDrawn="1"/>
        </p:nvSpPr>
        <p:spPr>
          <a:xfrm>
            <a:off x="2930288" y="620688"/>
            <a:ext cx="1724411" cy="360040"/>
          </a:xfrm>
          <a:prstGeom prst="round2SameRect">
            <a:avLst/>
          </a:prstGeom>
          <a:effectLst/>
        </p:spPr>
        <p:style>
          <a:lnRef idx="0">
            <a:schemeClr val="accent3"/>
          </a:lnRef>
          <a:fillRef idx="3">
            <a:schemeClr val="accent3"/>
          </a:fillRef>
          <a:effectRef idx="3">
            <a:schemeClr val="accent3"/>
          </a:effectRef>
          <a:fontRef idx="minor">
            <a:schemeClr val="lt1"/>
          </a:fontRef>
        </p:style>
        <p:txBody>
          <a:bodyPr lIns="0" tIns="0" rIns="0" bIns="0" rtlCol="0" anchor="ctr"/>
          <a:lstStyle/>
          <a:p>
            <a:pPr algn="ctr"/>
            <a:r>
              <a:rPr lang="en-GB" sz="1200" b="1" dirty="0" smtClean="0">
                <a:latin typeface="Arial" panose="020B0604020202020204" pitchFamily="34" charset="0"/>
                <a:cs typeface="Arial" panose="020B0604020202020204" pitchFamily="34" charset="0"/>
              </a:rPr>
              <a:t>6.3 – Economic Growth</a:t>
            </a:r>
            <a:endParaRPr lang="en-GB" sz="1200" b="1" dirty="0">
              <a:latin typeface="Arial" panose="020B0604020202020204" pitchFamily="34" charset="0"/>
              <a:cs typeface="Arial" panose="020B0604020202020204" pitchFamily="34" charset="0"/>
            </a:endParaRPr>
          </a:p>
        </p:txBody>
      </p:sp>
      <p:sp>
        <p:nvSpPr>
          <p:cNvPr id="15" name="Content Placeholder 1"/>
          <p:cNvSpPr txBox="1">
            <a:spLocks/>
          </p:cNvSpPr>
          <p:nvPr/>
        </p:nvSpPr>
        <p:spPr>
          <a:xfrm>
            <a:off x="177105" y="983578"/>
            <a:ext cx="8752613" cy="5757790"/>
          </a:xfrm>
          <a:prstGeom prst="rect">
            <a:avLst/>
          </a:prstGeom>
          <a:solidFill>
            <a:schemeClr val="bg1"/>
          </a:solidFill>
          <a:ln w="38100">
            <a:solidFill>
              <a:schemeClr val="accent3"/>
            </a:solidFill>
          </a:ln>
          <a:effectLst>
            <a:outerShdw blurRad="50800" dist="38100" dir="2700000" algn="tl" rotWithShape="0">
              <a:prstClr val="black">
                <a:alpha val="40000"/>
              </a:prstClr>
            </a:outerShdw>
          </a:effectLst>
        </p:spPr>
        <p:txBody>
          <a:bodyPr vert="horz">
            <a:noAutofit/>
          </a:bodyPr>
          <a:lstStyle/>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endPar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endParaRPr>
          </a:p>
          <a:p>
            <a:pPr marL="109728" marR="0" lvl="0" indent="0" algn="l" defTabSz="914400" rtl="0" eaLnBrk="1" fontAlgn="auto" latinLnBrk="0" hangingPunct="1">
              <a:lnSpc>
                <a:spcPct val="100000"/>
              </a:lnSpc>
              <a:spcBef>
                <a:spcPts val="600"/>
              </a:spcBef>
              <a:spcAft>
                <a:spcPts val="600"/>
              </a:spcAft>
              <a:buClr>
                <a:schemeClr val="accent1"/>
              </a:buClr>
              <a:buSzPct val="68000"/>
              <a:buFont typeface="Wingdings 3"/>
              <a:buNone/>
              <a:tabLst/>
              <a:defRPr/>
            </a:pP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t/>
            </a:r>
            <a:br>
              <a:rPr kumimoji="0" lang="en-GB" sz="1600" b="0" i="0" u="none" strike="noStrike" kern="1200" cap="none" spc="0" normalizeH="0" baseline="0" noProof="0" dirty="0" smtClean="0">
                <a:ln>
                  <a:noFill/>
                </a:ln>
                <a:solidFill>
                  <a:schemeClr val="tx1"/>
                </a:solidFill>
                <a:effectLst/>
                <a:uLnTx/>
                <a:uFillTx/>
                <a:latin typeface="Calibri" pitchFamily="34" charset="0"/>
                <a:ea typeface="+mn-ea"/>
                <a:cs typeface="Calibri" pitchFamily="34" charset="0"/>
              </a:rPr>
            </a:br>
            <a:endParaRPr kumimoji="0" lang="en-GB" sz="1600" b="0" i="0" u="none" strike="noStrike" kern="1200" cap="none" spc="0" normalizeH="0" baseline="0" noProof="0" dirty="0">
              <a:ln>
                <a:noFill/>
              </a:ln>
              <a:solidFill>
                <a:schemeClr val="tx1"/>
              </a:solidFill>
              <a:effectLst/>
              <a:uLnTx/>
              <a:uFillTx/>
              <a:latin typeface="Calibri" pitchFamily="34" charset="0"/>
              <a:ea typeface="+mn-ea"/>
              <a:cs typeface="Calibri" pitchFamily="34" charset="0"/>
            </a:endParaRPr>
          </a:p>
        </p:txBody>
      </p:sp>
      <p:pic>
        <p:nvPicPr>
          <p:cNvPr id="9" name="Picture 8"/>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72400" y="23696"/>
            <a:ext cx="936104" cy="899050"/>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13648" y="5937012"/>
            <a:ext cx="320384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2" name="Freeform 11"/>
          <p:cNvSpPr>
            <a:spLocks/>
          </p:cNvSpPr>
          <p:nvPr/>
        </p:nvSpPr>
        <p:spPr bwMode="auto">
          <a:xfrm>
            <a:off x="1" y="5924550"/>
            <a:ext cx="2339752"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latin typeface="Calibri" pitchFamily="34" charset="0"/>
              <a:cs typeface="Calibri" pitchFamily="34" charset="0"/>
            </a:endParaRPr>
          </a:p>
        </p:txBody>
      </p:sp>
      <p:sp>
        <p:nvSpPr>
          <p:cNvPr id="14" name="Right Triangle 13"/>
          <p:cNvSpPr>
            <a:spLocks/>
          </p:cNvSpPr>
          <p:nvPr/>
        </p:nvSpPr>
        <p:spPr bwMode="auto">
          <a:xfrm>
            <a:off x="-6042" y="5949279"/>
            <a:ext cx="1913746" cy="922841"/>
          </a:xfrm>
          <a:prstGeom prst="rtTriangle">
            <a:avLst/>
          </a:prstGeom>
          <a:blipFill>
            <a:blip r:embed="rId4" cstate="print">
              <a:alphaModFix amt="50000"/>
              <a:extLst>
                <a:ext uri="{28A0092B-C50C-407E-A947-70E740481C1C}">
                  <a14:useLocalDpi xmlns:a14="http://schemas.microsoft.com/office/drawing/2010/main" val="0"/>
                </a:ext>
              </a:extLst>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latin typeface="Calibri" pitchFamily="34" charset="0"/>
              <a:cs typeface="Calibri" pitchFamily="34" charset="0"/>
            </a:endParaRPr>
          </a:p>
        </p:txBody>
      </p:sp>
      <p:cxnSp>
        <p:nvCxnSpPr>
          <p:cNvPr id="15" name="Straight Connector 14"/>
          <p:cNvCxnSpPr>
            <a:stCxn id="14" idx="0"/>
            <a:endCxn id="14" idx="4"/>
          </p:cNvCxnSpPr>
          <p:nvPr/>
        </p:nvCxnSpPr>
        <p:spPr>
          <a:xfrm rot="16200000" flipH="1">
            <a:off x="489410" y="5453826"/>
            <a:ext cx="922841" cy="1913746"/>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4"/>
            <a:ext cx="8229600" cy="857256"/>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dirty="0"/>
          </a:p>
        </p:txBody>
      </p:sp>
      <p:sp>
        <p:nvSpPr>
          <p:cNvPr id="30" name="Text Placeholder 29"/>
          <p:cNvSpPr>
            <a:spLocks noGrp="1"/>
          </p:cNvSpPr>
          <p:nvPr>
            <p:ph type="body" idx="1"/>
          </p:nvPr>
        </p:nvSpPr>
        <p:spPr>
          <a:xfrm>
            <a:off x="457200" y="1000108"/>
            <a:ext cx="8229600" cy="492922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707" r:id="rId1"/>
    <p:sldLayoutId id="2147483711" r:id="rId2"/>
  </p:sldLayoutIdLst>
  <p:timing>
    <p:tnLst>
      <p:par>
        <p:cTn id="1" dur="indefinite" restart="never" nodeType="tmRoot"/>
      </p:par>
    </p:tnLst>
  </p:timing>
  <p:txStyles>
    <p:titleStyle>
      <a:lvl1pPr algn="l" rtl="0" eaLnBrk="1" latinLnBrk="0" hangingPunct="1">
        <a:spcBef>
          <a:spcPct val="0"/>
        </a:spcBef>
        <a:buNone/>
        <a:defRPr kumimoji="0" sz="4400" b="1" kern="1200">
          <a:solidFill>
            <a:schemeClr val="tx2"/>
          </a:solidFill>
          <a:effectLst>
            <a:outerShdw blurRad="31750" dist="25400" dir="5400000" algn="tl" rotWithShape="0">
              <a:srgbClr val="000000">
                <a:alpha val="25000"/>
              </a:srgbClr>
            </a:outerShdw>
          </a:effectLst>
          <a:latin typeface="Calibri" pitchFamily="34" charset="0"/>
          <a:ea typeface="+mj-ea"/>
          <a:cs typeface="Calibri" pitchFamily="34" charset="0"/>
        </a:defRPr>
      </a:lvl1pPr>
      <a:extLst/>
    </p:titleStyle>
    <p:bodyStyle>
      <a:lvl1pPr marL="365760" indent="-256032" algn="l" rtl="0" eaLnBrk="1" latinLnBrk="0" hangingPunct="1">
        <a:spcBef>
          <a:spcPts val="0"/>
        </a:spcBef>
        <a:spcAft>
          <a:spcPts val="600"/>
        </a:spcAft>
        <a:buClr>
          <a:schemeClr val="accent1"/>
        </a:buClr>
        <a:buSzPct val="68000"/>
        <a:buFont typeface="Wingdings 3"/>
        <a:buChar char=""/>
        <a:defRPr kumimoji="0" sz="2700" kern="1200">
          <a:solidFill>
            <a:schemeClr val="tx1"/>
          </a:solidFill>
          <a:latin typeface="Calibri" pitchFamily="34" charset="0"/>
          <a:ea typeface="+mn-ea"/>
          <a:cs typeface="Calibri" pitchFamily="34" charset="0"/>
        </a:defRPr>
      </a:lvl1pPr>
      <a:lvl2pPr marL="621792" indent="-228600" algn="l" rtl="0" eaLnBrk="1" latinLnBrk="0" hangingPunct="1">
        <a:spcBef>
          <a:spcPts val="0"/>
        </a:spcBef>
        <a:spcAft>
          <a:spcPts val="600"/>
        </a:spcAft>
        <a:buClr>
          <a:schemeClr val="accent1"/>
        </a:buClr>
        <a:buFont typeface="Verdana"/>
        <a:buChar char="◦"/>
        <a:defRPr kumimoji="0" sz="2300" kern="1200">
          <a:solidFill>
            <a:schemeClr val="tx1"/>
          </a:solidFill>
          <a:latin typeface="Calibri" pitchFamily="34" charset="0"/>
          <a:ea typeface="+mn-ea"/>
          <a:cs typeface="Calibri" pitchFamily="34" charset="0"/>
        </a:defRPr>
      </a:lvl2pPr>
      <a:lvl3pPr marL="859536" indent="-228600" algn="l" rtl="0" eaLnBrk="1" latinLnBrk="0" hangingPunct="1">
        <a:spcBef>
          <a:spcPts val="0"/>
        </a:spcBef>
        <a:spcAft>
          <a:spcPts val="600"/>
        </a:spcAft>
        <a:buClr>
          <a:schemeClr val="accent2"/>
        </a:buClr>
        <a:buSzPct val="100000"/>
        <a:buFont typeface="Wingdings 2"/>
        <a:buChar char=""/>
        <a:defRPr kumimoji="0" sz="2100" kern="1200">
          <a:solidFill>
            <a:schemeClr val="tx1"/>
          </a:solidFill>
          <a:latin typeface="Calibri" pitchFamily="34" charset="0"/>
          <a:ea typeface="+mn-ea"/>
          <a:cs typeface="Calibri" pitchFamily="34" charset="0"/>
        </a:defRPr>
      </a:lvl3pPr>
      <a:lvl4pPr marL="1143000" indent="-228600" algn="l" rtl="0" eaLnBrk="1" latinLnBrk="0" hangingPunct="1">
        <a:spcBef>
          <a:spcPts val="0"/>
        </a:spcBef>
        <a:spcAft>
          <a:spcPts val="600"/>
        </a:spcAft>
        <a:buClr>
          <a:schemeClr val="accent2"/>
        </a:buClr>
        <a:buFont typeface="Wingdings 2"/>
        <a:buChar char=""/>
        <a:defRPr kumimoji="0" sz="1900" kern="1200">
          <a:solidFill>
            <a:schemeClr val="tx1"/>
          </a:solidFill>
          <a:latin typeface="Calibri" pitchFamily="34" charset="0"/>
          <a:ea typeface="+mn-ea"/>
          <a:cs typeface="Calibri" pitchFamily="34" charset="0"/>
        </a:defRPr>
      </a:lvl4pPr>
      <a:lvl5pPr marL="1371600" indent="-228600" algn="l" rtl="0" eaLnBrk="1" latinLnBrk="0" hangingPunct="1">
        <a:spcBef>
          <a:spcPts val="0"/>
        </a:spcBef>
        <a:spcAft>
          <a:spcPts val="600"/>
        </a:spcAft>
        <a:buClr>
          <a:schemeClr val="accent2"/>
        </a:buClr>
        <a:buFont typeface="Wingdings 2"/>
        <a:buChar char=""/>
        <a:defRPr kumimoji="0" sz="1800" kern="1200">
          <a:solidFill>
            <a:schemeClr val="tx1"/>
          </a:solidFill>
          <a:latin typeface="Calibri" pitchFamily="34" charset="0"/>
          <a:ea typeface="+mn-ea"/>
          <a:cs typeface="Calibri" pitchFamily="34" charset="0"/>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gif"/></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LO6%20-%20Resources/6.1%20-%20CPI%20and%20RPI.docx"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37.gif"/><Relationship Id="rId4" Type="http://schemas.openxmlformats.org/officeDocument/2006/relationships/image" Target="../media/image36.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37.gif"/><Relationship Id="rId4" Type="http://schemas.openxmlformats.org/officeDocument/2006/relationships/image" Target="../media/image3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hyperlink" Target="LO6%20-%20Resources/6.1%20-%20Exam%20practice%202.docx"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LO6%20-%20Resources/6.1%20-%20Chapter%20Review%20Questions.docx"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jpeg"/></Relationships>
</file>

<file path=ppt/slides/_rels/slide5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0.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ww.tradingeconomics.com/" TargetMode="External"/><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hyperlink" Target="http://www.ilo.org/"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2.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jpeg"/></Relationships>
</file>

<file path=ppt/slides/_rels/slide6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gif"/><Relationship Id="rId4" Type="http://schemas.openxmlformats.org/officeDocument/2006/relationships/image" Target="../media/image52.jpeg"/></Relationships>
</file>

<file path=ppt/slides/_rels/slide6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4.xml"/><Relationship Id="rId1" Type="http://schemas.openxmlformats.org/officeDocument/2006/relationships/slideLayout" Target="../slideLayouts/slideLayout2.xml"/><Relationship Id="rId5" Type="http://schemas.openxmlformats.org/officeDocument/2006/relationships/image" Target="../media/image57.jpeg"/><Relationship Id="rId4" Type="http://schemas.openxmlformats.org/officeDocument/2006/relationships/image" Target="../media/image56.jpeg"/></Relationships>
</file>

<file path=ppt/slides/_rels/slide6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gif"/><Relationship Id="rId4" Type="http://schemas.openxmlformats.org/officeDocument/2006/relationships/image" Target="../media/image59.jpeg"/></Relationships>
</file>

<file path=ppt/slides/_rels/slide6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5.gif"/><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73.xml"/><Relationship Id="rId1" Type="http://schemas.openxmlformats.org/officeDocument/2006/relationships/slideLayout" Target="../slideLayouts/slideLayout2.xml"/><Relationship Id="rId5" Type="http://schemas.openxmlformats.org/officeDocument/2006/relationships/image" Target="../media/image71.jpeg"/><Relationship Id="rId4" Type="http://schemas.openxmlformats.org/officeDocument/2006/relationships/image" Target="../media/image70.jpeg"/></Relationships>
</file>

<file path=ppt/slides/_rels/slide7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74.jpeg"/></Relationships>
</file>

<file path=ppt/slides/_rels/slide7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6.xml"/><Relationship Id="rId1" Type="http://schemas.openxmlformats.org/officeDocument/2006/relationships/slideLayout" Target="../slideLayouts/slideLayout2.xml"/><Relationship Id="rId5" Type="http://schemas.openxmlformats.org/officeDocument/2006/relationships/hyperlink" Target="LO6%20-%20Resources/6.2%20-%20Exam%20practice%203.docx" TargetMode="External"/><Relationship Id="rId4" Type="http://schemas.openxmlformats.org/officeDocument/2006/relationships/image" Target="../media/image74.jpeg"/></Relationships>
</file>

<file path=ppt/slides/_rels/slide77.xml.rels><?xml version="1.0" encoding="UTF-8" standalone="yes"?>
<Relationships xmlns="http://schemas.openxmlformats.org/package/2006/relationships"><Relationship Id="rId3" Type="http://schemas.openxmlformats.org/officeDocument/2006/relationships/hyperlink" Target="LO6%20-%20Resources/6.2%20-%20Exam%20practice%203.docx" TargetMode="External"/><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8.xml"/><Relationship Id="rId1" Type="http://schemas.openxmlformats.org/officeDocument/2006/relationships/slideLayout" Target="../slideLayouts/slideLayout2.xml"/><Relationship Id="rId5" Type="http://schemas.openxmlformats.org/officeDocument/2006/relationships/image" Target="../media/image77.jpeg"/><Relationship Id="rId4" Type="http://schemas.openxmlformats.org/officeDocument/2006/relationships/image" Target="../media/image76.png"/></Relationships>
</file>

<file path=ppt/slides/_rels/slide7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9.xml"/><Relationship Id="rId1" Type="http://schemas.openxmlformats.org/officeDocument/2006/relationships/slideLayout" Target="../slideLayouts/slideLayout2.xml"/><Relationship Id="rId5" Type="http://schemas.openxmlformats.org/officeDocument/2006/relationships/image" Target="../media/image80.jpeg"/><Relationship Id="rId4" Type="http://schemas.openxmlformats.org/officeDocument/2006/relationships/image" Target="../media/image7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84.png"/><Relationship Id="rId4" Type="http://schemas.openxmlformats.org/officeDocument/2006/relationships/image" Target="../media/image83.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5.xml"/><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87.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07504" y="5805264"/>
            <a:ext cx="9001000" cy="771076"/>
          </a:xfrm>
        </p:spPr>
        <p:txBody>
          <a:bodyPr rtlCol="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6000"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LO6 – Economic Indicators</a:t>
            </a:r>
            <a:endParaRPr lang="en-GB" sz="4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Rectangle 6"/>
          <p:cNvSpPr/>
          <p:nvPr/>
        </p:nvSpPr>
        <p:spPr>
          <a:xfrm>
            <a:off x="251520" y="260648"/>
            <a:ext cx="8640960" cy="1708438"/>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endParaRPr lang="en-GB" dirty="0"/>
          </a:p>
        </p:txBody>
      </p:sp>
      <p:sp>
        <p:nvSpPr>
          <p:cNvPr id="8" name="TextBox 7"/>
          <p:cNvSpPr txBox="1"/>
          <p:nvPr/>
        </p:nvSpPr>
        <p:spPr>
          <a:xfrm>
            <a:off x="323528" y="332656"/>
            <a:ext cx="8280920" cy="1600438"/>
          </a:xfrm>
          <a:prstGeom prst="rect">
            <a:avLst/>
          </a:prstGeom>
          <a:noFill/>
        </p:spPr>
        <p:txBody>
          <a:bodyPr wrap="square" rtlCol="0">
            <a:spAutoFit/>
          </a:bodyPr>
          <a:lstStyle/>
          <a:p>
            <a:pPr algn="r"/>
            <a:r>
              <a:rPr lang="en-GB" sz="3200" dirty="0" smtClean="0"/>
              <a:t> Cambridge IGCSE - Economics</a:t>
            </a:r>
            <a:r>
              <a:rPr lang="en-GB" sz="3200" b="1" dirty="0" smtClean="0"/>
              <a:t> </a:t>
            </a:r>
          </a:p>
          <a:p>
            <a:pPr algn="r"/>
            <a:r>
              <a:rPr lang="en-GB" sz="3400" b="1" dirty="0" smtClean="0"/>
              <a:t>LO6 – Economic Indicators</a:t>
            </a:r>
          </a:p>
          <a:p>
            <a:pPr algn="r"/>
            <a:r>
              <a:rPr lang="en-GB" sz="3200" b="1" dirty="0" smtClean="0">
                <a:solidFill>
                  <a:schemeClr val="tx1">
                    <a:lumMod val="50000"/>
                    <a:lumOff val="50000"/>
                  </a:schemeClr>
                </a:solidFill>
              </a:rPr>
              <a:t>2017-2019 - Course Code: 0455</a:t>
            </a:r>
            <a:endParaRPr lang="en-GB" sz="3600" b="1" dirty="0">
              <a:solidFill>
                <a:schemeClr val="tx1">
                  <a:lumMod val="50000"/>
                  <a:lumOff val="50000"/>
                </a:schemeClr>
              </a:solidFill>
            </a:endParaRPr>
          </a:p>
        </p:txBody>
      </p:sp>
      <p:pic>
        <p:nvPicPr>
          <p:cNvPr id="1026" name="Picture 2" descr="Image result for economic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2044822"/>
            <a:ext cx="6552728" cy="28826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3528" y="332656"/>
            <a:ext cx="1666400" cy="1600438"/>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912768" cy="5216813"/>
          </a:xfrm>
          <a:prstGeom prst="rect">
            <a:avLst/>
          </a:prstGeom>
        </p:spPr>
        <p:txBody>
          <a:bodyPr wrap="square">
            <a:spAutoFit/>
          </a:bodyPr>
          <a:lstStyle/>
          <a:p>
            <a:pPr marL="541338" indent="-541338">
              <a:buClr>
                <a:srgbClr val="00B050"/>
              </a:buClr>
              <a:buFont typeface="Wingdings 3" panose="05040102010807070707" pitchFamily="18" charset="2"/>
              <a:buChar char=""/>
            </a:pPr>
            <a:r>
              <a:rPr lang="en-US" sz="3700" dirty="0"/>
              <a:t>By the end of this </a:t>
            </a:r>
            <a:r>
              <a:rPr lang="en-US" sz="3700" dirty="0" smtClean="0"/>
              <a:t>chapter</a:t>
            </a:r>
            <a:r>
              <a:rPr lang="en-US" sz="3700" dirty="0"/>
              <a:t>, you should be able to:</a:t>
            </a:r>
          </a:p>
          <a:p>
            <a:pPr marL="992188" indent="-373063">
              <a:buClr>
                <a:srgbClr val="00B050"/>
              </a:buClr>
              <a:buFont typeface="Arial" panose="020B0604020202020204" pitchFamily="34" charset="0"/>
              <a:buChar char="•"/>
            </a:pPr>
            <a:r>
              <a:rPr lang="en-US" sz="3700" dirty="0" smtClean="0"/>
              <a:t>Describe </a:t>
            </a:r>
            <a:r>
              <a:rPr lang="en-US" sz="3700" dirty="0"/>
              <a:t>how a consumer prices index/retail prices index is calculated</a:t>
            </a:r>
          </a:p>
          <a:p>
            <a:pPr marL="992188" indent="-373063">
              <a:buClr>
                <a:srgbClr val="00B050"/>
              </a:buClr>
              <a:buFont typeface="Arial" panose="020B0604020202020204" pitchFamily="34" charset="0"/>
              <a:buChar char="•"/>
            </a:pPr>
            <a:r>
              <a:rPr lang="en-US" sz="3700" dirty="0" smtClean="0"/>
              <a:t>Discuss </a:t>
            </a:r>
            <a:r>
              <a:rPr lang="en-US" sz="3700" dirty="0"/>
              <a:t>the causes and consequences of inflation</a:t>
            </a:r>
          </a:p>
          <a:p>
            <a:pPr marL="992188" indent="-373063">
              <a:buClr>
                <a:srgbClr val="00B050"/>
              </a:buClr>
              <a:buFont typeface="Arial" panose="020B0604020202020204" pitchFamily="34" charset="0"/>
              <a:buChar char="•"/>
            </a:pPr>
            <a:r>
              <a:rPr lang="en-US" sz="3700" dirty="0" smtClean="0"/>
              <a:t>Discuss </a:t>
            </a:r>
            <a:r>
              <a:rPr lang="en-US" sz="3700" dirty="0"/>
              <a:t>the causes and consequences of deflation.</a:t>
            </a:r>
          </a:p>
        </p:txBody>
      </p:sp>
      <p:sp>
        <p:nvSpPr>
          <p:cNvPr id="8" name="Title 2"/>
          <p:cNvSpPr>
            <a:spLocks noGrp="1"/>
          </p:cNvSpPr>
          <p:nvPr>
            <p:ph type="title"/>
          </p:nvPr>
        </p:nvSpPr>
        <p:spPr>
          <a:xfrm>
            <a:off x="70266" y="72008"/>
            <a:ext cx="7454062" cy="548680"/>
          </a:xfrm>
        </p:spPr>
        <p:txBody>
          <a:bodyPr>
            <a:noAutofit/>
          </a:bodyPr>
          <a:lstStyle/>
          <a:p>
            <a:r>
              <a:rPr lang="en-US" sz="3600" dirty="0" smtClean="0"/>
              <a:t>6 – Economic Indicators</a:t>
            </a:r>
            <a:endParaRPr lang="en-GB" sz="3600" dirty="0"/>
          </a:p>
        </p:txBody>
      </p:sp>
      <p:graphicFrame>
        <p:nvGraphicFramePr>
          <p:cNvPr id="6" name="Table 5"/>
          <p:cNvGraphicFramePr>
            <a:graphicFrameLocks noGrp="1"/>
          </p:cNvGraphicFramePr>
          <p:nvPr>
            <p:extLst/>
          </p:nvPr>
        </p:nvGraphicFramePr>
        <p:xfrm>
          <a:off x="7236296" y="1010981"/>
          <a:ext cx="1584176" cy="5658379"/>
        </p:xfrm>
        <a:graphic>
          <a:graphicData uri="http://schemas.openxmlformats.org/drawingml/2006/table">
            <a:tbl>
              <a:tblPr firstRow="1" firstCol="1" lastRow="1" lastCol="1" bandRow="1" bandCol="1">
                <a:effectLst>
                  <a:outerShdw blurRad="50800" dist="38100" dir="2700000" algn="tl" rotWithShape="0">
                    <a:prstClr val="black">
                      <a:alpha val="40000"/>
                    </a:prstClr>
                  </a:outerShdw>
                </a:effectLst>
                <a:tableStyleId>{2D5ABB26-0587-4C30-8999-92F81FD0307C}</a:tableStyleId>
              </a:tblPr>
              <a:tblGrid>
                <a:gridCol w="1584176"/>
              </a:tblGrid>
              <a:tr h="370099">
                <a:tc>
                  <a:txBody>
                    <a:bodyPr/>
                    <a:lstStyle/>
                    <a:p>
                      <a:pPr>
                        <a:spcAft>
                          <a:spcPts val="0"/>
                        </a:spcAft>
                      </a:pPr>
                      <a:endParaRPr lang="en-GB" sz="1300" dirty="0">
                        <a:effectLst/>
                        <a:latin typeface="Arial" pitchFamily="34" charset="0"/>
                        <a:ea typeface="Times New Roman"/>
                        <a:cs typeface="Arial" pitchFamily="34" charset="0"/>
                      </a:endParaRPr>
                    </a:p>
                  </a:txBody>
                  <a:tcPr marL="68580" marR="6858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ltUpDiag">
                      <a:fgClr>
                        <a:schemeClr val="tx1"/>
                      </a:fgClr>
                      <a:bgClr>
                        <a:schemeClr val="accent3">
                          <a:lumMod val="50000"/>
                        </a:schemeClr>
                      </a:bgClr>
                    </a:pattFill>
                  </a:tcPr>
                </a:tc>
              </a:tr>
              <a:tr h="5246525">
                <a:tc>
                  <a:txBody>
                    <a:bodyPr/>
                    <a:lstStyle/>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Why do governments interfere</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Can a  government shut down my private business</a:t>
                      </a:r>
                    </a:p>
                    <a:p>
                      <a:pPr marL="177800" indent="-177800" algn="l">
                        <a:spcAft>
                          <a:spcPts val="600"/>
                        </a:spcAft>
                        <a:buFontTx/>
                        <a:buBlip>
                          <a:blip r:embed="rId3"/>
                        </a:buBlip>
                      </a:pPr>
                      <a:r>
                        <a:rPr lang="en-GB" sz="1300" baseline="0" dirty="0" smtClean="0">
                          <a:solidFill>
                            <a:srgbClr val="FF0000"/>
                          </a:solidFill>
                          <a:effectLst/>
                          <a:latin typeface="Arial" pitchFamily="34" charset="0"/>
                          <a:ea typeface="Times New Roman"/>
                          <a:cs typeface="Arial" pitchFamily="34" charset="0"/>
                        </a:rPr>
                        <a:t>Where does my tax money go</a:t>
                      </a:r>
                    </a:p>
                    <a:p>
                      <a:pPr marL="177800" indent="-177800" algn="l">
                        <a:spcAft>
                          <a:spcPts val="600"/>
                        </a:spcAft>
                        <a:buFontTx/>
                        <a:buBlip>
                          <a:blip r:embed="rId3"/>
                        </a:buBlip>
                      </a:pPr>
                      <a:r>
                        <a:rPr lang="en-GB" sz="1300" baseline="0" dirty="0" smtClean="0">
                          <a:solidFill>
                            <a:schemeClr val="tx1"/>
                          </a:solidFill>
                          <a:effectLst/>
                          <a:latin typeface="Arial" pitchFamily="34" charset="0"/>
                          <a:ea typeface="Times New Roman"/>
                          <a:cs typeface="Arial" pitchFamily="34" charset="0"/>
                        </a:rPr>
                        <a:t>Do I have a say in how tax is spent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did Belgium survive without a government</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Is my government a good one or not</a:t>
                      </a:r>
                    </a:p>
                    <a:p>
                      <a:pPr marL="177800" indent="-177800" algn="l">
                        <a:spcAft>
                          <a:spcPts val="600"/>
                        </a:spcAft>
                        <a:buFontTx/>
                        <a:buBlip>
                          <a:blip r:embed="rId3"/>
                        </a:buBlip>
                      </a:pPr>
                      <a:r>
                        <a:rPr lang="en-US" sz="1300" baseline="0" dirty="0" smtClean="0">
                          <a:solidFill>
                            <a:srgbClr val="FF0000"/>
                          </a:solidFill>
                          <a:effectLst/>
                          <a:latin typeface="Arial" pitchFamily="34" charset="0"/>
                          <a:ea typeface="Times New Roman"/>
                          <a:cs typeface="Arial" pitchFamily="34" charset="0"/>
                        </a:rPr>
                        <a:t>How can I avoid paying taxes</a:t>
                      </a:r>
                    </a:p>
                    <a:p>
                      <a:pPr marL="177800" indent="-177800" algn="l">
                        <a:spcAft>
                          <a:spcPts val="600"/>
                        </a:spcAft>
                        <a:buFontTx/>
                        <a:buBlip>
                          <a:blip r:embed="rId3"/>
                        </a:buBlip>
                      </a:pPr>
                      <a:r>
                        <a:rPr lang="en-US" sz="1300" baseline="0" dirty="0" smtClean="0">
                          <a:solidFill>
                            <a:schemeClr val="tx1"/>
                          </a:solidFill>
                          <a:effectLst/>
                          <a:latin typeface="Arial" pitchFamily="34" charset="0"/>
                          <a:ea typeface="Times New Roman"/>
                          <a:cs typeface="Arial" pitchFamily="34" charset="0"/>
                        </a:rPr>
                        <a:t>What is a tax haven and what were the Panama papers</a:t>
                      </a:r>
                      <a:endParaRPr lang="en-GB" sz="1300" dirty="0" smtClean="0">
                        <a:solidFill>
                          <a:srgbClr val="FF0000"/>
                        </a:solidFill>
                        <a:effectLst/>
                        <a:latin typeface="Arial" pitchFamily="34" charset="0"/>
                        <a:ea typeface="Times New Roman"/>
                        <a:cs typeface="Arial" pitchFamily="34" charset="0"/>
                      </a:endParaRP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r>
            </a:tbl>
          </a:graphicData>
        </a:graphic>
      </p:graphicFrame>
      <p:pic>
        <p:nvPicPr>
          <p:cNvPr id="9" name="Picture 4" descr="Think About"/>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7344308" y="1052736"/>
            <a:ext cx="1368152" cy="330643"/>
          </a:xfrm>
          <a:prstGeom prst="rect">
            <a:avLst/>
          </a:prstGeom>
          <a:noFill/>
          <a:extLst>
            <a:ext uri="{909E8E84-426E-40DD-AFC4-6F175D3DCCD1}">
              <a14:hiddenFill xmlns:a14="http://schemas.microsoft.com/office/drawing/2010/main">
                <a:solidFill>
                  <a:srgbClr val="FFFFFF"/>
                </a:solidFill>
              </a14:hiddenFill>
            </a:ext>
          </a:extLst>
        </p:spPr>
      </p:pic>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189</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53639247"/>
      </p:ext>
    </p:extLst>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769272"/>
          </a:xfrm>
          <a:prstGeom prst="rect">
            <a:avLst/>
          </a:prstGeom>
        </p:spPr>
        <p:txBody>
          <a:bodyPr wrap="square">
            <a:spAutoFit/>
          </a:bodyPr>
          <a:lstStyle/>
          <a:p>
            <a:pPr marL="361950" indent="-361950">
              <a:buClr>
                <a:srgbClr val="00B050"/>
              </a:buClr>
              <a:buFont typeface="Wingdings 3" panose="05040102010807070707" pitchFamily="18" charset="2"/>
              <a:buChar char=""/>
            </a:pPr>
            <a:r>
              <a:rPr lang="en-US" sz="2170" b="1" dirty="0">
                <a:solidFill>
                  <a:srgbClr val="FF0000"/>
                </a:solidFill>
              </a:rPr>
              <a:t>The base year </a:t>
            </a:r>
            <a:r>
              <a:rPr lang="en-US" sz="2170" dirty="0" smtClean="0"/>
              <a:t>refers to the starting year when calculating a price index</a:t>
            </a:r>
            <a:r>
              <a:rPr lang="en-US" sz="2170" dirty="0"/>
              <a:t>.</a:t>
            </a:r>
          </a:p>
          <a:p>
            <a:pPr marL="361950" indent="-361950">
              <a:buClr>
                <a:srgbClr val="00B050"/>
              </a:buClr>
              <a:buFont typeface="Wingdings 3" panose="05040102010807070707" pitchFamily="18" charset="2"/>
              <a:buChar char=""/>
            </a:pPr>
            <a:r>
              <a:rPr lang="en-US" sz="2170" dirty="0"/>
              <a:t>The </a:t>
            </a:r>
            <a:r>
              <a:rPr lang="en-US" sz="2170" b="1" dirty="0">
                <a:solidFill>
                  <a:srgbClr val="FF0000"/>
                </a:solidFill>
              </a:rPr>
              <a:t>consumer prices index (CPI)</a:t>
            </a:r>
            <a:r>
              <a:rPr lang="en-US" sz="2170" dirty="0"/>
              <a:t> is a weighted index of consumer prices in the economy </a:t>
            </a:r>
            <a:r>
              <a:rPr lang="en-US" sz="2170" dirty="0" smtClean="0"/>
              <a:t>over time. Lt is used to measure the cost of living for an average household</a:t>
            </a:r>
            <a:r>
              <a:rPr lang="en-US" sz="2170" dirty="0"/>
              <a:t>.</a:t>
            </a:r>
          </a:p>
          <a:p>
            <a:pPr marL="361950" indent="-361950">
              <a:buClr>
                <a:srgbClr val="00B050"/>
              </a:buClr>
              <a:buFont typeface="Wingdings 3" panose="05040102010807070707" pitchFamily="18" charset="2"/>
              <a:buChar char=""/>
            </a:pPr>
            <a:r>
              <a:rPr lang="en-US" sz="2170" b="1" dirty="0">
                <a:solidFill>
                  <a:srgbClr val="FF0000"/>
                </a:solidFill>
              </a:rPr>
              <a:t>Cost-push inflation </a:t>
            </a:r>
            <a:r>
              <a:rPr lang="en-US" sz="2170" dirty="0" smtClean="0"/>
              <a:t>is inflation triggered by higher costs of production, forcing up prices</a:t>
            </a:r>
            <a:r>
              <a:rPr lang="en-US" sz="2170" dirty="0"/>
              <a:t>.</a:t>
            </a:r>
          </a:p>
          <a:p>
            <a:pPr marL="361950" indent="-361950">
              <a:buClr>
                <a:srgbClr val="00B050"/>
              </a:buClr>
              <a:buFont typeface="Wingdings 3" panose="05040102010807070707" pitchFamily="18" charset="2"/>
              <a:buChar char=""/>
            </a:pPr>
            <a:r>
              <a:rPr lang="en-US" sz="2170" b="1" dirty="0">
                <a:solidFill>
                  <a:srgbClr val="FF0000"/>
                </a:solidFill>
              </a:rPr>
              <a:t>Deflation</a:t>
            </a:r>
            <a:r>
              <a:rPr lang="en-US" sz="2170" dirty="0"/>
              <a:t> </a:t>
            </a:r>
            <a:r>
              <a:rPr lang="en-US" sz="2170" dirty="0" smtClean="0"/>
              <a:t>is a sustained fall </a:t>
            </a:r>
            <a:r>
              <a:rPr lang="en-US" sz="2170" dirty="0"/>
              <a:t>in the general price level in an economy </a:t>
            </a:r>
            <a:r>
              <a:rPr lang="en-US" sz="2170" dirty="0" smtClean="0"/>
              <a:t>overtime-the inflation </a:t>
            </a:r>
            <a:r>
              <a:rPr lang="en-US" sz="2170" dirty="0"/>
              <a:t>rate is negative.</a:t>
            </a:r>
          </a:p>
          <a:p>
            <a:pPr marL="361950" indent="-361950">
              <a:buClr>
                <a:srgbClr val="00B050"/>
              </a:buClr>
              <a:buFont typeface="Wingdings 3" panose="05040102010807070707" pitchFamily="18" charset="2"/>
              <a:buChar char=""/>
            </a:pPr>
            <a:r>
              <a:rPr lang="en-US" sz="2170" b="1" dirty="0">
                <a:solidFill>
                  <a:srgbClr val="FF0000"/>
                </a:solidFill>
              </a:rPr>
              <a:t>Demand-pull inflation </a:t>
            </a:r>
            <a:r>
              <a:rPr lang="en-US" sz="2170" dirty="0" smtClean="0"/>
              <a:t>is inflation triggered by higher levels of aggregate demand in the economy, driving up the general price level</a:t>
            </a:r>
            <a:r>
              <a:rPr lang="en-US" sz="2170" dirty="0"/>
              <a:t>.</a:t>
            </a:r>
          </a:p>
          <a:p>
            <a:pPr marL="361950" indent="-361950">
              <a:buClr>
                <a:srgbClr val="00B050"/>
              </a:buClr>
              <a:buFont typeface="Wingdings 3" panose="05040102010807070707" pitchFamily="18" charset="2"/>
              <a:buChar char=""/>
            </a:pPr>
            <a:r>
              <a:rPr lang="en-US" sz="2170" b="1" dirty="0">
                <a:solidFill>
                  <a:srgbClr val="FF0000"/>
                </a:solidFill>
              </a:rPr>
              <a:t>Disinflation</a:t>
            </a:r>
            <a:r>
              <a:rPr lang="en-US" sz="2170" dirty="0"/>
              <a:t> occurs when the rate of inflation falls, but is above zero - prices are </a:t>
            </a:r>
            <a:r>
              <a:rPr lang="en-US" sz="2170" dirty="0" smtClean="0"/>
              <a:t>generally still rising, only at as lower rate</a:t>
            </a:r>
            <a:r>
              <a:rPr lang="en-US" sz="2170" dirty="0"/>
              <a:t>.</a:t>
            </a:r>
          </a:p>
          <a:p>
            <a:pPr marL="361950" indent="-361950">
              <a:buClr>
                <a:srgbClr val="00B050"/>
              </a:buClr>
              <a:buFont typeface="Wingdings 3" panose="05040102010807070707" pitchFamily="18" charset="2"/>
              <a:buChar char=""/>
            </a:pPr>
            <a:r>
              <a:rPr lang="en-US" sz="2170" b="1" dirty="0">
                <a:solidFill>
                  <a:srgbClr val="FF0000"/>
                </a:solidFill>
              </a:rPr>
              <a:t>Hyperinflation</a:t>
            </a:r>
            <a:r>
              <a:rPr lang="en-US" sz="2170" dirty="0"/>
              <a:t> </a:t>
            </a:r>
            <a:r>
              <a:rPr lang="en-US" sz="2170" dirty="0" smtClean="0"/>
              <a:t>refers to very high rates of inflation that are out of control, causing average prices in the economy to rise very rapidly.</a:t>
            </a:r>
            <a:endParaRPr lang="en-US" sz="2170" dirty="0"/>
          </a:p>
        </p:txBody>
      </p:sp>
      <p:sp>
        <p:nvSpPr>
          <p:cNvPr id="8" name="Title 2"/>
          <p:cNvSpPr>
            <a:spLocks noGrp="1"/>
          </p:cNvSpPr>
          <p:nvPr>
            <p:ph type="title"/>
          </p:nvPr>
        </p:nvSpPr>
        <p:spPr>
          <a:xfrm>
            <a:off x="70266" y="72008"/>
            <a:ext cx="7454062" cy="548680"/>
          </a:xfrm>
        </p:spPr>
        <p:txBody>
          <a:bodyPr>
            <a:noAutofit/>
          </a:bodyPr>
          <a:lstStyle/>
          <a:p>
            <a:r>
              <a:rPr lang="en-US" sz="3200" dirty="0" smtClean="0"/>
              <a:t>6.1 – Inflation – Key Terms</a:t>
            </a:r>
            <a:endParaRPr lang="en-GB" sz="32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204</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55410702"/>
      </p:ext>
    </p:extLst>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496944" cy="5632311"/>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2200" b="1" dirty="0">
                <a:solidFill>
                  <a:srgbClr val="FF0000"/>
                </a:solidFill>
              </a:rPr>
              <a:t>Imported inflation </a:t>
            </a:r>
            <a:r>
              <a:rPr lang="en-US" sz="2400" dirty="0"/>
              <a:t>is triggered by higher import prices, forcing up costs of production </a:t>
            </a:r>
            <a:r>
              <a:rPr lang="en-US" sz="2400" dirty="0" smtClean="0"/>
              <a:t>and thus </a:t>
            </a:r>
            <a:r>
              <a:rPr lang="en-US" sz="2400" dirty="0"/>
              <a:t>causing domestic inflation.</a:t>
            </a:r>
          </a:p>
          <a:p>
            <a:pPr marL="360363" indent="-360363">
              <a:buClr>
                <a:srgbClr val="00B050"/>
              </a:buClr>
              <a:buFont typeface="Wingdings 3" panose="05040102010807070707" pitchFamily="18" charset="2"/>
              <a:buChar char=""/>
            </a:pPr>
            <a:r>
              <a:rPr lang="en-US" sz="2200" b="1" dirty="0">
                <a:solidFill>
                  <a:srgbClr val="FF0000"/>
                </a:solidFill>
              </a:rPr>
              <a:t>Inflation</a:t>
            </a:r>
            <a:r>
              <a:rPr lang="en-US" sz="2400" dirty="0" smtClean="0"/>
              <a:t> is a sustained rise in the general level of prices of goods and services over time, as measured by a consumer price index</a:t>
            </a:r>
            <a:r>
              <a:rPr lang="en-US" sz="2400" dirty="0"/>
              <a:t>.</a:t>
            </a:r>
          </a:p>
          <a:p>
            <a:pPr marL="360363" indent="-360363">
              <a:buClr>
                <a:srgbClr val="00B050"/>
              </a:buClr>
              <a:buFont typeface="Wingdings 3" panose="05040102010807070707" pitchFamily="18" charset="2"/>
              <a:buChar char=""/>
            </a:pPr>
            <a:r>
              <a:rPr lang="en-US" sz="2400" dirty="0"/>
              <a:t>The </a:t>
            </a:r>
            <a:r>
              <a:rPr lang="en-US" sz="2200" b="1" dirty="0">
                <a:solidFill>
                  <a:srgbClr val="FF0000"/>
                </a:solidFill>
              </a:rPr>
              <a:t>retail prices index (RPI) </a:t>
            </a:r>
            <a:r>
              <a:rPr lang="en-US" sz="2400" dirty="0" smtClean="0"/>
              <a:t>is used to calculate the rate of inflation </a:t>
            </a:r>
            <a:r>
              <a:rPr lang="en-US" sz="2400" dirty="0"/>
              <a:t>. </a:t>
            </a:r>
            <a:r>
              <a:rPr lang="en-US" sz="2400" dirty="0" smtClean="0"/>
              <a:t>Unlike the CPI, the RPI includes </a:t>
            </a:r>
            <a:r>
              <a:rPr lang="en-US" sz="2400" dirty="0"/>
              <a:t>the cost of housing, such as mortgage interest payments and other housing </a:t>
            </a:r>
            <a:r>
              <a:rPr lang="en-US" sz="2400" dirty="0" smtClean="0"/>
              <a:t>costs, but </a:t>
            </a:r>
            <a:r>
              <a:rPr lang="en-US" sz="2400" dirty="0"/>
              <a:t>excludes low-income pensioners and high-income households.</a:t>
            </a:r>
          </a:p>
          <a:p>
            <a:pPr marL="360363" indent="-360363">
              <a:buClr>
                <a:srgbClr val="00B050"/>
              </a:buClr>
              <a:buFont typeface="Wingdings 3" panose="05040102010807070707" pitchFamily="18" charset="2"/>
              <a:buChar char=""/>
            </a:pPr>
            <a:r>
              <a:rPr lang="en-US" sz="2400" dirty="0"/>
              <a:t>A </a:t>
            </a:r>
            <a:r>
              <a:rPr lang="en-US" sz="2200" b="1" dirty="0">
                <a:solidFill>
                  <a:srgbClr val="FF0000"/>
                </a:solidFill>
              </a:rPr>
              <a:t>wage-price spiral </a:t>
            </a:r>
            <a:r>
              <a:rPr lang="en-US" sz="2400" dirty="0"/>
              <a:t>occurs when trade unions negotiate higher wages to keep income </a:t>
            </a:r>
            <a:r>
              <a:rPr lang="en-US" sz="2400" dirty="0" smtClean="0"/>
              <a:t>in line </a:t>
            </a:r>
            <a:r>
              <a:rPr lang="en-US" sz="2400" dirty="0"/>
              <a:t>with inflation but this simply causes more inflation as firms raise prices to </a:t>
            </a:r>
            <a:r>
              <a:rPr lang="en-US" sz="2400" dirty="0" smtClean="0"/>
              <a:t>maintain their </a:t>
            </a:r>
            <a:r>
              <a:rPr lang="en-US" sz="2400" dirty="0"/>
              <a:t>profit margins.</a:t>
            </a:r>
          </a:p>
        </p:txBody>
      </p:sp>
      <p:sp>
        <p:nvSpPr>
          <p:cNvPr id="8" name="Title 2"/>
          <p:cNvSpPr>
            <a:spLocks noGrp="1"/>
          </p:cNvSpPr>
          <p:nvPr>
            <p:ph type="title"/>
          </p:nvPr>
        </p:nvSpPr>
        <p:spPr>
          <a:xfrm>
            <a:off x="70266" y="72008"/>
            <a:ext cx="7454062" cy="548680"/>
          </a:xfrm>
        </p:spPr>
        <p:txBody>
          <a:bodyPr>
            <a:noAutofit/>
          </a:bodyPr>
          <a:lstStyle/>
          <a:p>
            <a:r>
              <a:rPr lang="en-US" sz="3200" dirty="0" smtClean="0"/>
              <a:t>6.1 – Inflation – Key Terms</a:t>
            </a:r>
            <a:endParaRPr lang="en-GB" sz="32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204</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1239333"/>
      </p:ext>
    </p:extLst>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976664" cy="5647700"/>
          </a:xfrm>
          <a:prstGeom prst="rect">
            <a:avLst/>
          </a:prstGeom>
        </p:spPr>
        <p:txBody>
          <a:bodyPr wrap="square">
            <a:spAutoFit/>
          </a:bodyPr>
          <a:lstStyle/>
          <a:p>
            <a:pPr marL="360363" indent="-360363">
              <a:buClr>
                <a:srgbClr val="00B050"/>
              </a:buClr>
              <a:buFont typeface="Wingdings 3" panose="05040102010807070707" pitchFamily="18" charset="2"/>
              <a:buChar char=""/>
            </a:pPr>
            <a:r>
              <a:rPr lang="en-US" sz="1900" b="1" dirty="0" smtClean="0">
                <a:solidFill>
                  <a:srgbClr val="FF0000"/>
                </a:solidFill>
              </a:rPr>
              <a:t>Inflation</a:t>
            </a:r>
            <a:r>
              <a:rPr lang="en-US" sz="1900" dirty="0" smtClean="0">
                <a:solidFill>
                  <a:srgbClr val="FF0000"/>
                </a:solidFill>
              </a:rPr>
              <a:t> </a:t>
            </a:r>
            <a:r>
              <a:rPr lang="en-US" sz="1900" dirty="0"/>
              <a:t>is a sustained rise in the general price level in an economy over time. </a:t>
            </a:r>
            <a:r>
              <a:rPr lang="en-US" sz="1900" dirty="0" smtClean="0"/>
              <a:t>This does </a:t>
            </a:r>
            <a:r>
              <a:rPr lang="en-US" sz="1900" dirty="0"/>
              <a:t>not mean that the price of every good and service increases, but that on </a:t>
            </a:r>
            <a:r>
              <a:rPr lang="en-US" sz="1900" dirty="0" smtClean="0"/>
              <a:t>average the </a:t>
            </a:r>
            <a:r>
              <a:rPr lang="en-US" sz="1900" dirty="0"/>
              <a:t>prices are rising.</a:t>
            </a:r>
          </a:p>
          <a:p>
            <a:pPr marL="360363" indent="-360363">
              <a:buClr>
                <a:srgbClr val="00B050"/>
              </a:buClr>
              <a:buFont typeface="Wingdings 3" panose="05040102010807070707" pitchFamily="18" charset="2"/>
              <a:buChar char=""/>
            </a:pPr>
            <a:r>
              <a:rPr lang="en-US" sz="1900" dirty="0"/>
              <a:t>Governments aim to control inflation because it reduces the value of </a:t>
            </a:r>
            <a:r>
              <a:rPr lang="en-US" sz="1900" dirty="0" smtClean="0"/>
              <a:t>money and </a:t>
            </a:r>
            <a:r>
              <a:rPr lang="en-US" sz="1900" dirty="0"/>
              <a:t>the spending power of households, governments and firms. </a:t>
            </a:r>
            <a:r>
              <a:rPr lang="en-US" sz="1900" dirty="0" smtClean="0"/>
              <a:t>E.g., the inflation </a:t>
            </a:r>
            <a:r>
              <a:rPr lang="en-US" sz="1900" dirty="0"/>
              <a:t>rare in the W</a:t>
            </a:r>
            <a:r>
              <a:rPr lang="en-US" sz="1900" dirty="0" smtClean="0"/>
              <a:t>estern </a:t>
            </a:r>
            <a:r>
              <a:rPr lang="en-US" sz="1900" dirty="0"/>
              <a:t>Asian </a:t>
            </a:r>
            <a:r>
              <a:rPr lang="en-US" sz="1900" dirty="0" smtClean="0"/>
              <a:t>Country </a:t>
            </a:r>
            <a:r>
              <a:rPr lang="en-US" sz="1900" dirty="0"/>
              <a:t>of Syria (see Figure </a:t>
            </a:r>
            <a:r>
              <a:rPr lang="en-US" sz="1900" b="1" dirty="0"/>
              <a:t>18.1</a:t>
            </a:r>
            <a:r>
              <a:rPr lang="en-US" sz="1900" dirty="0"/>
              <a:t>) was around </a:t>
            </a:r>
            <a:r>
              <a:rPr lang="en-US" sz="1900" dirty="0" smtClean="0"/>
              <a:t>48% </a:t>
            </a:r>
            <a:r>
              <a:rPr lang="en-US" sz="1900" dirty="0"/>
              <a:t>in 2013, meaning that the general price </a:t>
            </a:r>
            <a:r>
              <a:rPr lang="en-US" sz="1900" dirty="0" smtClean="0"/>
              <a:t>level </a:t>
            </a:r>
            <a:r>
              <a:rPr lang="en-US" sz="1900" dirty="0"/>
              <a:t>in Syria increased by an </a:t>
            </a:r>
            <a:r>
              <a:rPr lang="en-US" sz="1900" dirty="0" smtClean="0"/>
              <a:t>average of 48% </a:t>
            </a:r>
            <a:r>
              <a:rPr lang="en-US" sz="1900" dirty="0"/>
              <a:t>in a year. </a:t>
            </a:r>
            <a:endParaRPr lang="en-US" sz="1900" dirty="0" smtClean="0"/>
          </a:p>
          <a:p>
            <a:pPr marL="360363" indent="-360363">
              <a:buClr>
                <a:srgbClr val="00B050"/>
              </a:buClr>
              <a:buFont typeface="Wingdings 3" panose="05040102010807070707" pitchFamily="18" charset="2"/>
              <a:buChar char=""/>
            </a:pPr>
            <a:r>
              <a:rPr lang="en-US" sz="1900" dirty="0" smtClean="0"/>
              <a:t>This </a:t>
            </a:r>
            <a:r>
              <a:rPr lang="en-US" sz="1900" dirty="0"/>
              <a:t>means that a product priced at 100 Syrian </a:t>
            </a:r>
            <a:r>
              <a:rPr lang="en-US" sz="1900" dirty="0" smtClean="0"/>
              <a:t>pounds would </a:t>
            </a:r>
            <a:r>
              <a:rPr lang="en-US" sz="1900" dirty="0"/>
              <a:t>increase to 148 Syrian pounds by the end of the year. This makes </a:t>
            </a:r>
            <a:r>
              <a:rPr lang="en-US" sz="1900" dirty="0" smtClean="0"/>
              <a:t>conditions for less </a:t>
            </a:r>
            <a:r>
              <a:rPr lang="en-US" sz="1900" dirty="0"/>
              <a:t>economically stable in Syria than in other </a:t>
            </a:r>
            <a:r>
              <a:rPr lang="en-US" sz="1900" dirty="0" smtClean="0"/>
              <a:t>countries </a:t>
            </a:r>
            <a:r>
              <a:rPr lang="en-US" sz="1900" dirty="0"/>
              <a:t>with low and stable </a:t>
            </a:r>
            <a:r>
              <a:rPr lang="en-US" sz="1900" dirty="0" smtClean="0"/>
              <a:t>rates of inflation</a:t>
            </a:r>
            <a:r>
              <a:rPr lang="en-US" sz="1900" dirty="0"/>
              <a:t>, such as Canada, the UK and the USA (</a:t>
            </a:r>
            <a:r>
              <a:rPr lang="en-US" sz="1900" dirty="0" smtClean="0"/>
              <a:t>see </a:t>
            </a:r>
            <a:r>
              <a:rPr lang="en-US" sz="1900" dirty="0"/>
              <a:t>Figure </a:t>
            </a:r>
            <a:r>
              <a:rPr lang="en-US" sz="1900" b="1" dirty="0"/>
              <a:t>18.2</a:t>
            </a:r>
            <a:r>
              <a:rPr lang="en-US" sz="1900" dirty="0"/>
              <a:t>).</a:t>
            </a:r>
          </a:p>
        </p:txBody>
      </p:sp>
      <p:sp>
        <p:nvSpPr>
          <p:cNvPr id="8" name="Title 2"/>
          <p:cNvSpPr>
            <a:spLocks noGrp="1"/>
          </p:cNvSpPr>
          <p:nvPr>
            <p:ph type="title"/>
          </p:nvPr>
        </p:nvSpPr>
        <p:spPr>
          <a:xfrm>
            <a:off x="70266" y="72008"/>
            <a:ext cx="7454062" cy="548680"/>
          </a:xfrm>
        </p:spPr>
        <p:txBody>
          <a:bodyPr>
            <a:noAutofit/>
          </a:bodyPr>
          <a:lstStyle/>
          <a:p>
            <a:r>
              <a:rPr lang="en-US" sz="3200" dirty="0" smtClean="0"/>
              <a:t>6.1 - Inflation</a:t>
            </a:r>
            <a:endParaRPr lang="en-GB" sz="32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190</a:t>
            </a:r>
            <a:endParaRPr lang="en-GB" sz="105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27310" t="22438" r="21221" b="17516"/>
          <a:stretch/>
        </p:blipFill>
        <p:spPr>
          <a:xfrm>
            <a:off x="6228184" y="1052736"/>
            <a:ext cx="2592288" cy="1700318"/>
          </a:xfrm>
          <a:prstGeom prst="rect">
            <a:avLst/>
          </a:prstGeom>
        </p:spPr>
      </p:pic>
      <p:pic>
        <p:nvPicPr>
          <p:cNvPr id="8196" name="Picture 4" descr="Image result for syria inflation 201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293" t="2380" r="2631" b="8914"/>
          <a:stretch/>
        </p:blipFill>
        <p:spPr bwMode="auto">
          <a:xfrm>
            <a:off x="6228184" y="4914983"/>
            <a:ext cx="2592288" cy="175437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228184" y="2852936"/>
            <a:ext cx="2664296" cy="461665"/>
          </a:xfrm>
          <a:prstGeom prst="rect">
            <a:avLst/>
          </a:prstGeom>
        </p:spPr>
        <p:txBody>
          <a:bodyPr wrap="square">
            <a:spAutoFit/>
          </a:bodyPr>
          <a:lstStyle/>
          <a:p>
            <a:pPr algn="ctr"/>
            <a:r>
              <a:rPr lang="en-GB" sz="1200" dirty="0" smtClean="0">
                <a:solidFill>
                  <a:srgbClr val="232222"/>
                </a:solidFill>
                <a:latin typeface="Arial" panose="020B0604020202020204" pitchFamily="34" charset="0"/>
                <a:cs typeface="Arial" panose="020B0604020202020204" pitchFamily="34" charset="0"/>
              </a:rPr>
              <a:t>Figure 18.1 – </a:t>
            </a:r>
            <a:r>
              <a:rPr lang="en-GB" sz="1200" dirty="0" smtClean="0">
                <a:solidFill>
                  <a:srgbClr val="4A4A4A"/>
                </a:solidFill>
                <a:latin typeface="Arial" panose="020B0604020202020204" pitchFamily="34" charset="0"/>
                <a:cs typeface="Arial" panose="020B0604020202020204" pitchFamily="34" charset="0"/>
              </a:rPr>
              <a:t>Inflation rates around </a:t>
            </a:r>
          </a:p>
          <a:p>
            <a:pPr algn="ctr"/>
            <a:r>
              <a:rPr lang="en-GB" sz="1200" dirty="0" smtClean="0">
                <a:solidFill>
                  <a:srgbClr val="4A4A4A"/>
                </a:solidFill>
                <a:latin typeface="Arial" panose="020B0604020202020204" pitchFamily="34" charset="0"/>
                <a:cs typeface="Arial" panose="020B0604020202020204" pitchFamily="34" charset="0"/>
              </a:rPr>
              <a:t>the world</a:t>
            </a:r>
            <a:r>
              <a:rPr lang="en-GB" sz="1200" dirty="0">
                <a:solidFill>
                  <a:srgbClr val="232222"/>
                </a:solidFill>
                <a:latin typeface="Arial" panose="020B0604020202020204" pitchFamily="34" charset="0"/>
                <a:cs typeface="Arial" panose="020B0604020202020204" pitchFamily="34" charset="0"/>
              </a:rPr>
              <a:t>: </a:t>
            </a:r>
            <a:r>
              <a:rPr lang="en-GB" sz="1200" dirty="0" smtClean="0">
                <a:solidFill>
                  <a:srgbClr val="5A5A5A"/>
                </a:solidFill>
                <a:latin typeface="Arial" panose="020B0604020202020204" pitchFamily="34" charset="0"/>
                <a:cs typeface="Arial" panose="020B0604020202020204" pitchFamily="34" charset="0"/>
              </a:rPr>
              <a:t>selected countries, 2013</a:t>
            </a:r>
            <a:endParaRPr lang="en-GB" sz="1200"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rotWithShape="1">
          <a:blip r:embed="rId5"/>
          <a:srcRect l="27862" t="35235" r="11259" b="25391"/>
          <a:stretch/>
        </p:blipFill>
        <p:spPr>
          <a:xfrm>
            <a:off x="6228184" y="3356992"/>
            <a:ext cx="2592288" cy="942650"/>
          </a:xfrm>
          <a:prstGeom prst="rect">
            <a:avLst/>
          </a:prstGeom>
        </p:spPr>
      </p:pic>
      <p:sp>
        <p:nvSpPr>
          <p:cNvPr id="5" name="Rectangle 4"/>
          <p:cNvSpPr/>
          <p:nvPr/>
        </p:nvSpPr>
        <p:spPr>
          <a:xfrm>
            <a:off x="6228185" y="4365104"/>
            <a:ext cx="2592288" cy="492443"/>
          </a:xfrm>
          <a:prstGeom prst="rect">
            <a:avLst/>
          </a:prstGeom>
        </p:spPr>
        <p:txBody>
          <a:bodyPr wrap="square">
            <a:spAutoFit/>
          </a:bodyPr>
          <a:lstStyle/>
          <a:p>
            <a:pPr algn="ctr"/>
            <a:r>
              <a:rPr lang="en-GB" sz="1300" dirty="0" smtClean="0">
                <a:latin typeface="Arial" panose="020B0604020202020204" pitchFamily="34" charset="0"/>
                <a:cs typeface="Arial" panose="020B0604020202020204" pitchFamily="34" charset="0"/>
              </a:rPr>
              <a:t>Figure 18.2 US inflation </a:t>
            </a:r>
            <a:br>
              <a:rPr lang="en-GB" sz="1300" dirty="0" smtClean="0">
                <a:latin typeface="Arial" panose="020B0604020202020204" pitchFamily="34" charset="0"/>
                <a:cs typeface="Arial" panose="020B0604020202020204" pitchFamily="34" charset="0"/>
              </a:rPr>
            </a:br>
            <a:r>
              <a:rPr lang="en-GB" sz="1300" dirty="0" smtClean="0">
                <a:latin typeface="Arial" panose="020B0604020202020204" pitchFamily="34" charset="0"/>
                <a:cs typeface="Arial" panose="020B0604020202020204" pitchFamily="34" charset="0"/>
              </a:rPr>
              <a:t>rates, 2000-13</a:t>
            </a:r>
            <a:endParaRPr lang="en-GB" sz="1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6950479"/>
      </p:ext>
    </p:extLst>
  </p:cSld>
  <p:clrMapOvr>
    <a:masterClrMapping/>
  </p:clrMapOvr>
  <p:transition advClick="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4968552" cy="2031325"/>
          </a:xfrm>
          <a:prstGeom prst="rect">
            <a:avLst/>
          </a:prstGeom>
          <a:solidFill>
            <a:schemeClr val="tx2">
              <a:lumMod val="20000"/>
              <a:lumOff val="80000"/>
            </a:schemeClr>
          </a:solidFill>
          <a:ln w="57150">
            <a:solidFill>
              <a:srgbClr val="002060"/>
            </a:solidFill>
          </a:ln>
        </p:spPr>
        <p:txBody>
          <a:bodyPr wrap="square">
            <a:spAutoFit/>
          </a:bodyPr>
          <a:lstStyle/>
          <a:p>
            <a:pPr>
              <a:buClr>
                <a:srgbClr val="00B050"/>
              </a:buClr>
            </a:pPr>
            <a:r>
              <a:rPr lang="en-US" b="1" dirty="0"/>
              <a:t>Study tips</a:t>
            </a:r>
          </a:p>
          <a:p>
            <a:pPr marL="360363" indent="-360363">
              <a:buClr>
                <a:srgbClr val="00B050"/>
              </a:buClr>
              <a:buFont typeface="Wingdings 3" panose="05040102010807070707" pitchFamily="18" charset="2"/>
              <a:buChar char=""/>
            </a:pPr>
            <a:r>
              <a:rPr lang="en-US" dirty="0"/>
              <a:t>Low rates </a:t>
            </a:r>
            <a:r>
              <a:rPr lang="en-US" dirty="0" smtClean="0"/>
              <a:t>of inflation, of 1 or 2%, are </a:t>
            </a:r>
            <a:r>
              <a:rPr lang="en-US" dirty="0"/>
              <a:t>not </a:t>
            </a:r>
            <a:r>
              <a:rPr lang="en-US" dirty="0" smtClean="0"/>
              <a:t>usually harmful </a:t>
            </a:r>
            <a:r>
              <a:rPr lang="en-US" dirty="0"/>
              <a:t>to </a:t>
            </a:r>
            <a:r>
              <a:rPr lang="en-US" dirty="0" smtClean="0"/>
              <a:t>the economy because higher </a:t>
            </a:r>
            <a:r>
              <a:rPr lang="en-US" dirty="0"/>
              <a:t>prices </a:t>
            </a:r>
            <a:r>
              <a:rPr lang="en-US" dirty="0" smtClean="0"/>
              <a:t>can encourage firms to </a:t>
            </a:r>
            <a:r>
              <a:rPr lang="en-US" dirty="0"/>
              <a:t>supply </a:t>
            </a:r>
            <a:r>
              <a:rPr lang="en-US" dirty="0" smtClean="0"/>
              <a:t>more output</a:t>
            </a:r>
            <a:r>
              <a:rPr lang="en-US" dirty="0"/>
              <a:t>. </a:t>
            </a:r>
            <a:r>
              <a:rPr lang="en-US" dirty="0" smtClean="0"/>
              <a:t>It is when inflation </a:t>
            </a:r>
            <a:r>
              <a:rPr lang="en-US" dirty="0"/>
              <a:t>rises </a:t>
            </a:r>
            <a:r>
              <a:rPr lang="en-US" dirty="0" smtClean="0"/>
              <a:t>too quickly </a:t>
            </a:r>
            <a:r>
              <a:rPr lang="en-US" dirty="0"/>
              <a:t>that it </a:t>
            </a:r>
            <a:r>
              <a:rPr lang="en-US" dirty="0" smtClean="0"/>
              <a:t>can disrupt decision making for households, firms and </a:t>
            </a:r>
            <a:r>
              <a:rPr lang="en-US" dirty="0"/>
              <a:t>governments.</a:t>
            </a:r>
          </a:p>
        </p:txBody>
      </p:sp>
      <p:sp>
        <p:nvSpPr>
          <p:cNvPr id="8" name="Title 2"/>
          <p:cNvSpPr>
            <a:spLocks noGrp="1"/>
          </p:cNvSpPr>
          <p:nvPr>
            <p:ph type="title"/>
          </p:nvPr>
        </p:nvSpPr>
        <p:spPr>
          <a:xfrm>
            <a:off x="70266" y="72008"/>
            <a:ext cx="7454062" cy="548680"/>
          </a:xfrm>
        </p:spPr>
        <p:txBody>
          <a:bodyPr>
            <a:noAutofit/>
          </a:bodyPr>
          <a:lstStyle/>
          <a:p>
            <a:r>
              <a:rPr lang="en-US" sz="3600" dirty="0" smtClean="0"/>
              <a:t>6.1 - Inflation</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191</a:t>
            </a:r>
            <a:endParaRPr lang="en-GB" sz="1050" b="1" dirty="0">
              <a:latin typeface="Arial" panose="020B0604020202020204" pitchFamily="34" charset="0"/>
              <a:cs typeface="Arial" panose="020B0604020202020204" pitchFamily="34" charset="0"/>
            </a:endParaRPr>
          </a:p>
        </p:txBody>
      </p:sp>
      <p:sp>
        <p:nvSpPr>
          <p:cNvPr id="9" name="Rectangle 8"/>
          <p:cNvSpPr/>
          <p:nvPr/>
        </p:nvSpPr>
        <p:spPr>
          <a:xfrm>
            <a:off x="251520" y="3140968"/>
            <a:ext cx="8568952" cy="3493264"/>
          </a:xfrm>
          <a:prstGeom prst="rect">
            <a:avLst/>
          </a:prstGeom>
          <a:solidFill>
            <a:schemeClr val="accent6">
              <a:lumMod val="40000"/>
              <a:lumOff val="60000"/>
            </a:schemeClr>
          </a:solidFill>
          <a:ln w="57150">
            <a:solidFill>
              <a:srgbClr val="002060"/>
            </a:solidFill>
          </a:ln>
        </p:spPr>
        <p:txBody>
          <a:bodyPr wrap="square">
            <a:spAutoFit/>
          </a:bodyPr>
          <a:lstStyle/>
          <a:p>
            <a:pPr>
              <a:buClr>
                <a:srgbClr val="00B050"/>
              </a:buClr>
            </a:pPr>
            <a:r>
              <a:rPr lang="en-US" sz="1700" b="1" dirty="0" smtClean="0"/>
              <a:t>Case Study</a:t>
            </a:r>
            <a:r>
              <a:rPr lang="en-US" sz="1700" b="1" dirty="0"/>
              <a:t>: </a:t>
            </a:r>
            <a:r>
              <a:rPr lang="en-US" sz="1700" b="1" dirty="0" smtClean="0"/>
              <a:t>Hyper inflation </a:t>
            </a:r>
            <a:r>
              <a:rPr lang="en-US" sz="1700" b="1" dirty="0"/>
              <a:t>in Zimbabwe</a:t>
            </a:r>
          </a:p>
          <a:p>
            <a:pPr marL="360363" indent="-360363">
              <a:buClr>
                <a:srgbClr val="00B050"/>
              </a:buClr>
              <a:buFont typeface="Wingdings 3" panose="05040102010807070707" pitchFamily="18" charset="2"/>
              <a:buChar char=""/>
            </a:pPr>
            <a:r>
              <a:rPr lang="en-US" sz="1700" dirty="0"/>
              <a:t>Major economic problems in </a:t>
            </a:r>
            <a:r>
              <a:rPr lang="en-US" sz="1700" dirty="0" smtClean="0"/>
              <a:t>Zimbabwe caused the country to suffer from extremely high rates of inflation – known as </a:t>
            </a:r>
            <a:r>
              <a:rPr lang="en-US" sz="1700" dirty="0"/>
              <a:t>hyperinflation </a:t>
            </a:r>
            <a:r>
              <a:rPr lang="en-US" sz="1700" dirty="0" smtClean="0"/>
              <a:t>– between 2003 and 2009. ln June 2006, the Central Bank introduced </a:t>
            </a:r>
            <a:r>
              <a:rPr lang="en-US" sz="1700" dirty="0"/>
              <a:t>a new </a:t>
            </a:r>
            <a:r>
              <a:rPr lang="en-US" sz="1700" dirty="0" smtClean="0"/>
              <a:t>100,000 </a:t>
            </a:r>
            <a:r>
              <a:rPr lang="en-US" sz="1700" dirty="0"/>
              <a:t>Zimbabwean </a:t>
            </a:r>
            <a:r>
              <a:rPr lang="en-US" sz="1700" dirty="0" smtClean="0"/>
              <a:t>dollar banknote </a:t>
            </a:r>
            <a:r>
              <a:rPr lang="en-US" sz="1700" dirty="0"/>
              <a:t>(less than </a:t>
            </a:r>
            <a:r>
              <a:rPr lang="en-US" sz="1700" dirty="0" smtClean="0"/>
              <a:t>US $1 </a:t>
            </a:r>
            <a:r>
              <a:rPr lang="en-US" sz="1700" dirty="0"/>
              <a:t>back then). </a:t>
            </a:r>
            <a:r>
              <a:rPr lang="en-US" sz="1700" dirty="0" smtClean="0"/>
              <a:t>However, by July 2008, inflation had reached a whopping 231,000,000%. </a:t>
            </a:r>
            <a:r>
              <a:rPr lang="en-US" sz="1700" dirty="0"/>
              <a:t>People carried large </a:t>
            </a:r>
            <a:r>
              <a:rPr lang="en-US" sz="1700" dirty="0" smtClean="0"/>
              <a:t>bundles of cash to buy their groceries (pictured</a:t>
            </a:r>
            <a:r>
              <a:rPr lang="en-US" sz="1700" dirty="0"/>
              <a:t>).</a:t>
            </a:r>
          </a:p>
          <a:p>
            <a:pPr marL="360363" indent="-360363">
              <a:buClr>
                <a:srgbClr val="00B050"/>
              </a:buClr>
              <a:buFont typeface="Wingdings 3" panose="05040102010807070707" pitchFamily="18" charset="2"/>
              <a:buChar char=""/>
            </a:pPr>
            <a:r>
              <a:rPr lang="en-US" sz="1700" dirty="0" smtClean="0"/>
              <a:t>Several months later, in January 2009, the Zimbabwean government launched the 100tn Zimbabwean dollar bank note (ZWD 100,000,000,000,000). This meant the currency became worthless, and it was eventually abandoned</a:t>
            </a:r>
            <a:r>
              <a:rPr lang="en-US" sz="1700" dirty="0"/>
              <a:t>.</a:t>
            </a:r>
          </a:p>
          <a:p>
            <a:pPr marL="360363" indent="-360363">
              <a:buClr>
                <a:srgbClr val="00B050"/>
              </a:buClr>
              <a:buFont typeface="Wingdings 3" panose="05040102010807070707" pitchFamily="18" charset="2"/>
              <a:buChar char=""/>
            </a:pPr>
            <a:r>
              <a:rPr lang="en-US" sz="1700" dirty="0"/>
              <a:t>Today, Zimbabwe still does not have its </a:t>
            </a:r>
            <a:r>
              <a:rPr lang="en-US" sz="1700" dirty="0" smtClean="0"/>
              <a:t>own official currency, with many preferring to use the US </a:t>
            </a:r>
            <a:r>
              <a:rPr lang="en-US" sz="1700" dirty="0"/>
              <a:t>dollar. With GDP per capita at </a:t>
            </a:r>
            <a:r>
              <a:rPr lang="en-US" sz="1700" dirty="0" smtClean="0"/>
              <a:t>$487 </a:t>
            </a:r>
            <a:r>
              <a:rPr lang="en-US" sz="1700" dirty="0"/>
              <a:t>(about </a:t>
            </a:r>
            <a:r>
              <a:rPr lang="en-US" sz="1700" dirty="0" smtClean="0"/>
              <a:t>$1.33 per day), around 80% of the country's 12.6 million people live in extreme poverty</a:t>
            </a:r>
            <a:r>
              <a:rPr lang="en-US" sz="1700" dirty="0"/>
              <a:t>.</a:t>
            </a:r>
          </a:p>
        </p:txBody>
      </p:sp>
      <p:pic>
        <p:nvPicPr>
          <p:cNvPr id="9218" name="Picture 2" descr="Image result for zimbabwe economic collapse"/>
          <p:cNvPicPr>
            <a:picLocks noChangeAspect="1" noChangeArrowheads="1"/>
          </p:cNvPicPr>
          <p:nvPr/>
        </p:nvPicPr>
        <p:blipFill rotWithShape="1">
          <a:blip r:embed="rId3">
            <a:extLst>
              <a:ext uri="{28A0092B-C50C-407E-A947-70E740481C1C}">
                <a14:useLocalDpi xmlns:a14="http://schemas.microsoft.com/office/drawing/2010/main" val="0"/>
              </a:ext>
            </a:extLst>
          </a:blip>
          <a:srcRect l="19593" t="5814" r="8564" b="6353"/>
          <a:stretch/>
        </p:blipFill>
        <p:spPr bwMode="auto">
          <a:xfrm>
            <a:off x="5292080" y="1083670"/>
            <a:ext cx="2088232" cy="2000391"/>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zimbabwe economic collap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87297" y="1071588"/>
            <a:ext cx="1333594" cy="2000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1936936"/>
      </p:ext>
    </p:extLst>
  </p:cSld>
  <p:clrMapOvr>
    <a:masterClrMapping/>
  </p:clrMapOvr>
  <p:transition advClick="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5976664" cy="5632311"/>
          </a:xfrm>
          <a:prstGeom prst="rect">
            <a:avLst/>
          </a:prstGeom>
        </p:spPr>
        <p:txBody>
          <a:bodyPr wrap="square">
            <a:spAutoFit/>
          </a:bodyPr>
          <a:lstStyle/>
          <a:p>
            <a:pPr>
              <a:buClr>
                <a:srgbClr val="00B050"/>
              </a:buClr>
            </a:pPr>
            <a:r>
              <a:rPr lang="en-US" sz="3000" b="1" dirty="0">
                <a:solidFill>
                  <a:srgbClr val="FF0000"/>
                </a:solidFill>
              </a:rPr>
              <a:t>Exam practice</a:t>
            </a:r>
          </a:p>
          <a:p>
            <a:pPr marL="631825" indent="-631825">
              <a:buClr>
                <a:srgbClr val="00B050"/>
              </a:buClr>
              <a:buFont typeface="Wingdings 3" panose="05040102010807070707" pitchFamily="18" charset="2"/>
              <a:buChar char=""/>
            </a:pPr>
            <a:r>
              <a:rPr lang="en-US" sz="3000" dirty="0">
                <a:solidFill>
                  <a:srgbClr val="FF0000"/>
                </a:solidFill>
              </a:rPr>
              <a:t>The hypothetical data below show the inflation rates for a country over three years</a:t>
            </a:r>
            <a:r>
              <a:rPr lang="en-US" sz="3000" dirty="0" smtClean="0">
                <a:solidFill>
                  <a:srgbClr val="FF0000"/>
                </a:solidFill>
              </a:rPr>
              <a:t>.</a:t>
            </a:r>
          </a:p>
          <a:p>
            <a:pPr marL="631825" indent="-631825">
              <a:buClr>
                <a:srgbClr val="00B050"/>
              </a:buClr>
              <a:buFont typeface="Wingdings 3" panose="05040102010807070707" pitchFamily="18" charset="2"/>
              <a:buChar char=""/>
            </a:pPr>
            <a:endParaRPr lang="en-US" sz="3000" dirty="0" smtClean="0">
              <a:solidFill>
                <a:srgbClr val="FF0000"/>
              </a:solidFill>
            </a:endParaRPr>
          </a:p>
          <a:p>
            <a:pPr marL="631825" indent="-631825">
              <a:buClr>
                <a:srgbClr val="00B050"/>
              </a:buClr>
              <a:buFont typeface="Wingdings 3" panose="05040102010807070707" pitchFamily="18" charset="2"/>
              <a:buChar char=""/>
            </a:pPr>
            <a:endParaRPr lang="en-US" sz="3000" dirty="0">
              <a:solidFill>
                <a:srgbClr val="FF0000"/>
              </a:solidFill>
            </a:endParaRPr>
          </a:p>
          <a:p>
            <a:pPr marL="631825" indent="-631825">
              <a:buClr>
                <a:srgbClr val="00B050"/>
              </a:buClr>
              <a:buFont typeface="Wingdings 3" panose="05040102010807070707" pitchFamily="18" charset="2"/>
              <a:buChar char=""/>
            </a:pPr>
            <a:endParaRPr lang="en-US" sz="3000" dirty="0">
              <a:solidFill>
                <a:srgbClr val="FF0000"/>
              </a:solidFill>
            </a:endParaRPr>
          </a:p>
          <a:p>
            <a:pPr marL="1081088" indent="-547688">
              <a:buClr>
                <a:srgbClr val="00B050"/>
              </a:buClr>
              <a:buFont typeface="+mj-lt"/>
              <a:buAutoNum type="arabicPeriod"/>
            </a:pPr>
            <a:r>
              <a:rPr lang="en-US" sz="3000" dirty="0" smtClean="0">
                <a:solidFill>
                  <a:srgbClr val="FF0000"/>
                </a:solidFill>
              </a:rPr>
              <a:t>Define </a:t>
            </a:r>
            <a:r>
              <a:rPr lang="en-US" sz="3000" dirty="0">
                <a:solidFill>
                  <a:srgbClr val="FF0000"/>
                </a:solidFill>
              </a:rPr>
              <a:t>the meaning of 'inflation rate</a:t>
            </a:r>
            <a:r>
              <a:rPr lang="en-US" sz="3000" dirty="0" smtClean="0">
                <a:solidFill>
                  <a:srgbClr val="FF0000"/>
                </a:solidFill>
              </a:rPr>
              <a:t>'.</a:t>
            </a:r>
            <a:r>
              <a:rPr lang="en-US" sz="3000" dirty="0">
                <a:solidFill>
                  <a:srgbClr val="FF0000"/>
                </a:solidFill>
              </a:rPr>
              <a:t> </a:t>
            </a:r>
            <a:r>
              <a:rPr lang="en-US" sz="3000" dirty="0" smtClean="0">
                <a:solidFill>
                  <a:srgbClr val="FF0000"/>
                </a:solidFill>
              </a:rPr>
              <a:t>	[</a:t>
            </a:r>
            <a:r>
              <a:rPr lang="en-US" sz="3000" dirty="0">
                <a:solidFill>
                  <a:srgbClr val="FF0000"/>
                </a:solidFill>
              </a:rPr>
              <a:t>2</a:t>
            </a:r>
            <a:r>
              <a:rPr lang="en-US" sz="3000" dirty="0" smtClean="0">
                <a:solidFill>
                  <a:srgbClr val="FF0000"/>
                </a:solidFill>
              </a:rPr>
              <a:t>]</a:t>
            </a:r>
            <a:endParaRPr lang="en-US" sz="3000" dirty="0">
              <a:solidFill>
                <a:srgbClr val="FF0000"/>
              </a:solidFill>
            </a:endParaRPr>
          </a:p>
          <a:p>
            <a:pPr marL="1081088" indent="-547688">
              <a:buClr>
                <a:srgbClr val="00B050"/>
              </a:buClr>
              <a:buFont typeface="+mj-lt"/>
              <a:buAutoNum type="arabicPeriod"/>
              <a:tabLst>
                <a:tab pos="5743575" algn="r"/>
              </a:tabLst>
            </a:pPr>
            <a:r>
              <a:rPr lang="en-US" sz="3000" dirty="0" smtClean="0">
                <a:solidFill>
                  <a:srgbClr val="FF0000"/>
                </a:solidFill>
              </a:rPr>
              <a:t>Explain </a:t>
            </a:r>
            <a:r>
              <a:rPr lang="en-US" sz="3000" dirty="0">
                <a:solidFill>
                  <a:srgbClr val="FF0000"/>
                </a:solidFill>
              </a:rPr>
              <a:t>why inflation was at its highest in the third year</a:t>
            </a:r>
            <a:r>
              <a:rPr lang="en-US" sz="3000" dirty="0" smtClean="0">
                <a:solidFill>
                  <a:srgbClr val="FF0000"/>
                </a:solidFill>
              </a:rPr>
              <a:t>.</a:t>
            </a:r>
            <a:r>
              <a:rPr lang="en-US" sz="3000" dirty="0">
                <a:solidFill>
                  <a:srgbClr val="FF0000"/>
                </a:solidFill>
              </a:rPr>
              <a:t> </a:t>
            </a:r>
            <a:r>
              <a:rPr lang="en-US" sz="3000" dirty="0" smtClean="0">
                <a:solidFill>
                  <a:srgbClr val="FF0000"/>
                </a:solidFill>
              </a:rPr>
              <a:t>	[</a:t>
            </a:r>
            <a:r>
              <a:rPr lang="en-US" sz="3000" dirty="0">
                <a:solidFill>
                  <a:srgbClr val="FF0000"/>
                </a:solidFill>
              </a:rPr>
              <a:t>3</a:t>
            </a:r>
            <a:r>
              <a:rPr lang="en-US" sz="3000" dirty="0" smtClean="0">
                <a:solidFill>
                  <a:srgbClr val="FF0000"/>
                </a:solidFill>
              </a:rPr>
              <a:t>]</a:t>
            </a:r>
            <a:endParaRPr lang="en-US" sz="3000" dirty="0">
              <a:solidFill>
                <a:srgbClr val="FF0000"/>
              </a:solidFill>
            </a:endParaRPr>
          </a:p>
        </p:txBody>
      </p:sp>
      <p:sp>
        <p:nvSpPr>
          <p:cNvPr id="8" name="Title 2"/>
          <p:cNvSpPr>
            <a:spLocks noGrp="1"/>
          </p:cNvSpPr>
          <p:nvPr>
            <p:ph type="title"/>
          </p:nvPr>
        </p:nvSpPr>
        <p:spPr>
          <a:xfrm>
            <a:off x="70266" y="72008"/>
            <a:ext cx="7454062" cy="548680"/>
          </a:xfrm>
        </p:spPr>
        <p:txBody>
          <a:bodyPr>
            <a:noAutofit/>
          </a:bodyPr>
          <a:lstStyle/>
          <a:p>
            <a:r>
              <a:rPr lang="en-US" sz="3200" dirty="0" smtClean="0"/>
              <a:t>6.1 - Inflation</a:t>
            </a:r>
            <a:endParaRPr lang="en-GB" sz="32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190</a:t>
            </a:r>
            <a:endParaRPr lang="en-GB" sz="1050" b="1" dirty="0">
              <a:latin typeface="Arial" panose="020B0604020202020204" pitchFamily="34" charset="0"/>
              <a:cs typeface="Arial" panose="020B0604020202020204" pitchFamily="34" charset="0"/>
            </a:endParaRPr>
          </a:p>
        </p:txBody>
      </p:sp>
      <p:pic>
        <p:nvPicPr>
          <p:cNvPr id="10" name="Picture 4" descr="Image result for zimbabwe economic collapse"/>
          <p:cNvPicPr>
            <a:picLocks noChangeAspect="1" noChangeArrowheads="1"/>
          </p:cNvPicPr>
          <p:nvPr/>
        </p:nvPicPr>
        <p:blipFill rotWithShape="1">
          <a:blip r:embed="rId3">
            <a:extLst>
              <a:ext uri="{28A0092B-C50C-407E-A947-70E740481C1C}">
                <a14:useLocalDpi xmlns:a14="http://schemas.microsoft.com/office/drawing/2010/main" val="0"/>
              </a:ext>
            </a:extLst>
          </a:blip>
          <a:srcRect t="8592" b="4070"/>
          <a:stretch/>
        </p:blipFill>
        <p:spPr bwMode="auto">
          <a:xfrm>
            <a:off x="6732240" y="1052736"/>
            <a:ext cx="2088651" cy="2736305"/>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Image result for zimbabwe economic collapse"/>
          <p:cNvPicPr>
            <a:picLocks noChangeAspect="1" noChangeArrowheads="1"/>
          </p:cNvPicPr>
          <p:nvPr/>
        </p:nvPicPr>
        <p:blipFill rotWithShape="1">
          <a:blip r:embed="rId4">
            <a:extLst>
              <a:ext uri="{28A0092B-C50C-407E-A947-70E740481C1C}">
                <a14:useLocalDpi xmlns:a14="http://schemas.microsoft.com/office/drawing/2010/main" val="0"/>
              </a:ext>
            </a:extLst>
          </a:blip>
          <a:srcRect t="3112" b="2390"/>
          <a:stretch/>
        </p:blipFill>
        <p:spPr bwMode="auto">
          <a:xfrm>
            <a:off x="6732239" y="3861049"/>
            <a:ext cx="2088651" cy="1480311"/>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Image result for zimbabwe economic collaps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32239" y="5394983"/>
            <a:ext cx="2088651" cy="120236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ext uri="{D42A27DB-BD31-4B8C-83A1-F6EECF244321}">
                <p14:modId xmlns:p14="http://schemas.microsoft.com/office/powerpoint/2010/main" val="4025122877"/>
              </p:ext>
            </p:extLst>
          </p:nvPr>
        </p:nvGraphicFramePr>
        <p:xfrm>
          <a:off x="271899" y="3068960"/>
          <a:ext cx="6316324" cy="914400"/>
        </p:xfrm>
        <a:graphic>
          <a:graphicData uri="http://schemas.openxmlformats.org/drawingml/2006/table">
            <a:tbl>
              <a:tblPr firstRow="1" bandRow="1">
                <a:tableStyleId>{5C22544A-7EE6-4342-B048-85BDC9FD1C3A}</a:tableStyleId>
              </a:tblPr>
              <a:tblGrid>
                <a:gridCol w="3147973"/>
                <a:gridCol w="1224136"/>
                <a:gridCol w="1008112"/>
                <a:gridCol w="936103"/>
              </a:tblGrid>
              <a:tr h="370840">
                <a:tc>
                  <a:txBody>
                    <a:bodyPr/>
                    <a:lstStyle/>
                    <a:p>
                      <a:r>
                        <a:rPr lang="en-GB" sz="2400" b="1" dirty="0" smtClean="0">
                          <a:latin typeface="Arial" panose="020B0604020202020204" pitchFamily="34" charset="0"/>
                          <a:cs typeface="Arial" panose="020B0604020202020204" pitchFamily="34" charset="0"/>
                        </a:rPr>
                        <a:t>Year</a:t>
                      </a:r>
                      <a:endParaRPr lang="en-GB" sz="2400" b="1" dirty="0">
                        <a:latin typeface="Arial" panose="020B0604020202020204" pitchFamily="34" charset="0"/>
                        <a:cs typeface="Arial" panose="020B0604020202020204" pitchFamily="34" charset="0"/>
                      </a:endParaRPr>
                    </a:p>
                  </a:txBody>
                  <a:tcPr/>
                </a:tc>
                <a:tc>
                  <a:txBody>
                    <a:bodyPr/>
                    <a:lstStyle/>
                    <a:p>
                      <a:pPr algn="ctr"/>
                      <a:r>
                        <a:rPr lang="en-GB" sz="2400" b="1" dirty="0" smtClean="0">
                          <a:latin typeface="Arial" panose="020B0604020202020204" pitchFamily="34" charset="0"/>
                          <a:cs typeface="Arial" panose="020B0604020202020204" pitchFamily="34" charset="0"/>
                        </a:rPr>
                        <a:t>1</a:t>
                      </a:r>
                      <a:endParaRPr lang="en-GB" sz="2400" b="1" dirty="0">
                        <a:latin typeface="Arial" panose="020B0604020202020204" pitchFamily="34" charset="0"/>
                        <a:cs typeface="Arial" panose="020B0604020202020204" pitchFamily="34" charset="0"/>
                      </a:endParaRPr>
                    </a:p>
                  </a:txBody>
                  <a:tcPr/>
                </a:tc>
                <a:tc>
                  <a:txBody>
                    <a:bodyPr/>
                    <a:lstStyle/>
                    <a:p>
                      <a:pPr algn="ctr"/>
                      <a:r>
                        <a:rPr lang="en-GB" sz="2400" b="1" dirty="0" smtClean="0">
                          <a:latin typeface="Arial" panose="020B0604020202020204" pitchFamily="34" charset="0"/>
                          <a:cs typeface="Arial" panose="020B0604020202020204" pitchFamily="34" charset="0"/>
                        </a:rPr>
                        <a:t>2</a:t>
                      </a:r>
                      <a:endParaRPr lang="en-GB" sz="2400" b="1" dirty="0">
                        <a:latin typeface="Arial" panose="020B0604020202020204" pitchFamily="34" charset="0"/>
                        <a:cs typeface="Arial" panose="020B0604020202020204" pitchFamily="34" charset="0"/>
                      </a:endParaRPr>
                    </a:p>
                  </a:txBody>
                  <a:tcPr/>
                </a:tc>
                <a:tc>
                  <a:txBody>
                    <a:bodyPr/>
                    <a:lstStyle/>
                    <a:p>
                      <a:pPr algn="ctr"/>
                      <a:r>
                        <a:rPr lang="en-GB" sz="2400" b="1" dirty="0" smtClean="0">
                          <a:latin typeface="Arial" panose="020B0604020202020204" pitchFamily="34" charset="0"/>
                          <a:cs typeface="Arial" panose="020B0604020202020204" pitchFamily="34" charset="0"/>
                        </a:rPr>
                        <a:t>3</a:t>
                      </a:r>
                      <a:endParaRPr lang="en-GB" sz="2400" b="1"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Inflation rate (%)</a:t>
                      </a:r>
                      <a:endParaRPr lang="en-GB" sz="2400" b="1" dirty="0">
                        <a:latin typeface="Arial" panose="020B0604020202020204" pitchFamily="34" charset="0"/>
                        <a:cs typeface="Arial" panose="020B0604020202020204" pitchFamily="34" charset="0"/>
                      </a:endParaRPr>
                    </a:p>
                  </a:txBody>
                  <a:tcPr/>
                </a:tc>
                <a:tc>
                  <a:txBody>
                    <a:bodyPr/>
                    <a:lstStyle/>
                    <a:p>
                      <a:pPr algn="ctr"/>
                      <a:r>
                        <a:rPr lang="en-GB" sz="2400" b="1" dirty="0" smtClean="0">
                          <a:latin typeface="Arial" panose="020B0604020202020204" pitchFamily="34" charset="0"/>
                          <a:cs typeface="Arial" panose="020B0604020202020204" pitchFamily="34" charset="0"/>
                        </a:rPr>
                        <a:t>2.5</a:t>
                      </a:r>
                      <a:endParaRPr lang="en-GB" sz="2400" b="1" dirty="0">
                        <a:latin typeface="Arial" panose="020B0604020202020204" pitchFamily="34" charset="0"/>
                        <a:cs typeface="Arial" panose="020B0604020202020204" pitchFamily="34" charset="0"/>
                      </a:endParaRPr>
                    </a:p>
                  </a:txBody>
                  <a:tcPr/>
                </a:tc>
                <a:tc>
                  <a:txBody>
                    <a:bodyPr/>
                    <a:lstStyle/>
                    <a:p>
                      <a:pPr algn="ctr"/>
                      <a:r>
                        <a:rPr lang="en-GB" sz="2400" b="1" dirty="0" smtClean="0">
                          <a:latin typeface="Arial" panose="020B0604020202020204" pitchFamily="34" charset="0"/>
                          <a:cs typeface="Arial" panose="020B0604020202020204" pitchFamily="34" charset="0"/>
                        </a:rPr>
                        <a:t>1.7</a:t>
                      </a:r>
                      <a:endParaRPr lang="en-GB" sz="2400" b="1" dirty="0">
                        <a:latin typeface="Arial" panose="020B0604020202020204" pitchFamily="34" charset="0"/>
                        <a:cs typeface="Arial" panose="020B0604020202020204" pitchFamily="34" charset="0"/>
                      </a:endParaRPr>
                    </a:p>
                  </a:txBody>
                  <a:tcPr/>
                </a:tc>
                <a:tc>
                  <a:txBody>
                    <a:bodyPr/>
                    <a:lstStyle/>
                    <a:p>
                      <a:pPr algn="ctr"/>
                      <a:r>
                        <a:rPr lang="en-GB" sz="2400" b="1" dirty="0" smtClean="0">
                          <a:latin typeface="Arial" panose="020B0604020202020204" pitchFamily="34" charset="0"/>
                          <a:cs typeface="Arial" panose="020B0604020202020204" pitchFamily="34" charset="0"/>
                        </a:rPr>
                        <a:t>2.3</a:t>
                      </a:r>
                      <a:endParaRPr lang="en-GB" sz="2400" b="1"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673772687"/>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696744" cy="5509200"/>
          </a:xfrm>
          <a:prstGeom prst="rect">
            <a:avLst/>
          </a:prstGeom>
        </p:spPr>
        <p:txBody>
          <a:bodyPr wrap="square">
            <a:spAutoFit/>
          </a:bodyPr>
          <a:lstStyle/>
          <a:p>
            <a:pPr marL="439738" indent="-439738">
              <a:buClr>
                <a:srgbClr val="00B050"/>
              </a:buClr>
              <a:buFont typeface="Wingdings 3" panose="05040102010807070707" pitchFamily="18" charset="2"/>
              <a:buChar char=""/>
            </a:pPr>
            <a:r>
              <a:rPr lang="en-US" sz="2200" dirty="0"/>
              <a:t>The </a:t>
            </a:r>
            <a:r>
              <a:rPr lang="en-US" sz="2200" b="1" dirty="0">
                <a:solidFill>
                  <a:srgbClr val="FF0000"/>
                </a:solidFill>
              </a:rPr>
              <a:t>consumer price index (CPI ) </a:t>
            </a:r>
            <a:r>
              <a:rPr lang="en-US" sz="2200" dirty="0"/>
              <a:t>is a common method used to calculate </a:t>
            </a:r>
            <a:r>
              <a:rPr lang="en-US" sz="2200" dirty="0" smtClean="0"/>
              <a:t>the inflation </a:t>
            </a:r>
            <a:r>
              <a:rPr lang="en-US" sz="2200" dirty="0"/>
              <a:t>rate. It measures price changes of a representative basket of goods </a:t>
            </a:r>
            <a:r>
              <a:rPr lang="en-US" sz="2200" dirty="0" smtClean="0"/>
              <a:t>and services </a:t>
            </a:r>
            <a:r>
              <a:rPr lang="en-US" sz="2200" dirty="0"/>
              <a:t>(those consumed by an </a:t>
            </a:r>
            <a:r>
              <a:rPr lang="en-US" sz="2200" dirty="0" smtClean="0"/>
              <a:t>average </a:t>
            </a:r>
            <a:r>
              <a:rPr lang="en-US" sz="2200" dirty="0"/>
              <a:t>household) in the country. </a:t>
            </a:r>
            <a:r>
              <a:rPr lang="en-US" sz="2200" dirty="0" smtClean="0"/>
              <a:t>E.g., items </a:t>
            </a:r>
            <a:r>
              <a:rPr lang="en-US" sz="2200" dirty="0"/>
              <a:t>such as staple food products, clothing, petrol and transportation are </a:t>
            </a:r>
            <a:r>
              <a:rPr lang="en-US" sz="2200" dirty="0" smtClean="0"/>
              <a:t>likely to </a:t>
            </a:r>
            <a:r>
              <a:rPr lang="en-US" sz="2200" dirty="0"/>
              <a:t>be included. </a:t>
            </a:r>
            <a:endParaRPr lang="en-US" sz="2200" dirty="0" smtClean="0"/>
          </a:p>
          <a:p>
            <a:pPr marL="439738" indent="-439738">
              <a:buClr>
                <a:srgbClr val="00B050"/>
              </a:buClr>
              <a:buFont typeface="Wingdings 3" panose="05040102010807070707" pitchFamily="18" charset="2"/>
              <a:buChar char=""/>
            </a:pPr>
            <a:r>
              <a:rPr lang="en-US" sz="2200" dirty="0" smtClean="0"/>
              <a:t>However</a:t>
            </a:r>
            <a:r>
              <a:rPr lang="en-US" sz="2200" dirty="0"/>
              <a:t>, different weights are applied to reflect the </a:t>
            </a:r>
            <a:r>
              <a:rPr lang="en-US" sz="2200" dirty="0" smtClean="0"/>
              <a:t>relative importance </a:t>
            </a:r>
            <a:r>
              <a:rPr lang="en-US" sz="2200" dirty="0"/>
              <a:t>of each item in the average household's expenditure. </a:t>
            </a:r>
            <a:r>
              <a:rPr lang="en-US" sz="2200" dirty="0" smtClean="0"/>
              <a:t>E.g., a 10% </a:t>
            </a:r>
            <a:r>
              <a:rPr lang="en-US" sz="2200" dirty="0"/>
              <a:t>increase in the price of petrol will affect people far more than a </a:t>
            </a:r>
            <a:r>
              <a:rPr lang="en-US" sz="2200" dirty="0" smtClean="0"/>
              <a:t>50% </a:t>
            </a:r>
            <a:r>
              <a:rPr lang="en-US" sz="2200" dirty="0"/>
              <a:t>increase in the price </a:t>
            </a:r>
            <a:r>
              <a:rPr lang="en-US" sz="2200" dirty="0" smtClean="0"/>
              <a:t>of light </a:t>
            </a:r>
            <a:r>
              <a:rPr lang="en-US" sz="2200" dirty="0"/>
              <a:t>bulbs, batteries or tomatoes. Changes in the </a:t>
            </a:r>
            <a:r>
              <a:rPr lang="en-US" sz="2200" dirty="0" smtClean="0"/>
              <a:t>CPI therefore </a:t>
            </a:r>
            <a:r>
              <a:rPr lang="en-US" sz="2200" dirty="0"/>
              <a:t>represent changes in the cost </a:t>
            </a:r>
            <a:r>
              <a:rPr lang="en-US" sz="2200" dirty="0" smtClean="0"/>
              <a:t>of living </a:t>
            </a:r>
            <a:r>
              <a:rPr lang="en-US" sz="2200" dirty="0"/>
              <a:t>for the average household in </a:t>
            </a:r>
            <a:r>
              <a:rPr lang="en-US" sz="2200" dirty="0" smtClean="0"/>
              <a:t>the economy.</a:t>
            </a:r>
            <a:endParaRPr lang="en-US" sz="2200" dirty="0"/>
          </a:p>
        </p:txBody>
      </p:sp>
      <p:sp>
        <p:nvSpPr>
          <p:cNvPr id="8" name="Title 2"/>
          <p:cNvSpPr>
            <a:spLocks noGrp="1"/>
          </p:cNvSpPr>
          <p:nvPr>
            <p:ph type="title"/>
          </p:nvPr>
        </p:nvSpPr>
        <p:spPr>
          <a:xfrm>
            <a:off x="70266" y="72008"/>
            <a:ext cx="7454062" cy="548680"/>
          </a:xfrm>
        </p:spPr>
        <p:txBody>
          <a:bodyPr>
            <a:noAutofit/>
          </a:bodyPr>
          <a:lstStyle/>
          <a:p>
            <a:r>
              <a:rPr lang="en-US" sz="3200" dirty="0" smtClean="0"/>
              <a:t>6.1 – Inflation – The Consumer price Index</a:t>
            </a:r>
            <a:endParaRPr lang="en-GB" sz="32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192</a:t>
            </a:r>
            <a:endParaRPr lang="en-GB" sz="1050" b="1" dirty="0">
              <a:latin typeface="Arial" panose="020B0604020202020204" pitchFamily="34" charset="0"/>
              <a:cs typeface="Arial" panose="020B0604020202020204" pitchFamily="34" charset="0"/>
            </a:endParaRPr>
          </a:p>
        </p:txBody>
      </p:sp>
      <p:pic>
        <p:nvPicPr>
          <p:cNvPr id="12290" name="Picture 2" descr="Image result for consumer price index baske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752" t="5401" r="3564" b="3515"/>
          <a:stretch/>
        </p:blipFill>
        <p:spPr bwMode="auto">
          <a:xfrm>
            <a:off x="6948264" y="1124743"/>
            <a:ext cx="1800201" cy="1475575"/>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consumer price index basket"/>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48263" y="2796929"/>
            <a:ext cx="1800201" cy="1280143"/>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Image result for consumer price index bask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48262" y="4280170"/>
            <a:ext cx="1800201" cy="1597102"/>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Image result for consumer price index formula"/>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563" t="24044" r="51442" b="27182"/>
          <a:stretch/>
        </p:blipFill>
        <p:spPr bwMode="auto">
          <a:xfrm>
            <a:off x="6948261" y="6153197"/>
            <a:ext cx="1800201" cy="300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927562"/>
      </p:ext>
    </p:extLst>
  </p:cSld>
  <p:clrMapOvr>
    <a:masterClrMapping/>
  </p:clrMapOvr>
  <p:transition advClick="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3816429"/>
          </a:xfrm>
          <a:prstGeom prst="rect">
            <a:avLst/>
          </a:prstGeom>
        </p:spPr>
        <p:txBody>
          <a:bodyPr wrap="square">
            <a:spAutoFit/>
          </a:bodyPr>
          <a:lstStyle/>
          <a:p>
            <a:pPr marL="439738" indent="-439738">
              <a:buClr>
                <a:srgbClr val="00B050"/>
              </a:buClr>
              <a:buFont typeface="Wingdings 3" panose="05040102010807070707" pitchFamily="18" charset="2"/>
              <a:buChar char=""/>
            </a:pPr>
            <a:r>
              <a:rPr lang="en-US" sz="2200" dirty="0" smtClean="0"/>
              <a:t>The </a:t>
            </a:r>
            <a:r>
              <a:rPr lang="en-US" sz="2200" dirty="0"/>
              <a:t>statistical weights in the CPI </a:t>
            </a:r>
            <a:r>
              <a:rPr lang="en-US" sz="2200" dirty="0" smtClean="0"/>
              <a:t>are based </a:t>
            </a:r>
            <a:r>
              <a:rPr lang="en-US" sz="2200" dirty="0"/>
              <a:t>on the proportion of the </a:t>
            </a:r>
            <a:r>
              <a:rPr lang="en-US" sz="2200" dirty="0" smtClean="0"/>
              <a:t>average household's </a:t>
            </a:r>
            <a:r>
              <a:rPr lang="en-US" sz="2200" dirty="0"/>
              <a:t>income spent on the </a:t>
            </a:r>
            <a:r>
              <a:rPr lang="en-US" sz="2200" dirty="0" smtClean="0"/>
              <a:t>items in </a:t>
            </a:r>
            <a:r>
              <a:rPr lang="en-US" sz="2200" dirty="0"/>
              <a:t>the representative basket of </a:t>
            </a:r>
            <a:r>
              <a:rPr lang="en-US" sz="2200" dirty="0" smtClean="0"/>
              <a:t>goods and </a:t>
            </a:r>
            <a:r>
              <a:rPr lang="en-US" sz="2200" dirty="0"/>
              <a:t>services. </a:t>
            </a:r>
            <a:r>
              <a:rPr lang="en-US" sz="2200" dirty="0" smtClean="0"/>
              <a:t>E.g., </a:t>
            </a:r>
            <a:r>
              <a:rPr lang="en-US" sz="2200" dirty="0"/>
              <a:t>if the </a:t>
            </a:r>
            <a:r>
              <a:rPr lang="en-US" sz="2200" dirty="0" smtClean="0"/>
              <a:t>typical household </a:t>
            </a:r>
            <a:r>
              <a:rPr lang="en-US" sz="2200" dirty="0"/>
              <a:t>in a country spent </a:t>
            </a:r>
            <a:r>
              <a:rPr lang="en-US" sz="2200" dirty="0" smtClean="0"/>
              <a:t>15% </a:t>
            </a:r>
            <a:r>
              <a:rPr lang="en-US" sz="2200" dirty="0"/>
              <a:t>of its income on food, then </a:t>
            </a:r>
            <a:r>
              <a:rPr lang="en-US" sz="2200" dirty="0" smtClean="0"/>
              <a:t>15% </a:t>
            </a:r>
            <a:r>
              <a:rPr lang="en-US" sz="2200" dirty="0"/>
              <a:t>of the weights in the index </a:t>
            </a:r>
            <a:r>
              <a:rPr lang="en-US" sz="2200" dirty="0" smtClean="0"/>
              <a:t>would be </a:t>
            </a:r>
            <a:r>
              <a:rPr lang="en-US" sz="2200" dirty="0"/>
              <a:t>assigned to </a:t>
            </a:r>
            <a:r>
              <a:rPr lang="en-US" sz="2200" dirty="0" smtClean="0"/>
              <a:t>food.</a:t>
            </a:r>
          </a:p>
          <a:p>
            <a:pPr marL="439738" indent="-439738">
              <a:buClr>
                <a:srgbClr val="00B050"/>
              </a:buClr>
              <a:buFont typeface="Wingdings 3" panose="05040102010807070707" pitchFamily="18" charset="2"/>
              <a:buChar char=""/>
            </a:pPr>
            <a:r>
              <a:rPr lang="en-US" sz="2200" dirty="0" smtClean="0"/>
              <a:t>Therefore</a:t>
            </a:r>
            <a:r>
              <a:rPr lang="en-US" sz="2200" dirty="0"/>
              <a:t>, </a:t>
            </a:r>
            <a:r>
              <a:rPr lang="en-US" sz="2200" dirty="0" smtClean="0"/>
              <a:t>items of </a:t>
            </a:r>
            <a:r>
              <a:rPr lang="en-US" sz="2200" dirty="0"/>
              <a:t>expenditure that take a </a:t>
            </a:r>
            <a:r>
              <a:rPr lang="en-US" sz="2200" dirty="0" smtClean="0"/>
              <a:t>greater proportion of the </a:t>
            </a:r>
            <a:r>
              <a:rPr lang="en-US" sz="2200" dirty="0"/>
              <a:t>typical </a:t>
            </a:r>
            <a:r>
              <a:rPr lang="en-US" sz="2200" dirty="0" smtClean="0"/>
              <a:t>household's spending are assigned a larger weighting. </a:t>
            </a:r>
          </a:p>
          <a:p>
            <a:pPr marL="439738" indent="-439738">
              <a:buClr>
                <a:srgbClr val="00B050"/>
              </a:buClr>
              <a:buFont typeface="Wingdings 3" panose="05040102010807070707" pitchFamily="18" charset="2"/>
              <a:buChar char=""/>
            </a:pPr>
            <a:r>
              <a:rPr lang="en-US" sz="2200" dirty="0" smtClean="0"/>
              <a:t>Changing fashions and trends</a:t>
            </a:r>
            <a:r>
              <a:rPr lang="en-US" sz="2200" dirty="0"/>
              <a:t>, such as a hike in household expenditure on smartphones, online apps </a:t>
            </a:r>
            <a:r>
              <a:rPr lang="en-US" sz="2200" dirty="0" smtClean="0"/>
              <a:t>and tablet </a:t>
            </a:r>
            <a:r>
              <a:rPr lang="en-US" sz="2200" dirty="0"/>
              <a:t>computers, require a review (or update) of the weights in the CPI.</a:t>
            </a:r>
          </a:p>
        </p:txBody>
      </p:sp>
      <p:sp>
        <p:nvSpPr>
          <p:cNvPr id="8" name="Title 2"/>
          <p:cNvSpPr>
            <a:spLocks noGrp="1"/>
          </p:cNvSpPr>
          <p:nvPr>
            <p:ph type="title"/>
          </p:nvPr>
        </p:nvSpPr>
        <p:spPr>
          <a:xfrm>
            <a:off x="70266" y="72008"/>
            <a:ext cx="7454062" cy="548680"/>
          </a:xfrm>
        </p:spPr>
        <p:txBody>
          <a:bodyPr>
            <a:noAutofit/>
          </a:bodyPr>
          <a:lstStyle/>
          <a:p>
            <a:r>
              <a:rPr lang="en-US" sz="3200" dirty="0" smtClean="0"/>
              <a:t>6.1 – Inflation – The Consumer price Index</a:t>
            </a:r>
            <a:endParaRPr lang="en-GB" sz="32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192</a:t>
            </a:r>
            <a:endParaRPr lang="en-GB" sz="1050" b="1" dirty="0">
              <a:latin typeface="Arial" panose="020B0604020202020204" pitchFamily="34" charset="0"/>
              <a:cs typeface="Arial" panose="020B0604020202020204" pitchFamily="34" charset="0"/>
            </a:endParaRPr>
          </a:p>
        </p:txBody>
      </p:sp>
      <p:pic>
        <p:nvPicPr>
          <p:cNvPr id="11266" name="Picture 2" descr="Image result for consumer price index formula"/>
          <p:cNvPicPr>
            <a:picLocks noChangeAspect="1" noChangeArrowheads="1"/>
          </p:cNvPicPr>
          <p:nvPr/>
        </p:nvPicPr>
        <p:blipFill rotWithShape="1">
          <a:blip r:embed="rId3">
            <a:extLst>
              <a:ext uri="{28A0092B-C50C-407E-A947-70E740481C1C}">
                <a14:useLocalDpi xmlns:a14="http://schemas.microsoft.com/office/drawing/2010/main" val="0"/>
              </a:ext>
            </a:extLst>
          </a:blip>
          <a:srcRect r="33757"/>
          <a:stretch/>
        </p:blipFill>
        <p:spPr bwMode="auto">
          <a:xfrm>
            <a:off x="971600" y="5054301"/>
            <a:ext cx="6984776" cy="1543051"/>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6372618"/>
      </p:ext>
    </p:extLst>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9200"/>
          </a:xfrm>
          <a:prstGeom prst="rect">
            <a:avLst/>
          </a:prstGeom>
        </p:spPr>
        <p:txBody>
          <a:bodyPr wrap="square">
            <a:spAutoFit/>
          </a:bodyPr>
          <a:lstStyle/>
          <a:p>
            <a:pPr marL="439738" indent="-439738">
              <a:buClr>
                <a:srgbClr val="00B050"/>
              </a:buClr>
              <a:buFont typeface="Wingdings 3" panose="05040102010807070707" pitchFamily="18" charset="2"/>
              <a:buChar char=""/>
            </a:pPr>
            <a:r>
              <a:rPr lang="en-US" sz="2200" dirty="0"/>
              <a:t>Both the consumer price index and the retail price index (RPI ) can be used </a:t>
            </a:r>
            <a:r>
              <a:rPr lang="en-US" sz="2200" dirty="0" smtClean="0"/>
              <a:t>to calculate </a:t>
            </a:r>
            <a:r>
              <a:rPr lang="en-US" sz="2200" dirty="0"/>
              <a:t>the rate of inflation. Both indices follow a similar pattern (see Figure 18. 3</a:t>
            </a:r>
            <a:r>
              <a:rPr lang="en-US" sz="2200" dirty="0" smtClean="0"/>
              <a:t>). However</a:t>
            </a:r>
            <a:r>
              <a:rPr lang="en-US" sz="2200" dirty="0"/>
              <a:t>, there are three key differences to these price </a:t>
            </a:r>
            <a:r>
              <a:rPr lang="en-US" sz="2200" dirty="0" smtClean="0"/>
              <a:t>indices:</a:t>
            </a:r>
            <a:endParaRPr lang="en-US" sz="2200" dirty="0"/>
          </a:p>
          <a:p>
            <a:pPr marL="896938" indent="-439738">
              <a:buClr>
                <a:srgbClr val="00B050"/>
              </a:buClr>
              <a:buFont typeface="Arial" panose="020B0604020202020204" pitchFamily="34" charset="0"/>
              <a:buChar char="•"/>
            </a:pPr>
            <a:r>
              <a:rPr lang="en-US" sz="2200" b="1" dirty="0" smtClean="0"/>
              <a:t>The </a:t>
            </a:r>
            <a:r>
              <a:rPr lang="en-US" sz="2200" b="1" dirty="0"/>
              <a:t>items included in the calculations </a:t>
            </a:r>
            <a:r>
              <a:rPr lang="en-US" sz="2200" dirty="0"/>
              <a:t>- The main difference is that the </a:t>
            </a:r>
            <a:r>
              <a:rPr lang="en-US" sz="2200" dirty="0" smtClean="0"/>
              <a:t>RPI includes </a:t>
            </a:r>
            <a:r>
              <a:rPr lang="en-US" sz="2200" dirty="0"/>
              <a:t>the cost of housing, such as mortgage interest payments and </a:t>
            </a:r>
            <a:r>
              <a:rPr lang="en-US" sz="2200" dirty="0" smtClean="0"/>
              <a:t>other housing </a:t>
            </a:r>
            <a:r>
              <a:rPr lang="en-US" sz="2200" dirty="0"/>
              <a:t>costs. The RPI also includes </a:t>
            </a:r>
            <a:r>
              <a:rPr lang="en-US" sz="2200" dirty="0" smtClean="0"/>
              <a:t>overseas </a:t>
            </a:r>
            <a:r>
              <a:rPr lang="en-US" sz="2200" dirty="0"/>
              <a:t>expenditure by domestic. </a:t>
            </a:r>
            <a:r>
              <a:rPr lang="en-US" sz="2200" dirty="0" smtClean="0"/>
              <a:t>households. The </a:t>
            </a:r>
            <a:r>
              <a:rPr lang="en-US" sz="2200" dirty="0"/>
              <a:t>CPI includes costs paid for financial services.</a:t>
            </a:r>
          </a:p>
          <a:p>
            <a:pPr marL="896938" indent="-439738">
              <a:buClr>
                <a:srgbClr val="00B050"/>
              </a:buClr>
              <a:buFont typeface="Arial" panose="020B0604020202020204" pitchFamily="34" charset="0"/>
              <a:buChar char="•"/>
            </a:pPr>
            <a:r>
              <a:rPr lang="en-US" sz="2200" b="1" dirty="0" smtClean="0"/>
              <a:t>The </a:t>
            </a:r>
            <a:r>
              <a:rPr lang="en-US" sz="2200" b="1" dirty="0"/>
              <a:t>population base</a:t>
            </a:r>
            <a:r>
              <a:rPr lang="en-US" sz="2200" dirty="0"/>
              <a:t> - Both price indices try to measure changes in the cost </a:t>
            </a:r>
            <a:r>
              <a:rPr lang="en-US" sz="2200" dirty="0" smtClean="0"/>
              <a:t>of living </a:t>
            </a:r>
            <a:r>
              <a:rPr lang="en-US" sz="2200" dirty="0"/>
              <a:t>for the average household. However, the RPI excludes low-income </a:t>
            </a:r>
            <a:r>
              <a:rPr lang="en-US" sz="2200" dirty="0" smtClean="0"/>
              <a:t>pensioner households </a:t>
            </a:r>
            <a:r>
              <a:rPr lang="en-US" sz="2200" dirty="0"/>
              <a:t>and </a:t>
            </a:r>
            <a:r>
              <a:rPr lang="en-US" sz="2200" dirty="0" smtClean="0"/>
              <a:t>very </a:t>
            </a:r>
            <a:r>
              <a:rPr lang="en-US" sz="2200" dirty="0"/>
              <a:t>high-income households, as it is argued that these do </a:t>
            </a:r>
            <a:r>
              <a:rPr lang="en-US" sz="2200" dirty="0" smtClean="0"/>
              <a:t>not represent </a:t>
            </a:r>
            <a:r>
              <a:rPr lang="en-US" sz="2200" dirty="0"/>
              <a:t>the 'average' household or the expenditure of the average family</a:t>
            </a:r>
            <a:r>
              <a:rPr lang="en-US" sz="2200" dirty="0" smtClean="0"/>
              <a:t>.</a:t>
            </a:r>
            <a:endParaRPr lang="en-US" sz="2200" dirty="0"/>
          </a:p>
        </p:txBody>
      </p:sp>
      <p:sp>
        <p:nvSpPr>
          <p:cNvPr id="8" name="Title 2"/>
          <p:cNvSpPr>
            <a:spLocks noGrp="1"/>
          </p:cNvSpPr>
          <p:nvPr>
            <p:ph type="title"/>
          </p:nvPr>
        </p:nvSpPr>
        <p:spPr>
          <a:xfrm>
            <a:off x="70266" y="72008"/>
            <a:ext cx="7454062" cy="548680"/>
          </a:xfrm>
        </p:spPr>
        <p:txBody>
          <a:bodyPr>
            <a:noAutofit/>
          </a:bodyPr>
          <a:lstStyle/>
          <a:p>
            <a:r>
              <a:rPr lang="en-US" sz="3600" dirty="0" smtClean="0"/>
              <a:t>6.1 – The CPI vs. The RPI</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192</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90864556"/>
      </p:ext>
    </p:extLst>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Rectangle 6"/>
              <p:cNvSpPr/>
              <p:nvPr/>
            </p:nvSpPr>
            <p:spPr>
              <a:xfrm>
                <a:off x="251520" y="1052736"/>
                <a:ext cx="8568952" cy="5567230"/>
              </a:xfrm>
              <a:prstGeom prst="rect">
                <a:avLst/>
              </a:prstGeom>
            </p:spPr>
            <p:txBody>
              <a:bodyPr wrap="square">
                <a:spAutoFit/>
              </a:bodyPr>
              <a:lstStyle/>
              <a:p>
                <a:pPr marL="439738" indent="-439738">
                  <a:buClr>
                    <a:srgbClr val="00B050"/>
                  </a:buClr>
                  <a:buFont typeface="Arial" panose="020B0604020202020204" pitchFamily="34" charset="0"/>
                  <a:buChar char="•"/>
                  <a:tabLst>
                    <a:tab pos="2336800" algn="ctr"/>
                  </a:tabLst>
                </a:pPr>
                <a:r>
                  <a:rPr lang="en-US" sz="2600" dirty="0" smtClean="0"/>
                  <a:t>The </a:t>
                </a:r>
                <a:r>
                  <a:rPr lang="en-US" sz="2600" dirty="0"/>
                  <a:t>method of calculation - The RPI is calculated using the arithmetic </a:t>
                </a:r>
                <a:r>
                  <a:rPr lang="en-US" sz="2600" dirty="0" smtClean="0"/>
                  <a:t>mean whereas </a:t>
                </a:r>
                <a:r>
                  <a:rPr lang="en-US" sz="2600" dirty="0"/>
                  <a:t>the CPI uses the geometric mean. What this means is that the </a:t>
                </a:r>
                <a:r>
                  <a:rPr lang="en-US" sz="2600" dirty="0" smtClean="0"/>
                  <a:t>RPI tends </a:t>
                </a:r>
                <a:r>
                  <a:rPr lang="en-US" sz="2600" dirty="0"/>
                  <a:t>to be lower than the CPI (</a:t>
                </a:r>
                <a:r>
                  <a:rPr lang="en-US" sz="2600" dirty="0" smtClean="0"/>
                  <a:t>unless </a:t>
                </a:r>
                <a:r>
                  <a:rPr lang="en-US" sz="2600" dirty="0"/>
                  <a:t>interest rates for mortgage repayments </a:t>
                </a:r>
                <a:r>
                  <a:rPr lang="en-US" sz="2600" dirty="0" smtClean="0"/>
                  <a:t>are extremely </a:t>
                </a:r>
                <a:r>
                  <a:rPr lang="en-US" sz="2600" dirty="0"/>
                  <a:t>low</a:t>
                </a:r>
                <a:r>
                  <a:rPr lang="en-US" sz="2600"/>
                  <a:t>). </a:t>
                </a:r>
                <a:endParaRPr lang="en-US" sz="2600" smtClean="0"/>
              </a:p>
              <a:p>
                <a:pPr marL="439738" indent="-439738">
                  <a:buClr>
                    <a:srgbClr val="00B050"/>
                  </a:buClr>
                  <a:buFont typeface="Arial" panose="020B0604020202020204" pitchFamily="34" charset="0"/>
                  <a:buChar char="•"/>
                  <a:tabLst>
                    <a:tab pos="2336800" algn="ctr"/>
                  </a:tabLst>
                </a:pPr>
                <a:r>
                  <a:rPr lang="en-US" sz="2600" smtClean="0"/>
                  <a:t>E.g</a:t>
                </a:r>
                <a:r>
                  <a:rPr lang="en-US" sz="2600" dirty="0" smtClean="0"/>
                  <a:t>., </a:t>
                </a:r>
                <a:r>
                  <a:rPr lang="en-US" sz="2600" dirty="0"/>
                  <a:t>suppose the price changes for a product in the </a:t>
                </a:r>
                <a:r>
                  <a:rPr lang="en-US" sz="2600" dirty="0" smtClean="0"/>
                  <a:t>last three </a:t>
                </a:r>
                <a:r>
                  <a:rPr lang="en-US" sz="2600" dirty="0"/>
                  <a:t>months were </a:t>
                </a:r>
                <a:r>
                  <a:rPr lang="en-US" sz="2600" dirty="0" smtClean="0"/>
                  <a:t>1%, 2% </a:t>
                </a:r>
                <a:r>
                  <a:rPr lang="en-US" sz="2600" dirty="0"/>
                  <a:t>and </a:t>
                </a:r>
                <a:r>
                  <a:rPr lang="en-US" sz="2600" dirty="0" smtClean="0"/>
                  <a:t>3%. </a:t>
                </a:r>
                <a:r>
                  <a:rPr lang="en-US" sz="2600" dirty="0"/>
                  <a:t>The arithmetic </a:t>
                </a:r>
                <a:r>
                  <a:rPr lang="en-US" sz="2600" dirty="0" smtClean="0"/>
                  <a:t>mean (RPI </a:t>
                </a:r>
                <a:r>
                  <a:rPr lang="en-US" sz="2600" dirty="0"/>
                  <a:t>) would average these changes to </a:t>
                </a:r>
                <a:r>
                  <a:rPr lang="en-US" sz="2600" dirty="0" smtClean="0"/>
                  <a:t>2%, i.e.	</a:t>
                </a:r>
                <a:r>
                  <a:rPr lang="en-US" sz="2600" u="sng" dirty="0" smtClean="0"/>
                  <a:t>1 + 2 + 3</a:t>
                </a:r>
                <a:r>
                  <a:rPr lang="en-US" sz="2600" dirty="0" smtClean="0"/>
                  <a:t>  = 2</a:t>
                </a:r>
                <a:r>
                  <a:rPr lang="en-US" sz="2600" u="sng" dirty="0" smtClean="0"/>
                  <a:t/>
                </a:r>
                <a:br>
                  <a:rPr lang="en-US" sz="2600" u="sng" dirty="0" smtClean="0"/>
                </a:br>
                <a:r>
                  <a:rPr lang="en-US" sz="2600" dirty="0" smtClean="0"/>
                  <a:t>	3</a:t>
                </a:r>
              </a:p>
              <a:p>
                <a:pPr marL="439738" indent="-439738">
                  <a:buClr>
                    <a:srgbClr val="00B050"/>
                  </a:buClr>
                  <a:buFont typeface="Arial" panose="020B0604020202020204" pitchFamily="34" charset="0"/>
                  <a:buChar char="•"/>
                </a:pPr>
                <a:r>
                  <a:rPr lang="en-US" sz="2600" dirty="0" smtClean="0"/>
                  <a:t>However, the </a:t>
                </a:r>
                <a:r>
                  <a:rPr lang="en-US" sz="2600" dirty="0"/>
                  <a:t>geometric mean (CPI ) would average these changes to just </a:t>
                </a:r>
                <a:r>
                  <a:rPr lang="en-US" sz="2600" dirty="0" smtClean="0"/>
                  <a:t>1.8%, </a:t>
                </a:r>
                <a:r>
                  <a:rPr lang="en-US" sz="2600" dirty="0"/>
                  <a:t>i.e</a:t>
                </a:r>
                <a:r>
                  <a:rPr lang="en-US" sz="2600" dirty="0" smtClean="0"/>
                  <a:t>.</a:t>
                </a:r>
              </a:p>
              <a:p>
                <a:pPr>
                  <a:buClr>
                    <a:srgbClr val="00B050"/>
                  </a:buClr>
                </a:pPr>
                <a14:m>
                  <m:oMathPara xmlns:m="http://schemas.openxmlformats.org/officeDocument/2006/math">
                    <m:oMathParaPr>
                      <m:jc m:val="centerGroup"/>
                    </m:oMathParaPr>
                    <m:oMath xmlns:m="http://schemas.openxmlformats.org/officeDocument/2006/math">
                      <m:rad>
                        <m:radPr>
                          <m:ctrlPr>
                            <a:rPr lang="en-US" sz="3600" i="1" smtClean="0">
                              <a:latin typeface="Cambria Math" panose="02040503050406030204" pitchFamily="18" charset="0"/>
                            </a:rPr>
                          </m:ctrlPr>
                        </m:radPr>
                        <m:deg>
                          <m:r>
                            <a:rPr lang="en-US" sz="3600" i="1" smtClean="0">
                              <a:latin typeface="Cambria Math" panose="02040503050406030204" pitchFamily="18" charset="0"/>
                            </a:rPr>
                            <m:t>3</m:t>
                          </m:r>
                        </m:deg>
                        <m:e>
                          <m:r>
                            <a:rPr lang="en-IE" sz="3600" b="0" i="1" smtClean="0">
                              <a:latin typeface="Cambria Math" panose="02040503050406030204" pitchFamily="18" charset="0"/>
                            </a:rPr>
                            <m:t>1 </m:t>
                          </m:r>
                          <m:r>
                            <a:rPr lang="en-IE" sz="3600" b="0" i="1" smtClean="0">
                              <a:latin typeface="Cambria Math" panose="02040503050406030204" pitchFamily="18" charset="0"/>
                            </a:rPr>
                            <m:t>𝑥</m:t>
                          </m:r>
                          <m:r>
                            <a:rPr lang="en-IE" sz="3600" b="0" i="1" smtClean="0">
                              <a:latin typeface="Cambria Math" panose="02040503050406030204" pitchFamily="18" charset="0"/>
                            </a:rPr>
                            <m:t> 2 </m:t>
                          </m:r>
                          <m:r>
                            <a:rPr lang="en-IE" sz="3600" b="0" i="1" smtClean="0">
                              <a:latin typeface="Cambria Math" panose="02040503050406030204" pitchFamily="18" charset="0"/>
                            </a:rPr>
                            <m:t>𝑥</m:t>
                          </m:r>
                          <m:r>
                            <a:rPr lang="en-IE" sz="3600" b="0" i="1" smtClean="0">
                              <a:latin typeface="Cambria Math" panose="02040503050406030204" pitchFamily="18" charset="0"/>
                            </a:rPr>
                            <m:t> 3</m:t>
                          </m:r>
                        </m:e>
                      </m:rad>
                    </m:oMath>
                  </m:oMathPara>
                </a14:m>
                <a:endParaRPr lang="en-US" sz="2600" dirty="0"/>
              </a:p>
            </p:txBody>
          </p:sp>
        </mc:Choice>
        <mc:Fallback xmlns="">
          <p:sp>
            <p:nvSpPr>
              <p:cNvPr id="7" name="Rectangle 6"/>
              <p:cNvSpPr>
                <a:spLocks noRot="1" noChangeAspect="1" noMove="1" noResize="1" noEditPoints="1" noAdjustHandles="1" noChangeArrowheads="1" noChangeShapeType="1" noTextEdit="1"/>
              </p:cNvSpPr>
              <p:nvPr/>
            </p:nvSpPr>
            <p:spPr>
              <a:xfrm>
                <a:off x="251520" y="1052736"/>
                <a:ext cx="8568952" cy="5567230"/>
              </a:xfrm>
              <a:prstGeom prst="rect">
                <a:avLst/>
              </a:prstGeom>
              <a:blipFill rotWithShape="0">
                <a:blip r:embed="rId3"/>
                <a:stretch>
                  <a:fillRect l="-1067" t="-1095" r="-498"/>
                </a:stretch>
              </a:blipFill>
            </p:spPr>
            <p:txBody>
              <a:bodyPr/>
              <a:lstStyle/>
              <a:p>
                <a:r>
                  <a:rPr lang="en-GB">
                    <a:noFill/>
                  </a:rPr>
                  <a:t> </a:t>
                </a:r>
              </a:p>
            </p:txBody>
          </p:sp>
        </mc:Fallback>
      </mc:AlternateContent>
      <p:sp>
        <p:nvSpPr>
          <p:cNvPr id="8" name="Title 2"/>
          <p:cNvSpPr>
            <a:spLocks noGrp="1"/>
          </p:cNvSpPr>
          <p:nvPr>
            <p:ph type="title"/>
          </p:nvPr>
        </p:nvSpPr>
        <p:spPr>
          <a:xfrm>
            <a:off x="70266" y="72008"/>
            <a:ext cx="7454062" cy="548680"/>
          </a:xfrm>
        </p:spPr>
        <p:txBody>
          <a:bodyPr>
            <a:noAutofit/>
          </a:bodyPr>
          <a:lstStyle/>
          <a:p>
            <a:r>
              <a:rPr lang="en-US" sz="3600" dirty="0" smtClean="0"/>
              <a:t>6.1 – The CPI vs. The RPI</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192</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81609429"/>
      </p:ext>
    </p:extLst>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Course Specification</a:t>
            </a:r>
            <a:endParaRPr lang="en-GB" sz="4000" dirty="0"/>
          </a:p>
        </p:txBody>
      </p:sp>
      <p:graphicFrame>
        <p:nvGraphicFramePr>
          <p:cNvPr id="2" name="Table 1"/>
          <p:cNvGraphicFramePr>
            <a:graphicFrameLocks noGrp="1"/>
          </p:cNvGraphicFramePr>
          <p:nvPr>
            <p:extLst>
              <p:ext uri="{D42A27DB-BD31-4B8C-83A1-F6EECF244321}">
                <p14:modId xmlns:p14="http://schemas.microsoft.com/office/powerpoint/2010/main" val="3282529146"/>
              </p:ext>
            </p:extLst>
          </p:nvPr>
        </p:nvGraphicFramePr>
        <p:xfrm>
          <a:off x="251520" y="1086239"/>
          <a:ext cx="8568952" cy="5541264"/>
        </p:xfrm>
        <a:graphic>
          <a:graphicData uri="http://schemas.openxmlformats.org/drawingml/2006/table">
            <a:tbl>
              <a:tblPr firstRow="1" bandRow="1">
                <a:tableStyleId>{5C22544A-7EE6-4342-B048-85BDC9FD1C3A}</a:tableStyleId>
              </a:tblPr>
              <a:tblGrid>
                <a:gridCol w="2808312"/>
                <a:gridCol w="5760640"/>
              </a:tblGrid>
              <a:tr h="244305">
                <a:tc>
                  <a:txBody>
                    <a:bodyPr/>
                    <a:lstStyle/>
                    <a:p>
                      <a:r>
                        <a:rPr lang="en-GB" sz="1290" dirty="0" smtClean="0">
                          <a:latin typeface="Arial" panose="020B0604020202020204" pitchFamily="34" charset="0"/>
                          <a:cs typeface="Arial" panose="020B0604020202020204" pitchFamily="34" charset="0"/>
                        </a:rPr>
                        <a:t>Section</a:t>
                      </a:r>
                      <a:endParaRPr lang="en-GB" sz="1290" dirty="0">
                        <a:latin typeface="Arial" panose="020B0604020202020204" pitchFamily="34" charset="0"/>
                        <a:cs typeface="Arial" panose="020B0604020202020204" pitchFamily="34" charset="0"/>
                      </a:endParaRPr>
                    </a:p>
                  </a:txBody>
                  <a:tcPr/>
                </a:tc>
                <a:tc>
                  <a:txBody>
                    <a:bodyPr/>
                    <a:lstStyle/>
                    <a:p>
                      <a:r>
                        <a:rPr lang="en-GB" sz="1290" dirty="0" smtClean="0">
                          <a:latin typeface="Arial" panose="020B0604020202020204" pitchFamily="34" charset="0"/>
                          <a:cs typeface="Arial" panose="020B0604020202020204" pitchFamily="34" charset="0"/>
                        </a:rPr>
                        <a:t>Topics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a:pPr>
                      <a:r>
                        <a:rPr lang="en-US" sz="1290" dirty="0" smtClean="0">
                          <a:latin typeface="Arial" panose="020B0604020202020204" pitchFamily="34" charset="0"/>
                          <a:cs typeface="Arial" panose="020B0604020202020204" pitchFamily="34" charset="0"/>
                        </a:rPr>
                        <a:t>Basic economic problem: choice and the allocation of resources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economic problem • factors of production • opportunity cost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resource allocation • choice • production possibility curves.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2"/>
                      </a:pPr>
                      <a:r>
                        <a:rPr lang="en-US" sz="1290" dirty="0" smtClean="0">
                          <a:latin typeface="Arial" panose="020B0604020202020204" pitchFamily="34" charset="0"/>
                          <a:cs typeface="Arial" panose="020B0604020202020204" pitchFamily="34" charset="0"/>
                        </a:rPr>
                        <a:t>The allocation of resources: how the market works; market failure</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market and mixed economic systems • demand and supply analysis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price elasticity • market failure • social and private costs and benefits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3"/>
                      </a:pPr>
                      <a:r>
                        <a:rPr lang="en-US" sz="1290" dirty="0" smtClean="0">
                          <a:latin typeface="Arial" panose="020B0604020202020204" pitchFamily="34" charset="0"/>
                          <a:cs typeface="Arial" panose="020B0604020202020204" pitchFamily="34" charset="0"/>
                        </a:rPr>
                        <a:t>The individual as producer, consumer and borrower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functions of money • exchange • central banks, stock exchanges and commercial banks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labour market • motives for spending, saving and borrowing.</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4"/>
                      </a:pPr>
                      <a:r>
                        <a:rPr lang="en-US" sz="1290" dirty="0" smtClean="0">
                          <a:latin typeface="Arial" panose="020B0604020202020204" pitchFamily="34" charset="0"/>
                          <a:cs typeface="Arial" panose="020B0604020202020204" pitchFamily="34" charset="0"/>
                        </a:rPr>
                        <a:t>The private firm as producer and employer</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types and sizes of business organisation • demand for factors of production • costs and revenue • profit </a:t>
                      </a:r>
                      <a:r>
                        <a:rPr lang="en-US" sz="1290" dirty="0" err="1" smtClean="0">
                          <a:latin typeface="Arial" panose="020B0604020202020204" pitchFamily="34" charset="0"/>
                          <a:cs typeface="Arial" panose="020B0604020202020204" pitchFamily="34" charset="0"/>
                        </a:rPr>
                        <a:t>maximisation</a:t>
                      </a:r>
                      <a:r>
                        <a:rPr lang="en-US" sz="1290" dirty="0" smtClean="0">
                          <a:latin typeface="Arial" panose="020B0604020202020204" pitchFamily="34" charset="0"/>
                          <a:cs typeface="Arial" panose="020B0604020202020204" pitchFamily="34" charset="0"/>
                        </a:rPr>
                        <a:t> and other business goals • perfect competition • monopoly • advantages and disadvantages of increased scale.</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5"/>
                      </a:pPr>
                      <a:r>
                        <a:rPr lang="en-US" sz="1290" dirty="0" smtClean="0">
                          <a:latin typeface="Arial" panose="020B0604020202020204" pitchFamily="34" charset="0"/>
                          <a:cs typeface="Arial" panose="020B0604020202020204" pitchFamily="34" charset="0"/>
                        </a:rPr>
                        <a:t>Role of government in economy</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government as a producer and an employer • aims of government economic policy • fiscal, monetary and supply-side policies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types of taxation • possible policy conflicts • government’s influence on private producers.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6"/>
                      </a:pPr>
                      <a:r>
                        <a:rPr lang="en-GB" sz="1290" dirty="0" smtClean="0">
                          <a:latin typeface="Arial" panose="020B0604020202020204" pitchFamily="34" charset="0"/>
                          <a:cs typeface="Arial" panose="020B0604020202020204" pitchFamily="34" charset="0"/>
                        </a:rPr>
                        <a:t>Economic indicators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price indices • inflation and deflation • employment and unemployment • GDP, economic growth and recession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GDP and other measures of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7"/>
                      </a:pPr>
                      <a:r>
                        <a:rPr lang="en-US" sz="1290" dirty="0" smtClean="0">
                          <a:latin typeface="Arial" panose="020B0604020202020204" pitchFamily="34" charset="0"/>
                          <a:cs typeface="Arial" panose="020B0604020202020204" pitchFamily="34" charset="0"/>
                        </a:rPr>
                        <a:t>Developed and developing economies: trends in production, population and living standards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developed and developing countries • absolute and relative poverty • alleviating poverty • population growth • differences in living standards.</a:t>
                      </a:r>
                      <a:endParaRPr lang="en-GB" sz="1290" dirty="0">
                        <a:latin typeface="Arial" panose="020B0604020202020204" pitchFamily="34" charset="0"/>
                        <a:cs typeface="Arial" panose="020B0604020202020204" pitchFamily="34" charset="0"/>
                      </a:endParaRPr>
                    </a:p>
                  </a:txBody>
                  <a:tcPr/>
                </a:tc>
              </a:tr>
              <a:tr h="244305">
                <a:tc>
                  <a:txBody>
                    <a:bodyPr/>
                    <a:lstStyle/>
                    <a:p>
                      <a:pPr marL="228600" indent="-228600">
                        <a:buFont typeface="+mj-lt"/>
                        <a:buAutoNum type="arabicPeriod" startAt="8"/>
                      </a:pPr>
                      <a:r>
                        <a:rPr lang="en-GB" sz="1290" dirty="0" smtClean="0">
                          <a:latin typeface="Arial" panose="020B0604020202020204" pitchFamily="34" charset="0"/>
                          <a:cs typeface="Arial" panose="020B0604020202020204" pitchFamily="34" charset="0"/>
                        </a:rPr>
                        <a:t>International aspects</a:t>
                      </a:r>
                      <a:endParaRPr lang="en-GB" sz="1290" dirty="0">
                        <a:latin typeface="Arial" panose="020B0604020202020204" pitchFamily="34" charset="0"/>
                        <a:cs typeface="Arial" panose="020B0604020202020204" pitchFamily="34" charset="0"/>
                      </a:endParaRPr>
                    </a:p>
                  </a:txBody>
                  <a:tcPr/>
                </a:tc>
                <a:tc>
                  <a:txBody>
                    <a:bodyPr/>
                    <a:lstStyle/>
                    <a:p>
                      <a:r>
                        <a:rPr lang="en-US" sz="1290" dirty="0" smtClean="0">
                          <a:latin typeface="Arial" panose="020B0604020202020204" pitchFamily="34" charset="0"/>
                          <a:cs typeface="Arial" panose="020B0604020202020204" pitchFamily="34" charset="0"/>
                        </a:rPr>
                        <a:t>• </a:t>
                      </a:r>
                      <a:r>
                        <a:rPr lang="en-US" sz="1290" dirty="0" err="1" smtClean="0">
                          <a:latin typeface="Arial" panose="020B0604020202020204" pitchFamily="34" charset="0"/>
                          <a:cs typeface="Arial" panose="020B0604020202020204" pitchFamily="34" charset="0"/>
                        </a:rPr>
                        <a:t>specialisation</a:t>
                      </a:r>
                      <a:r>
                        <a:rPr lang="en-US" sz="1290" dirty="0" smtClean="0">
                          <a:latin typeface="Arial" panose="020B0604020202020204" pitchFamily="34" charset="0"/>
                          <a:cs typeface="Arial" panose="020B0604020202020204" pitchFamily="34" charset="0"/>
                        </a:rPr>
                        <a:t> • current account of the balance of payments • current account deficits and surpluses </a:t>
                      </a:r>
                      <a:br>
                        <a:rPr lang="en-US" sz="1290" dirty="0" smtClean="0">
                          <a:latin typeface="Arial" panose="020B0604020202020204" pitchFamily="34" charset="0"/>
                          <a:cs typeface="Arial" panose="020B0604020202020204" pitchFamily="34" charset="0"/>
                        </a:rPr>
                      </a:br>
                      <a:r>
                        <a:rPr lang="en-US" sz="1290" dirty="0" smtClean="0">
                          <a:latin typeface="Arial" panose="020B0604020202020204" pitchFamily="34" charset="0"/>
                          <a:cs typeface="Arial" panose="020B0604020202020204" pitchFamily="34" charset="0"/>
                        </a:rPr>
                        <a:t>• exchange rate fluctuations • protectionism and free trade.</a:t>
                      </a:r>
                      <a:endParaRPr lang="en-GB" sz="129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724594730"/>
      </p:ext>
    </p:extLst>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600" dirty="0" smtClean="0"/>
              <a:t>6.1 – The CPI vs. The RPI</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193</a:t>
            </a:r>
            <a:endParaRPr lang="en-GB" sz="105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27863" t="20470" r="12920" b="38187"/>
          <a:stretch/>
        </p:blipFill>
        <p:spPr>
          <a:xfrm>
            <a:off x="323527" y="1124744"/>
            <a:ext cx="8438653" cy="3312368"/>
          </a:xfrm>
          <a:prstGeom prst="rect">
            <a:avLst/>
          </a:prstGeom>
        </p:spPr>
      </p:pic>
      <p:sp>
        <p:nvSpPr>
          <p:cNvPr id="3" name="Rectangle 2"/>
          <p:cNvSpPr/>
          <p:nvPr/>
        </p:nvSpPr>
        <p:spPr>
          <a:xfrm>
            <a:off x="363823" y="4710335"/>
            <a:ext cx="8403711" cy="461665"/>
          </a:xfrm>
          <a:prstGeom prst="rect">
            <a:avLst/>
          </a:prstGeom>
        </p:spPr>
        <p:txBody>
          <a:bodyPr wrap="none">
            <a:spAutoFit/>
          </a:bodyPr>
          <a:lstStyle/>
          <a:p>
            <a:r>
              <a:rPr lang="en-US" sz="2400" dirty="0">
                <a:solidFill>
                  <a:srgbClr val="323232"/>
                </a:solidFill>
                <a:latin typeface="Arial" panose="020B0604020202020204" pitchFamily="34" charset="0"/>
              </a:rPr>
              <a:t>Figur</a:t>
            </a:r>
            <a:r>
              <a:rPr lang="en-US" sz="2400" dirty="0">
                <a:solidFill>
                  <a:srgbClr val="4B4B4B"/>
                </a:solidFill>
                <a:latin typeface="Arial" panose="020B0604020202020204" pitchFamily="34" charset="0"/>
              </a:rPr>
              <a:t>e </a:t>
            </a:r>
            <a:r>
              <a:rPr lang="en-US" sz="2400" dirty="0">
                <a:solidFill>
                  <a:srgbClr val="323232"/>
                </a:solidFill>
                <a:latin typeface="Arial" panose="020B0604020202020204" pitchFamily="34" charset="0"/>
              </a:rPr>
              <a:t>1</a:t>
            </a:r>
            <a:r>
              <a:rPr lang="en-US" sz="2400" dirty="0">
                <a:solidFill>
                  <a:srgbClr val="4B4B4B"/>
                </a:solidFill>
                <a:latin typeface="Arial" panose="020B0604020202020204" pitchFamily="34" charset="0"/>
              </a:rPr>
              <a:t>8</a:t>
            </a:r>
            <a:r>
              <a:rPr lang="en-US" sz="2400" dirty="0">
                <a:solidFill>
                  <a:srgbClr val="212121"/>
                </a:solidFill>
                <a:latin typeface="Arial" panose="020B0604020202020204" pitchFamily="34" charset="0"/>
              </a:rPr>
              <a:t>.</a:t>
            </a:r>
            <a:r>
              <a:rPr lang="en-US" sz="2400" dirty="0">
                <a:solidFill>
                  <a:srgbClr val="4B4B4B"/>
                </a:solidFill>
                <a:latin typeface="Arial" panose="020B0604020202020204" pitchFamily="34" charset="0"/>
              </a:rPr>
              <a:t>3 </a:t>
            </a:r>
            <a:r>
              <a:rPr lang="en-US" sz="2400" dirty="0" smtClean="0">
                <a:solidFill>
                  <a:srgbClr val="4B4B4B"/>
                </a:solidFill>
                <a:latin typeface="Arial" panose="020B0604020202020204" pitchFamily="34" charset="0"/>
              </a:rPr>
              <a:t>- The </a:t>
            </a:r>
            <a:r>
              <a:rPr lang="en-US" sz="2400" dirty="0">
                <a:solidFill>
                  <a:srgbClr val="4B4B4B"/>
                </a:solidFill>
                <a:latin typeface="Arial" panose="020B0604020202020204" pitchFamily="34" charset="0"/>
              </a:rPr>
              <a:t>CPI and </a:t>
            </a:r>
            <a:r>
              <a:rPr lang="en-US" sz="2400" dirty="0" err="1" smtClean="0">
                <a:solidFill>
                  <a:srgbClr val="4B4B4B"/>
                </a:solidFill>
                <a:latin typeface="Arial" panose="020B0604020202020204" pitchFamily="34" charset="0"/>
              </a:rPr>
              <a:t>RPl</a:t>
            </a:r>
            <a:r>
              <a:rPr lang="en-US" sz="2400" dirty="0" smtClean="0">
                <a:solidFill>
                  <a:srgbClr val="4B4B4B"/>
                </a:solidFill>
                <a:latin typeface="Arial" panose="020B0604020202020204" pitchFamily="34" charset="0"/>
              </a:rPr>
              <a:t> for the UK economy, 2000-12</a:t>
            </a:r>
            <a:endParaRPr lang="en-GB" sz="6000" dirty="0"/>
          </a:p>
        </p:txBody>
      </p:sp>
    </p:spTree>
    <p:extLst>
      <p:ext uri="{BB962C8B-B14F-4D97-AF65-F5344CB8AC3E}">
        <p14:creationId xmlns:p14="http://schemas.microsoft.com/office/powerpoint/2010/main" val="1756395978"/>
      </p:ext>
    </p:extLst>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8568952" cy="5509200"/>
          </a:xfrm>
          <a:prstGeom prst="rect">
            <a:avLst/>
          </a:prstGeom>
        </p:spPr>
        <p:txBody>
          <a:bodyPr wrap="square">
            <a:spAutoFit/>
          </a:bodyPr>
          <a:lstStyle/>
          <a:p>
            <a:pPr marL="457200" indent="-457200">
              <a:buClr>
                <a:srgbClr val="00B050"/>
              </a:buClr>
              <a:buFont typeface="Wingdings 3" panose="05040102010807070707" pitchFamily="18" charset="2"/>
              <a:buChar char=""/>
              <a:tabLst>
                <a:tab pos="2336800" algn="ctr"/>
              </a:tabLst>
            </a:pPr>
            <a:r>
              <a:rPr lang="en-US" sz="2200" dirty="0"/>
              <a:t>A key political and economic reason for calculating both price indices is that </a:t>
            </a:r>
            <a:r>
              <a:rPr lang="en-US" sz="2200" dirty="0" smtClean="0"/>
              <a:t>inflation affects </a:t>
            </a:r>
            <a:r>
              <a:rPr lang="en-US" sz="2200" dirty="0"/>
              <a:t>the whole economy and can have major impacts on certain stakeholders.</a:t>
            </a:r>
          </a:p>
          <a:p>
            <a:pPr marL="457200" indent="-457200">
              <a:buClr>
                <a:srgbClr val="00B050"/>
              </a:buClr>
              <a:buFont typeface="Wingdings 3" panose="05040102010807070707" pitchFamily="18" charset="2"/>
              <a:buChar char=""/>
              <a:tabLst>
                <a:tab pos="2336800" algn="ctr"/>
              </a:tabLst>
            </a:pPr>
            <a:r>
              <a:rPr lang="en-US" sz="2200" dirty="0" smtClean="0"/>
              <a:t>E.g., </a:t>
            </a:r>
            <a:r>
              <a:rPr lang="en-US" sz="2200" dirty="0"/>
              <a:t>payments for state-funded pensions and welfare benefits are </a:t>
            </a:r>
            <a:r>
              <a:rPr lang="en-US" sz="2200" dirty="0" smtClean="0"/>
              <a:t>linked to inflation</a:t>
            </a:r>
            <a:r>
              <a:rPr lang="en-US" sz="2200" dirty="0"/>
              <a:t>, so the use of the CPI will usually save the government money </a:t>
            </a:r>
            <a:r>
              <a:rPr lang="en-US" sz="2200" dirty="0" smtClean="0"/>
              <a:t>compared with </a:t>
            </a:r>
            <a:r>
              <a:rPr lang="en-US" sz="2200" dirty="0"/>
              <a:t>using the RPI. By contrast, the taxes imposed on fuel, alcohol and tobacco </a:t>
            </a:r>
            <a:r>
              <a:rPr lang="en-US" sz="2200" dirty="0" smtClean="0"/>
              <a:t>are linked </a:t>
            </a:r>
            <a:r>
              <a:rPr lang="en-US" sz="2200" dirty="0"/>
              <a:t>to the RPI, thus generating the government more revenue than </a:t>
            </a:r>
            <a:r>
              <a:rPr lang="en-US" sz="2200" dirty="0" smtClean="0"/>
              <a:t>if it </a:t>
            </a:r>
            <a:r>
              <a:rPr lang="en-US" sz="2200" dirty="0"/>
              <a:t>used </a:t>
            </a:r>
            <a:r>
              <a:rPr lang="en-US" sz="2200" dirty="0" smtClean="0"/>
              <a:t>the CPI</a:t>
            </a:r>
            <a:r>
              <a:rPr lang="en-US" sz="2200" dirty="0"/>
              <a:t>. The RPI is also used by trade unions and firms as a starring point for </a:t>
            </a:r>
            <a:r>
              <a:rPr lang="en-US" sz="2200" dirty="0" smtClean="0"/>
              <a:t>wage negotiations </a:t>
            </a:r>
            <a:r>
              <a:rPr lang="en-US" sz="2200" dirty="0"/>
              <a:t>(see Chapter 8).</a:t>
            </a:r>
          </a:p>
          <a:p>
            <a:pPr marL="457200" indent="-457200">
              <a:buClr>
                <a:srgbClr val="00B050"/>
              </a:buClr>
              <a:buFont typeface="Wingdings 3" panose="05040102010807070707" pitchFamily="18" charset="2"/>
              <a:buChar char=""/>
              <a:tabLst>
                <a:tab pos="2336800" algn="ctr"/>
              </a:tabLst>
            </a:pPr>
            <a:r>
              <a:rPr lang="en-US" sz="2200" dirty="0"/>
              <a:t>The CPI is the preferred method for international comparisons </a:t>
            </a:r>
            <a:r>
              <a:rPr lang="en-US" sz="2200" dirty="0" smtClean="0"/>
              <a:t>of inflation</a:t>
            </a:r>
            <a:r>
              <a:rPr lang="en-US" sz="2200" dirty="0"/>
              <a:t>. </a:t>
            </a:r>
            <a:r>
              <a:rPr lang="en-US" sz="2200" dirty="0" smtClean="0"/>
              <a:t>This is </a:t>
            </a:r>
            <a:r>
              <a:rPr lang="en-US" sz="2200" dirty="0"/>
              <a:t>partly because it uses a wider sample of the population when calculating </a:t>
            </a:r>
            <a:r>
              <a:rPr lang="en-US" sz="2200" dirty="0" smtClean="0"/>
              <a:t>and assigning </a:t>
            </a:r>
            <a:r>
              <a:rPr lang="en-US" sz="2200" dirty="0"/>
              <a:t>statistical weights to the index. The CPI, as the key measure </a:t>
            </a:r>
            <a:r>
              <a:rPr lang="en-US" sz="2200" dirty="0" smtClean="0"/>
              <a:t>of inflation for most </a:t>
            </a:r>
            <a:r>
              <a:rPr lang="en-US" sz="2200" dirty="0"/>
              <a:t>countries, is also important as a benchmark when the government sets </a:t>
            </a:r>
            <a:r>
              <a:rPr lang="en-US" sz="2200" dirty="0" smtClean="0"/>
              <a:t>interest rates </a:t>
            </a:r>
            <a:r>
              <a:rPr lang="en-US" sz="2200" dirty="0"/>
              <a:t>(see </a:t>
            </a:r>
            <a:r>
              <a:rPr lang="en-US" sz="2200" dirty="0" smtClean="0"/>
              <a:t>Chapter 16</a:t>
            </a:r>
            <a:r>
              <a:rPr lang="en-US" sz="2200" dirty="0"/>
              <a:t>).</a:t>
            </a:r>
          </a:p>
        </p:txBody>
      </p:sp>
      <p:sp>
        <p:nvSpPr>
          <p:cNvPr id="8" name="Title 2"/>
          <p:cNvSpPr>
            <a:spLocks noGrp="1"/>
          </p:cNvSpPr>
          <p:nvPr>
            <p:ph type="title"/>
          </p:nvPr>
        </p:nvSpPr>
        <p:spPr>
          <a:xfrm>
            <a:off x="70266" y="72008"/>
            <a:ext cx="7454062" cy="548680"/>
          </a:xfrm>
        </p:spPr>
        <p:txBody>
          <a:bodyPr>
            <a:noAutofit/>
          </a:bodyPr>
          <a:lstStyle/>
          <a:p>
            <a:r>
              <a:rPr lang="en-US" sz="3600" dirty="0" smtClean="0"/>
              <a:t>6.1 – The CPI vs. The RPI</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193</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3699948"/>
      </p:ext>
    </p:extLst>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52736"/>
            <a:ext cx="6336704" cy="5509200"/>
          </a:xfrm>
          <a:prstGeom prst="rect">
            <a:avLst/>
          </a:prstGeom>
        </p:spPr>
        <p:txBody>
          <a:bodyPr wrap="square">
            <a:spAutoFit/>
          </a:bodyPr>
          <a:lstStyle/>
          <a:p>
            <a:pPr marL="457200" indent="-457200">
              <a:buClr>
                <a:srgbClr val="00B050"/>
              </a:buClr>
              <a:buFont typeface="Wingdings 3" panose="05040102010807070707" pitchFamily="18" charset="2"/>
              <a:buChar char=""/>
              <a:tabLst>
                <a:tab pos="2336800" algn="ctr"/>
              </a:tabLst>
            </a:pPr>
            <a:r>
              <a:rPr lang="en-US" sz="2200" dirty="0"/>
              <a:t>A price index is used to indicate the average percentage change in prices </a:t>
            </a:r>
            <a:r>
              <a:rPr lang="en-US" sz="2200" dirty="0" smtClean="0"/>
              <a:t>compared with </a:t>
            </a:r>
            <a:r>
              <a:rPr lang="en-US" sz="2200" dirty="0"/>
              <a:t>a starring period called the base year. The CPI and RPI compare the </a:t>
            </a:r>
            <a:r>
              <a:rPr lang="en-US" sz="2200" dirty="0" smtClean="0"/>
              <a:t>price index </a:t>
            </a:r>
            <a:r>
              <a:rPr lang="en-US" sz="2200" dirty="0"/>
              <a:t>of buying a representative basket of goods and services with the base </a:t>
            </a:r>
            <a:r>
              <a:rPr lang="en-US" sz="2200" dirty="0" smtClean="0"/>
              <a:t>year, which </a:t>
            </a:r>
            <a:r>
              <a:rPr lang="en-US" sz="2200" dirty="0"/>
              <a:t>is assigned a value of 100. Hence, a price index of 115.2 means that </a:t>
            </a:r>
            <a:r>
              <a:rPr lang="en-US" sz="2200" dirty="0" smtClean="0"/>
              <a:t>prices have </a:t>
            </a:r>
            <a:r>
              <a:rPr lang="en-US" sz="2200" dirty="0"/>
              <a:t>in general increased by </a:t>
            </a:r>
            <a:r>
              <a:rPr lang="en-US" sz="2200" dirty="0" smtClean="0"/>
              <a:t>15.2% </a:t>
            </a:r>
            <a:r>
              <a:rPr lang="en-US" sz="2200" dirty="0"/>
              <a:t>since the starring period. If prices </a:t>
            </a:r>
            <a:r>
              <a:rPr lang="en-US" sz="2200" dirty="0" smtClean="0"/>
              <a:t>were to </a:t>
            </a:r>
            <a:r>
              <a:rPr lang="en-US" sz="2200" dirty="0"/>
              <a:t>rise by another </a:t>
            </a:r>
            <a:r>
              <a:rPr lang="en-US" sz="2200" dirty="0" smtClean="0"/>
              <a:t>5% </a:t>
            </a:r>
            <a:r>
              <a:rPr lang="en-US" sz="2200" dirty="0"/>
              <a:t>in the subsequent year, the price index number </a:t>
            </a:r>
            <a:r>
              <a:rPr lang="en-US" sz="2200" dirty="0" smtClean="0"/>
              <a:t>would become </a:t>
            </a:r>
            <a:r>
              <a:rPr lang="en-US" sz="2200" dirty="0"/>
              <a:t>120.96 (that is, 11 5.2 x 1.05), or </a:t>
            </a:r>
            <a:r>
              <a:rPr lang="en-US" sz="2200" dirty="0" smtClean="0"/>
              <a:t>20.96% </a:t>
            </a:r>
            <a:r>
              <a:rPr lang="en-US" sz="2200" dirty="0"/>
              <a:t>higher since the base year.</a:t>
            </a:r>
          </a:p>
          <a:p>
            <a:pPr marL="457200" indent="-457200">
              <a:buClr>
                <a:srgbClr val="00B050"/>
              </a:buClr>
              <a:buFont typeface="Wingdings 3" panose="05040102010807070707" pitchFamily="18" charset="2"/>
              <a:buChar char=""/>
              <a:tabLst>
                <a:tab pos="2336800" algn="ctr"/>
              </a:tabLst>
            </a:pPr>
            <a:r>
              <a:rPr lang="en-US" sz="2200" dirty="0"/>
              <a:t>Price changes in the CPI and RPI are measured on a monthly basis bur reported for </a:t>
            </a:r>
            <a:r>
              <a:rPr lang="en-US" sz="2200" dirty="0" smtClean="0"/>
              <a:t>a 12-month </a:t>
            </a:r>
            <a:r>
              <a:rPr lang="en-US" sz="2200" dirty="0"/>
              <a:t>period.</a:t>
            </a:r>
          </a:p>
        </p:txBody>
      </p:sp>
      <p:sp>
        <p:nvSpPr>
          <p:cNvPr id="8" name="Title 2"/>
          <p:cNvSpPr>
            <a:spLocks noGrp="1"/>
          </p:cNvSpPr>
          <p:nvPr>
            <p:ph type="title"/>
          </p:nvPr>
        </p:nvSpPr>
        <p:spPr>
          <a:xfrm>
            <a:off x="70266" y="72008"/>
            <a:ext cx="7454062" cy="548680"/>
          </a:xfrm>
        </p:spPr>
        <p:txBody>
          <a:bodyPr>
            <a:noAutofit/>
          </a:bodyPr>
          <a:lstStyle/>
          <a:p>
            <a:r>
              <a:rPr lang="en-US" sz="4000" dirty="0" smtClean="0"/>
              <a:t>6.1 – Calculating The CPI or RPI</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193</a:t>
            </a:r>
            <a:endParaRPr lang="en-GB" sz="1050" b="1" dirty="0">
              <a:latin typeface="Arial" panose="020B0604020202020204" pitchFamily="34" charset="0"/>
              <a:cs typeface="Arial" panose="020B0604020202020204" pitchFamily="34" charset="0"/>
            </a:endParaRPr>
          </a:p>
        </p:txBody>
      </p:sp>
      <p:pic>
        <p:nvPicPr>
          <p:cNvPr id="1026" name="Picture 2" descr="Image result for how to measure cpi"/>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499" t="12753" r="9310" b="22172"/>
          <a:stretch/>
        </p:blipFill>
        <p:spPr bwMode="auto">
          <a:xfrm>
            <a:off x="6588224" y="1052736"/>
            <a:ext cx="2232249" cy="12640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how to measure cp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2819018"/>
            <a:ext cx="2236266" cy="11140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cpi vs rp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3" y="4619296"/>
            <a:ext cx="2232249" cy="20456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531661"/>
      </p:ext>
    </p:extLst>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6120679" cy="3477875"/>
          </a:xfrm>
          <a:prstGeom prst="rect">
            <a:avLst/>
          </a:prstGeom>
        </p:spPr>
        <p:txBody>
          <a:bodyPr wrap="square">
            <a:spAutoFit/>
          </a:bodyPr>
          <a:lstStyle/>
          <a:p>
            <a:pPr marL="361950" indent="-361950">
              <a:buClr>
                <a:srgbClr val="00B050"/>
              </a:buClr>
              <a:buFont typeface="Wingdings 3" panose="05040102010807070707" pitchFamily="18" charset="2"/>
              <a:buChar char=""/>
              <a:tabLst>
                <a:tab pos="2336800" algn="ctr"/>
              </a:tabLst>
            </a:pPr>
            <a:r>
              <a:rPr lang="en-US" sz="2000" dirty="0"/>
              <a:t>Calculating changes in the CPI or RPI </a:t>
            </a:r>
            <a:r>
              <a:rPr lang="en-US" sz="2000" dirty="0" smtClean="0"/>
              <a:t>gives </a:t>
            </a:r>
            <a:r>
              <a:rPr lang="en-US" sz="2000" dirty="0"/>
              <a:t>the rate of inflation. To do so, </a:t>
            </a:r>
            <a:r>
              <a:rPr lang="en-US" sz="2000" dirty="0" smtClean="0"/>
              <a:t>two steps </a:t>
            </a:r>
            <a:r>
              <a:rPr lang="en-US" sz="2000" dirty="0"/>
              <a:t>are involved:</a:t>
            </a:r>
          </a:p>
          <a:p>
            <a:pPr marL="811213" indent="-371475">
              <a:buClr>
                <a:srgbClr val="00B050"/>
              </a:buClr>
              <a:buFont typeface="Wingdings" panose="05000000000000000000" pitchFamily="2" charset="2"/>
              <a:buChar char="§"/>
              <a:tabLst>
                <a:tab pos="2336800" algn="ctr"/>
              </a:tabLst>
            </a:pPr>
            <a:r>
              <a:rPr lang="en-US" sz="2000" dirty="0" smtClean="0"/>
              <a:t>collection </a:t>
            </a:r>
            <a:r>
              <a:rPr lang="en-US" sz="2000" dirty="0"/>
              <a:t>of the price data on a monthly basis</a:t>
            </a:r>
          </a:p>
          <a:p>
            <a:pPr marL="811213" indent="-371475">
              <a:buClr>
                <a:srgbClr val="00B050"/>
              </a:buClr>
              <a:buFont typeface="Wingdings" panose="05000000000000000000" pitchFamily="2" charset="2"/>
              <a:buChar char="§"/>
              <a:tabLst>
                <a:tab pos="2336800" algn="ctr"/>
              </a:tabLst>
            </a:pPr>
            <a:r>
              <a:rPr lang="en-US" sz="2000" dirty="0" smtClean="0"/>
              <a:t>assigning </a:t>
            </a:r>
            <a:r>
              <a:rPr lang="en-US" sz="2000" dirty="0"/>
              <a:t>the statistical weights, representing </a:t>
            </a:r>
            <a:r>
              <a:rPr lang="en-US" sz="2000" dirty="0" smtClean="0"/>
              <a:t>different </a:t>
            </a:r>
            <a:r>
              <a:rPr lang="en-US" sz="2000" dirty="0"/>
              <a:t>patterns of spending over </a:t>
            </a:r>
            <a:r>
              <a:rPr lang="en-US" sz="2000" dirty="0" smtClean="0"/>
              <a:t>time</a:t>
            </a:r>
            <a:r>
              <a:rPr lang="en-US" sz="2000" dirty="0"/>
              <a:t>.</a:t>
            </a:r>
          </a:p>
          <a:p>
            <a:pPr marL="361950" indent="-361950">
              <a:buClr>
                <a:srgbClr val="00B050"/>
              </a:buClr>
              <a:buFont typeface="Wingdings 3" panose="05040102010807070707" pitchFamily="18" charset="2"/>
              <a:buChar char=""/>
              <a:tabLst>
                <a:tab pos="2336800" algn="ctr"/>
              </a:tabLst>
            </a:pPr>
            <a:r>
              <a:rPr lang="en-US" sz="2000" dirty="0"/>
              <a:t>The simplified example in Table 18.1, with three products in the </a:t>
            </a:r>
            <a:r>
              <a:rPr lang="en-US" sz="2000" dirty="0" smtClean="0"/>
              <a:t>representative basket of </a:t>
            </a:r>
            <a:r>
              <a:rPr lang="en-US" sz="2000" dirty="0"/>
              <a:t>goods and services, shows how the total basket price is calculated. Assume 2012 </a:t>
            </a:r>
            <a:r>
              <a:rPr lang="en-US" sz="2000" dirty="0" smtClean="0"/>
              <a:t>is the </a:t>
            </a:r>
            <a:r>
              <a:rPr lang="en-US" sz="2000" dirty="0"/>
              <a:t>base year, when the total basket price was $20.</a:t>
            </a:r>
          </a:p>
        </p:txBody>
      </p:sp>
      <p:sp>
        <p:nvSpPr>
          <p:cNvPr id="8" name="Title 2"/>
          <p:cNvSpPr>
            <a:spLocks noGrp="1"/>
          </p:cNvSpPr>
          <p:nvPr>
            <p:ph type="title"/>
          </p:nvPr>
        </p:nvSpPr>
        <p:spPr>
          <a:xfrm>
            <a:off x="70266" y="72008"/>
            <a:ext cx="7454062" cy="548680"/>
          </a:xfrm>
        </p:spPr>
        <p:txBody>
          <a:bodyPr>
            <a:noAutofit/>
          </a:bodyPr>
          <a:lstStyle/>
          <a:p>
            <a:r>
              <a:rPr lang="en-US" sz="4000" dirty="0" smtClean="0"/>
              <a:t>6.1 – Calculating The CPI or RPI</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193</a:t>
            </a:r>
            <a:endParaRPr lang="en-GB" sz="1050" b="1" dirty="0">
              <a:latin typeface="Arial" panose="020B0604020202020204" pitchFamily="34" charset="0"/>
              <a:cs typeface="Arial" panose="020B0604020202020204" pitchFamily="34" charset="0"/>
            </a:endParaRPr>
          </a:p>
        </p:txBody>
      </p:sp>
      <p:pic>
        <p:nvPicPr>
          <p:cNvPr id="1026" name="Picture 2" descr="Image result for how to measure cpi"/>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499" t="12753" r="9310" b="22172"/>
          <a:stretch/>
        </p:blipFill>
        <p:spPr bwMode="auto">
          <a:xfrm>
            <a:off x="6588224" y="1052736"/>
            <a:ext cx="2232249" cy="126404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how to measure cp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8224" y="2819018"/>
            <a:ext cx="2236266" cy="111403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cpi vs rpi"/>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88223" y="4619296"/>
            <a:ext cx="2232249" cy="204568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Table 1"/>
          <p:cNvGraphicFramePr>
            <a:graphicFrameLocks noGrp="1"/>
          </p:cNvGraphicFramePr>
          <p:nvPr>
            <p:extLst>
              <p:ext uri="{D42A27DB-BD31-4B8C-83A1-F6EECF244321}">
                <p14:modId xmlns:p14="http://schemas.microsoft.com/office/powerpoint/2010/main" val="171592548"/>
              </p:ext>
            </p:extLst>
          </p:nvPr>
        </p:nvGraphicFramePr>
        <p:xfrm>
          <a:off x="323528" y="4743152"/>
          <a:ext cx="6000327" cy="1854200"/>
        </p:xfrm>
        <a:graphic>
          <a:graphicData uri="http://schemas.openxmlformats.org/drawingml/2006/table">
            <a:tbl>
              <a:tblPr firstRow="1" bandRow="1">
                <a:tableStyleId>{5C22544A-7EE6-4342-B048-85BDC9FD1C3A}</a:tableStyleId>
              </a:tblPr>
              <a:tblGrid>
                <a:gridCol w="2039888"/>
                <a:gridCol w="2016224"/>
                <a:gridCol w="1944215"/>
              </a:tblGrid>
              <a:tr h="370840">
                <a:tc>
                  <a:txBody>
                    <a:bodyPr/>
                    <a:lstStyle/>
                    <a:p>
                      <a:r>
                        <a:rPr lang="en-IE" dirty="0" smtClean="0">
                          <a:latin typeface="Arial" panose="020B0604020202020204" pitchFamily="34" charset="0"/>
                          <a:cs typeface="Arial" panose="020B0604020202020204" pitchFamily="34" charset="0"/>
                        </a:rPr>
                        <a:t>Product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Price in 2013</a:t>
                      </a:r>
                      <a:r>
                        <a:rPr lang="en-IE" baseline="0" dirty="0" smtClean="0">
                          <a:latin typeface="Arial" panose="020B0604020202020204" pitchFamily="34" charset="0"/>
                          <a:cs typeface="Arial" panose="020B0604020202020204" pitchFamily="34" charset="0"/>
                        </a:rPr>
                        <a:t> ($)</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Price in 2014 ($)</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Pizza</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9</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Cinema</a:t>
                      </a:r>
                      <a:r>
                        <a:rPr lang="en-IE" baseline="0" dirty="0" smtClean="0">
                          <a:latin typeface="Arial" panose="020B0604020202020204" pitchFamily="34" charset="0"/>
                          <a:cs typeface="Arial" panose="020B0604020202020204" pitchFamily="34" charset="0"/>
                        </a:rPr>
                        <a:t> Ticket</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11</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Petrol</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3.5</a:t>
                      </a:r>
                      <a:endParaRPr lang="en-GB" dirty="0">
                        <a:latin typeface="Arial" panose="020B0604020202020204" pitchFamily="34" charset="0"/>
                        <a:cs typeface="Arial" panose="020B0604020202020204" pitchFamily="34" charset="0"/>
                      </a:endParaRPr>
                    </a:p>
                  </a:txBody>
                  <a:tcPr/>
                </a:tc>
              </a:tr>
              <a:tr h="370840">
                <a:tc>
                  <a:txBody>
                    <a:bodyPr/>
                    <a:lstStyle/>
                    <a:p>
                      <a:r>
                        <a:rPr lang="en-IE" dirty="0" smtClean="0">
                          <a:latin typeface="Arial" panose="020B0604020202020204" pitchFamily="34" charset="0"/>
                          <a:cs typeface="Arial" panose="020B0604020202020204" pitchFamily="34" charset="0"/>
                        </a:rPr>
                        <a:t>Total Basket Price</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22.0</a:t>
                      </a:r>
                      <a:endParaRPr lang="en-GB" dirty="0">
                        <a:latin typeface="Arial" panose="020B0604020202020204" pitchFamily="34" charset="0"/>
                        <a:cs typeface="Arial" panose="020B0604020202020204" pitchFamily="34" charset="0"/>
                      </a:endParaRPr>
                    </a:p>
                  </a:txBody>
                  <a:tcPr/>
                </a:tc>
                <a:tc>
                  <a:txBody>
                    <a:bodyPr/>
                    <a:lstStyle/>
                    <a:p>
                      <a:pPr algn="ctr"/>
                      <a:r>
                        <a:rPr lang="en-IE" dirty="0" smtClean="0">
                          <a:latin typeface="Arial" panose="020B0604020202020204" pitchFamily="34" charset="0"/>
                          <a:cs typeface="Arial" panose="020B0604020202020204" pitchFamily="34" charset="0"/>
                        </a:rPr>
                        <a:t>24.5</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062264570"/>
      </p:ext>
    </p:extLst>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8568952" cy="5301451"/>
          </a:xfrm>
          <a:prstGeom prst="rect">
            <a:avLst/>
          </a:prstGeom>
        </p:spPr>
        <p:txBody>
          <a:bodyPr wrap="square">
            <a:spAutoFit/>
          </a:bodyPr>
          <a:lstStyle/>
          <a:p>
            <a:pPr marL="361950" indent="-361950">
              <a:buClr>
                <a:srgbClr val="00B050"/>
              </a:buClr>
              <a:buFont typeface="Wingdings 3" panose="05040102010807070707" pitchFamily="18" charset="2"/>
              <a:buChar char=""/>
              <a:tabLst>
                <a:tab pos="896938" algn="l"/>
              </a:tabLst>
            </a:pPr>
            <a:r>
              <a:rPr lang="en-US" sz="2400" dirty="0"/>
              <a:t>To calculate inflation between 2013 and 2014, first calculate the price indices for </a:t>
            </a:r>
            <a:r>
              <a:rPr lang="en-US" sz="2400" dirty="0" smtClean="0"/>
              <a:t>the two </a:t>
            </a:r>
            <a:r>
              <a:rPr lang="en-US" sz="2400" dirty="0"/>
              <a:t>years in question</a:t>
            </a:r>
            <a:r>
              <a:rPr lang="en-US" sz="2400" dirty="0" smtClean="0"/>
              <a:t>:</a:t>
            </a:r>
            <a:br>
              <a:rPr lang="en-US" sz="2400" dirty="0" smtClean="0"/>
            </a:br>
            <a:endParaRPr lang="en-US" sz="2400" dirty="0"/>
          </a:p>
          <a:p>
            <a:pPr>
              <a:lnSpc>
                <a:spcPts val="1500"/>
              </a:lnSpc>
              <a:buClr>
                <a:srgbClr val="00B050"/>
              </a:buClr>
              <a:tabLst>
                <a:tab pos="896938" algn="l"/>
              </a:tabLst>
            </a:pPr>
            <a:r>
              <a:rPr lang="en-US" sz="2400" dirty="0" smtClean="0">
                <a:solidFill>
                  <a:schemeClr val="tx2"/>
                </a:solidFill>
              </a:rPr>
              <a:t>	$22</a:t>
            </a:r>
          </a:p>
          <a:p>
            <a:pPr>
              <a:lnSpc>
                <a:spcPts val="1500"/>
              </a:lnSpc>
              <a:buClr>
                <a:srgbClr val="00B050"/>
              </a:buClr>
              <a:tabLst>
                <a:tab pos="896938" algn="l"/>
                <a:tab pos="1793875" algn="l"/>
              </a:tabLst>
            </a:pPr>
            <a:r>
              <a:rPr lang="en-US" sz="2400" dirty="0" smtClean="0">
                <a:solidFill>
                  <a:schemeClr val="tx2"/>
                </a:solidFill>
              </a:rPr>
              <a:t>2013</a:t>
            </a:r>
            <a:r>
              <a:rPr lang="en-US" sz="2400" dirty="0">
                <a:solidFill>
                  <a:schemeClr val="tx2"/>
                </a:solidFill>
              </a:rPr>
              <a:t>: </a:t>
            </a:r>
            <a:r>
              <a:rPr lang="en-US" sz="2400" dirty="0" smtClean="0">
                <a:solidFill>
                  <a:schemeClr val="tx2"/>
                </a:solidFill>
              </a:rPr>
              <a:t>	------	x </a:t>
            </a:r>
            <a:r>
              <a:rPr lang="en-US" sz="2400" dirty="0">
                <a:solidFill>
                  <a:schemeClr val="tx2"/>
                </a:solidFill>
              </a:rPr>
              <a:t>100 = 110 </a:t>
            </a:r>
            <a:r>
              <a:rPr lang="en-US" sz="2400" dirty="0"/>
              <a:t>(prices in 2013 were </a:t>
            </a:r>
            <a:r>
              <a:rPr lang="en-US" sz="2400" dirty="0" smtClean="0"/>
              <a:t>10% </a:t>
            </a:r>
            <a:r>
              <a:rPr lang="en-US" sz="2400" dirty="0"/>
              <a:t>higher on </a:t>
            </a:r>
            <a:endParaRPr lang="en-US" sz="2400" dirty="0" smtClean="0"/>
          </a:p>
          <a:p>
            <a:pPr>
              <a:lnSpc>
                <a:spcPts val="1500"/>
              </a:lnSpc>
              <a:buClr>
                <a:srgbClr val="00B050"/>
              </a:buClr>
              <a:tabLst>
                <a:tab pos="896938" algn="l"/>
                <a:tab pos="2863850" algn="l"/>
              </a:tabLst>
            </a:pPr>
            <a:r>
              <a:rPr lang="en-US" sz="2400" dirty="0"/>
              <a:t>	</a:t>
            </a:r>
            <a:r>
              <a:rPr lang="en-US" sz="2400" dirty="0" smtClean="0"/>
              <a:t>$</a:t>
            </a:r>
            <a:r>
              <a:rPr lang="en-US" sz="2400" dirty="0" smtClean="0">
                <a:solidFill>
                  <a:schemeClr val="tx2"/>
                </a:solidFill>
              </a:rPr>
              <a:t>20</a:t>
            </a:r>
            <a:r>
              <a:rPr lang="en-US" sz="2400" dirty="0" smtClean="0"/>
              <a:t>	</a:t>
            </a:r>
          </a:p>
          <a:p>
            <a:pPr>
              <a:buClr>
                <a:srgbClr val="00B050"/>
              </a:buClr>
              <a:tabLst>
                <a:tab pos="896938" algn="l"/>
                <a:tab pos="2863850" algn="l"/>
              </a:tabLst>
            </a:pPr>
            <a:r>
              <a:rPr lang="en-US" sz="2400" dirty="0" smtClean="0"/>
              <a:t>		average than in </a:t>
            </a:r>
            <a:r>
              <a:rPr lang="en-US" sz="2400" dirty="0"/>
              <a:t>2012).</a:t>
            </a:r>
          </a:p>
          <a:p>
            <a:pPr>
              <a:buClr>
                <a:srgbClr val="00B050"/>
              </a:buClr>
              <a:tabLst>
                <a:tab pos="896938" algn="l"/>
              </a:tabLst>
            </a:pPr>
            <a:endParaRPr lang="en-US" sz="2400" dirty="0">
              <a:solidFill>
                <a:schemeClr val="tx2"/>
              </a:solidFill>
            </a:endParaRPr>
          </a:p>
          <a:p>
            <a:pPr>
              <a:lnSpc>
                <a:spcPts val="1500"/>
              </a:lnSpc>
              <a:buClr>
                <a:srgbClr val="00B050"/>
              </a:buClr>
              <a:tabLst>
                <a:tab pos="896938" algn="l"/>
              </a:tabLst>
            </a:pPr>
            <a:r>
              <a:rPr lang="en-US" sz="2400" dirty="0">
                <a:solidFill>
                  <a:schemeClr val="tx2"/>
                </a:solidFill>
              </a:rPr>
              <a:t>	$</a:t>
            </a:r>
            <a:r>
              <a:rPr lang="en-US" sz="2400" dirty="0" smtClean="0">
                <a:solidFill>
                  <a:schemeClr val="tx2"/>
                </a:solidFill>
              </a:rPr>
              <a:t>24.5</a:t>
            </a:r>
            <a:endParaRPr lang="en-US" sz="2400" dirty="0">
              <a:solidFill>
                <a:schemeClr val="tx2"/>
              </a:solidFill>
            </a:endParaRPr>
          </a:p>
          <a:p>
            <a:pPr>
              <a:lnSpc>
                <a:spcPts val="1500"/>
              </a:lnSpc>
              <a:buClr>
                <a:srgbClr val="00B050"/>
              </a:buClr>
              <a:tabLst>
                <a:tab pos="896938" algn="l"/>
                <a:tab pos="1793875" algn="l"/>
              </a:tabLst>
            </a:pPr>
            <a:r>
              <a:rPr lang="en-US" sz="2400" dirty="0" smtClean="0">
                <a:solidFill>
                  <a:schemeClr val="tx2"/>
                </a:solidFill>
              </a:rPr>
              <a:t>2014: </a:t>
            </a:r>
            <a:r>
              <a:rPr lang="en-US" sz="2400" dirty="0">
                <a:solidFill>
                  <a:schemeClr val="tx2"/>
                </a:solidFill>
              </a:rPr>
              <a:t>	</a:t>
            </a:r>
            <a:r>
              <a:rPr lang="en-US" sz="2400" dirty="0" smtClean="0">
                <a:solidFill>
                  <a:schemeClr val="tx2"/>
                </a:solidFill>
              </a:rPr>
              <a:t>--------</a:t>
            </a:r>
            <a:r>
              <a:rPr lang="en-US" sz="2400" dirty="0">
                <a:solidFill>
                  <a:schemeClr val="tx2"/>
                </a:solidFill>
              </a:rPr>
              <a:t>	x 100 = </a:t>
            </a:r>
            <a:r>
              <a:rPr lang="en-US" sz="2400" dirty="0" smtClean="0">
                <a:solidFill>
                  <a:schemeClr val="tx2"/>
                </a:solidFill>
              </a:rPr>
              <a:t>122.5 </a:t>
            </a:r>
            <a:r>
              <a:rPr lang="en-US" sz="2400" dirty="0"/>
              <a:t>(prices in </a:t>
            </a:r>
            <a:r>
              <a:rPr lang="en-US" sz="2400" dirty="0" smtClean="0"/>
              <a:t>2014 </a:t>
            </a:r>
            <a:r>
              <a:rPr lang="en-US" sz="2400" dirty="0"/>
              <a:t>were </a:t>
            </a:r>
            <a:r>
              <a:rPr lang="en-US" sz="2400" dirty="0" smtClean="0"/>
              <a:t>22.5% higher</a:t>
            </a:r>
            <a:endParaRPr lang="en-US" sz="2400" dirty="0"/>
          </a:p>
          <a:p>
            <a:pPr>
              <a:lnSpc>
                <a:spcPts val="1500"/>
              </a:lnSpc>
              <a:buClr>
                <a:srgbClr val="00B050"/>
              </a:buClr>
              <a:tabLst>
                <a:tab pos="1069975" algn="l"/>
                <a:tab pos="2863850" algn="l"/>
              </a:tabLst>
            </a:pPr>
            <a:r>
              <a:rPr lang="en-US" sz="2400" dirty="0">
                <a:solidFill>
                  <a:schemeClr val="tx2"/>
                </a:solidFill>
              </a:rPr>
              <a:t>	$20	</a:t>
            </a:r>
          </a:p>
          <a:p>
            <a:pPr>
              <a:buClr>
                <a:srgbClr val="00B050"/>
              </a:buClr>
              <a:tabLst>
                <a:tab pos="896938" algn="l"/>
                <a:tab pos="2863850" algn="l"/>
              </a:tabLst>
            </a:pPr>
            <a:r>
              <a:rPr lang="en-US" sz="2400" dirty="0"/>
              <a:t>		on </a:t>
            </a:r>
            <a:r>
              <a:rPr lang="en-US" sz="2400" dirty="0" smtClean="0"/>
              <a:t>average </a:t>
            </a:r>
            <a:r>
              <a:rPr lang="en-US" sz="2400" dirty="0"/>
              <a:t>than in 2012).</a:t>
            </a:r>
          </a:p>
          <a:p>
            <a:pPr marL="361950" indent="-361950">
              <a:buClr>
                <a:srgbClr val="00B050"/>
              </a:buClr>
              <a:buFont typeface="Wingdings 3" panose="05040102010807070707" pitchFamily="18" charset="2"/>
              <a:buChar char=""/>
              <a:tabLst>
                <a:tab pos="896938" algn="l"/>
              </a:tabLst>
            </a:pPr>
            <a:r>
              <a:rPr lang="en-US" sz="2400" dirty="0" smtClean="0"/>
              <a:t>The </a:t>
            </a:r>
            <a:r>
              <a:rPr lang="en-US" sz="2400" dirty="0"/>
              <a:t>inflation rate between 2013 and 2014 is the percentage change in the </a:t>
            </a:r>
            <a:r>
              <a:rPr lang="en-US" sz="2400" dirty="0" smtClean="0"/>
              <a:t>price indices </a:t>
            </a:r>
            <a:r>
              <a:rPr lang="en-US" sz="2400" dirty="0"/>
              <a:t>during these two periods</a:t>
            </a:r>
            <a:r>
              <a:rPr lang="en-US" sz="2400" dirty="0" smtClean="0"/>
              <a:t>:</a:t>
            </a:r>
            <a:br>
              <a:rPr lang="en-US" sz="2400" dirty="0" smtClean="0"/>
            </a:br>
            <a:endParaRPr lang="en-US" sz="1000" dirty="0"/>
          </a:p>
          <a:p>
            <a:pPr>
              <a:lnSpc>
                <a:spcPts val="1500"/>
              </a:lnSpc>
              <a:buClr>
                <a:srgbClr val="00B050"/>
              </a:buClr>
              <a:tabLst>
                <a:tab pos="361950" algn="l"/>
              </a:tabLst>
            </a:pPr>
            <a:r>
              <a:rPr lang="en-US" sz="2400" dirty="0"/>
              <a:t>	</a:t>
            </a:r>
            <a:r>
              <a:rPr lang="en-US" sz="2400" dirty="0" smtClean="0">
                <a:solidFill>
                  <a:schemeClr val="tx2"/>
                </a:solidFill>
              </a:rPr>
              <a:t>122.5 – 110</a:t>
            </a:r>
            <a:endParaRPr lang="en-US" sz="2400" dirty="0">
              <a:solidFill>
                <a:schemeClr val="tx2"/>
              </a:solidFill>
            </a:endParaRPr>
          </a:p>
          <a:p>
            <a:pPr>
              <a:lnSpc>
                <a:spcPts val="1500"/>
              </a:lnSpc>
              <a:buClr>
                <a:srgbClr val="00B050"/>
              </a:buClr>
              <a:tabLst>
                <a:tab pos="896938" algn="l"/>
                <a:tab pos="2070100" algn="l"/>
              </a:tabLst>
            </a:pPr>
            <a:r>
              <a:rPr lang="en-US" sz="2400" dirty="0">
                <a:solidFill>
                  <a:schemeClr val="tx2"/>
                </a:solidFill>
              </a:rPr>
              <a:t>	--------	x 100 = </a:t>
            </a:r>
            <a:r>
              <a:rPr lang="en-US" sz="2400" dirty="0" smtClean="0">
                <a:solidFill>
                  <a:schemeClr val="tx2"/>
                </a:solidFill>
              </a:rPr>
              <a:t>11.36</a:t>
            </a:r>
            <a:endParaRPr lang="en-US" sz="2400" dirty="0">
              <a:solidFill>
                <a:schemeClr val="tx2"/>
              </a:solidFill>
            </a:endParaRPr>
          </a:p>
          <a:p>
            <a:pPr>
              <a:lnSpc>
                <a:spcPts val="1500"/>
              </a:lnSpc>
              <a:buClr>
                <a:srgbClr val="00B050"/>
              </a:buClr>
              <a:tabLst>
                <a:tab pos="982663" algn="l"/>
                <a:tab pos="2863850" algn="l"/>
              </a:tabLst>
            </a:pPr>
            <a:r>
              <a:rPr lang="en-US" sz="2400" dirty="0">
                <a:solidFill>
                  <a:schemeClr val="tx2"/>
                </a:solidFill>
              </a:rPr>
              <a:t>	</a:t>
            </a:r>
            <a:r>
              <a:rPr lang="en-US" sz="2400" dirty="0" smtClean="0">
                <a:solidFill>
                  <a:schemeClr val="tx2"/>
                </a:solidFill>
              </a:rPr>
              <a:t>110</a:t>
            </a:r>
            <a:r>
              <a:rPr lang="en-US" sz="2400" dirty="0"/>
              <a:t>	</a:t>
            </a:r>
          </a:p>
        </p:txBody>
      </p:sp>
      <p:sp>
        <p:nvSpPr>
          <p:cNvPr id="8" name="Title 2"/>
          <p:cNvSpPr>
            <a:spLocks noGrp="1"/>
          </p:cNvSpPr>
          <p:nvPr>
            <p:ph type="title"/>
          </p:nvPr>
        </p:nvSpPr>
        <p:spPr>
          <a:xfrm>
            <a:off x="70266" y="72008"/>
            <a:ext cx="7454062" cy="548680"/>
          </a:xfrm>
        </p:spPr>
        <p:txBody>
          <a:bodyPr>
            <a:noAutofit/>
          </a:bodyPr>
          <a:lstStyle/>
          <a:p>
            <a:r>
              <a:rPr lang="en-US" sz="4000" dirty="0" smtClean="0"/>
              <a:t>6.1 – Calculating The CPI or RPI</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194</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45448276"/>
      </p:ext>
    </p:extLst>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8568952" cy="3477875"/>
          </a:xfrm>
          <a:prstGeom prst="rect">
            <a:avLst/>
          </a:prstGeom>
        </p:spPr>
        <p:txBody>
          <a:bodyPr wrap="square">
            <a:spAutoFit/>
          </a:bodyPr>
          <a:lstStyle/>
          <a:p>
            <a:pPr marL="361950" indent="-361950">
              <a:buClr>
                <a:srgbClr val="00B050"/>
              </a:buClr>
              <a:buFont typeface="Wingdings 3" panose="05040102010807070707" pitchFamily="18" charset="2"/>
              <a:buChar char=""/>
              <a:tabLst>
                <a:tab pos="896938" algn="l"/>
              </a:tabLst>
            </a:pPr>
            <a:r>
              <a:rPr lang="en-US" sz="2000" dirty="0"/>
              <a:t>However, the products measured in the CPI are of different degrees of importance </a:t>
            </a:r>
            <a:r>
              <a:rPr lang="en-US" sz="2000" dirty="0" smtClean="0"/>
              <a:t>to the </a:t>
            </a:r>
            <a:r>
              <a:rPr lang="en-US" sz="2000" dirty="0"/>
              <a:t>typical household, so weights are applied to reflect </a:t>
            </a:r>
            <a:r>
              <a:rPr lang="en-US" sz="2000" dirty="0" smtClean="0"/>
              <a:t>this. For example, suppose</a:t>
            </a:r>
            <a:r>
              <a:rPr lang="en-US" sz="2000" dirty="0"/>
              <a:t>, </a:t>
            </a:r>
            <a:r>
              <a:rPr lang="en-US" sz="2000" dirty="0" smtClean="0"/>
              <a:t>in a particular country </a:t>
            </a:r>
            <a:r>
              <a:rPr lang="en-US" sz="2000" dirty="0"/>
              <a:t>food consumption accounts for </a:t>
            </a:r>
            <a:r>
              <a:rPr lang="en-US" sz="2000" dirty="0" smtClean="0"/>
              <a:t>40% </a:t>
            </a:r>
            <a:r>
              <a:rPr lang="en-US" sz="2000" dirty="0"/>
              <a:t>of average </a:t>
            </a:r>
            <a:r>
              <a:rPr lang="en-US" sz="2000" dirty="0" smtClean="0"/>
              <a:t>household spending </a:t>
            </a:r>
            <a:r>
              <a:rPr lang="en-US" sz="2000" dirty="0"/>
              <a:t>whereas entertainment represents </a:t>
            </a:r>
            <a:r>
              <a:rPr lang="en-US" sz="2000" dirty="0" smtClean="0"/>
              <a:t>20%, </a:t>
            </a:r>
            <a:r>
              <a:rPr lang="en-US" sz="2000" dirty="0"/>
              <a:t>transport represents </a:t>
            </a:r>
            <a:r>
              <a:rPr lang="en-US" sz="2000" dirty="0" smtClean="0"/>
              <a:t>25% </a:t>
            </a:r>
            <a:r>
              <a:rPr lang="en-US" sz="2000" dirty="0"/>
              <a:t>and all other items represent the remaining </a:t>
            </a:r>
            <a:r>
              <a:rPr lang="en-US" sz="2000" dirty="0" smtClean="0"/>
              <a:t>15%.</a:t>
            </a:r>
          </a:p>
          <a:p>
            <a:pPr marL="361950" indent="-361950">
              <a:buClr>
                <a:srgbClr val="00B050"/>
              </a:buClr>
              <a:buFont typeface="Wingdings 3" panose="05040102010807070707" pitchFamily="18" charset="2"/>
              <a:buChar char=""/>
              <a:tabLst>
                <a:tab pos="896938" algn="l"/>
              </a:tabLst>
            </a:pPr>
            <a:r>
              <a:rPr lang="en-US" sz="2000" dirty="0" smtClean="0"/>
              <a:t>To </a:t>
            </a:r>
            <a:r>
              <a:rPr lang="en-US" sz="2000" dirty="0"/>
              <a:t>create a weighted </a:t>
            </a:r>
            <a:r>
              <a:rPr lang="en-US" sz="2000" dirty="0" smtClean="0"/>
              <a:t>price index</a:t>
            </a:r>
            <a:r>
              <a:rPr lang="en-US" sz="2000" dirty="0"/>
              <a:t>, economists multiply the price index for each item (in the </a:t>
            </a:r>
            <a:r>
              <a:rPr lang="en-US" sz="2000" dirty="0" smtClean="0"/>
              <a:t>representative basket of </a:t>
            </a:r>
            <a:r>
              <a:rPr lang="en-US" sz="2000" dirty="0"/>
              <a:t>goods and services) by the statistical weight for each item of expenditure. </a:t>
            </a:r>
            <a:r>
              <a:rPr lang="en-US" sz="2000" dirty="0" smtClean="0"/>
              <a:t>Applying these </a:t>
            </a:r>
            <a:r>
              <a:rPr lang="en-US" sz="2000" dirty="0"/>
              <a:t>weights gives the results shown in Table 18.2</a:t>
            </a:r>
            <a:r>
              <a:rPr lang="en-US" sz="2000" dirty="0" smtClean="0"/>
              <a:t>.</a:t>
            </a:r>
          </a:p>
          <a:p>
            <a:pPr>
              <a:buClr>
                <a:srgbClr val="00B050"/>
              </a:buClr>
              <a:tabLst>
                <a:tab pos="896938" algn="l"/>
              </a:tabLst>
            </a:pPr>
            <a:r>
              <a:rPr lang="en-US" sz="2000" b="1" dirty="0"/>
              <a:t>Table18.2 </a:t>
            </a:r>
            <a:r>
              <a:rPr lang="en-US" sz="2000" b="1" dirty="0" smtClean="0"/>
              <a:t>– Creating a weighted price index</a:t>
            </a:r>
            <a:endParaRPr lang="en-US" sz="2000" b="1" dirty="0"/>
          </a:p>
        </p:txBody>
      </p:sp>
      <p:sp>
        <p:nvSpPr>
          <p:cNvPr id="8" name="Title 2"/>
          <p:cNvSpPr>
            <a:spLocks noGrp="1"/>
          </p:cNvSpPr>
          <p:nvPr>
            <p:ph type="title"/>
          </p:nvPr>
        </p:nvSpPr>
        <p:spPr>
          <a:xfrm>
            <a:off x="70266" y="72008"/>
            <a:ext cx="7454062" cy="548680"/>
          </a:xfrm>
        </p:spPr>
        <p:txBody>
          <a:bodyPr>
            <a:noAutofit/>
          </a:bodyPr>
          <a:lstStyle/>
          <a:p>
            <a:r>
              <a:rPr lang="en-US" sz="4000" dirty="0" smtClean="0"/>
              <a:t>6.1 – Calculating The CPI or RPI</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194</a:t>
            </a:r>
            <a:endParaRPr lang="en-GB" sz="105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197370854"/>
              </p:ext>
            </p:extLst>
          </p:nvPr>
        </p:nvGraphicFramePr>
        <p:xfrm>
          <a:off x="269500" y="4494232"/>
          <a:ext cx="8550972" cy="2194560"/>
        </p:xfrm>
        <a:graphic>
          <a:graphicData uri="http://schemas.openxmlformats.org/drawingml/2006/table">
            <a:tbl>
              <a:tblPr firstRow="1" bandRow="1">
                <a:tableStyleId>{5C22544A-7EE6-4342-B048-85BDC9FD1C3A}</a:tableStyleId>
              </a:tblPr>
              <a:tblGrid>
                <a:gridCol w="2137743"/>
                <a:gridCol w="1516685"/>
                <a:gridCol w="1584176"/>
                <a:gridCol w="3312368"/>
              </a:tblGrid>
              <a:tr h="276031">
                <a:tc>
                  <a:txBody>
                    <a:bodyPr/>
                    <a:lstStyle/>
                    <a:p>
                      <a:r>
                        <a:rPr lang="en-IE" sz="1800" dirty="0" smtClean="0">
                          <a:latin typeface="Arial" panose="020B0604020202020204" pitchFamily="34" charset="0"/>
                          <a:cs typeface="Arial" panose="020B0604020202020204" pitchFamily="34" charset="0"/>
                        </a:rPr>
                        <a:t>Product</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Price Index</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Weight</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Weighted</a:t>
                      </a:r>
                      <a:r>
                        <a:rPr lang="en-IE" sz="1800" baseline="0" dirty="0" smtClean="0">
                          <a:latin typeface="Arial" panose="020B0604020202020204" pitchFamily="34" charset="0"/>
                          <a:cs typeface="Arial" panose="020B0604020202020204" pitchFamily="34" charset="0"/>
                        </a:rPr>
                        <a:t> Index</a:t>
                      </a:r>
                      <a:endParaRPr lang="en-GB" sz="1800" dirty="0">
                        <a:latin typeface="Arial" panose="020B0604020202020204" pitchFamily="34" charset="0"/>
                        <a:cs typeface="Arial" panose="020B0604020202020204" pitchFamily="34" charset="0"/>
                      </a:endParaRPr>
                    </a:p>
                  </a:txBody>
                  <a:tcPr/>
                </a:tc>
              </a:tr>
              <a:tr h="276031">
                <a:tc>
                  <a:txBody>
                    <a:bodyPr/>
                    <a:lstStyle/>
                    <a:p>
                      <a:r>
                        <a:rPr lang="en-IE" sz="1800" dirty="0" smtClean="0">
                          <a:latin typeface="Arial" panose="020B0604020202020204" pitchFamily="34" charset="0"/>
                          <a:cs typeface="Arial" panose="020B0604020202020204" pitchFamily="34" charset="0"/>
                        </a:rPr>
                        <a:t>Food</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110.0</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0.40</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110.0 x 0.40 = 44.0</a:t>
                      </a:r>
                      <a:endParaRPr lang="en-GB" sz="1800" dirty="0">
                        <a:latin typeface="Arial" panose="020B0604020202020204" pitchFamily="34" charset="0"/>
                        <a:cs typeface="Arial" panose="020B0604020202020204" pitchFamily="34" charset="0"/>
                      </a:endParaRPr>
                    </a:p>
                  </a:txBody>
                  <a:tcPr/>
                </a:tc>
              </a:tr>
              <a:tr h="276031">
                <a:tc>
                  <a:txBody>
                    <a:bodyPr/>
                    <a:lstStyle/>
                    <a:p>
                      <a:r>
                        <a:rPr lang="en-IE" sz="1800" dirty="0" smtClean="0">
                          <a:latin typeface="Arial" panose="020B0604020202020204" pitchFamily="34" charset="0"/>
                          <a:cs typeface="Arial" panose="020B0604020202020204" pitchFamily="34" charset="0"/>
                        </a:rPr>
                        <a:t>Entertainment</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115.0</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0.20</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115.0 x 0.20 = 23.0</a:t>
                      </a:r>
                      <a:endParaRPr lang="en-GB" sz="1800" dirty="0">
                        <a:latin typeface="Arial" panose="020B0604020202020204" pitchFamily="34" charset="0"/>
                        <a:cs typeface="Arial" panose="020B0604020202020204" pitchFamily="34" charset="0"/>
                      </a:endParaRPr>
                    </a:p>
                  </a:txBody>
                  <a:tcPr/>
                </a:tc>
              </a:tr>
              <a:tr h="276031">
                <a:tc>
                  <a:txBody>
                    <a:bodyPr/>
                    <a:lstStyle/>
                    <a:p>
                      <a:r>
                        <a:rPr lang="en-IE" sz="1800" dirty="0" smtClean="0">
                          <a:latin typeface="Arial" panose="020B0604020202020204" pitchFamily="34" charset="0"/>
                          <a:cs typeface="Arial" panose="020B0604020202020204" pitchFamily="34" charset="0"/>
                        </a:rPr>
                        <a:t>Transport</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116.4</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0.25</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116.4 x 0.25 = 29.1</a:t>
                      </a:r>
                      <a:endParaRPr lang="en-GB" sz="1800" dirty="0">
                        <a:latin typeface="Arial" panose="020B0604020202020204" pitchFamily="34" charset="0"/>
                        <a:cs typeface="Arial" panose="020B0604020202020204" pitchFamily="34" charset="0"/>
                      </a:endParaRPr>
                    </a:p>
                  </a:txBody>
                  <a:tcPr/>
                </a:tc>
              </a:tr>
              <a:tr h="276031">
                <a:tc>
                  <a:txBody>
                    <a:bodyPr/>
                    <a:lstStyle/>
                    <a:p>
                      <a:r>
                        <a:rPr lang="en-IE" sz="1800" dirty="0" smtClean="0">
                          <a:latin typeface="Arial" panose="020B0604020202020204" pitchFamily="34" charset="0"/>
                          <a:cs typeface="Arial" panose="020B0604020202020204" pitchFamily="34" charset="0"/>
                        </a:rPr>
                        <a:t>Others</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123.3</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0.15</a:t>
                      </a: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123.3 x 0.15 = 18.5</a:t>
                      </a:r>
                      <a:endParaRPr lang="en-GB" sz="1800" dirty="0">
                        <a:latin typeface="Arial" panose="020B0604020202020204" pitchFamily="34" charset="0"/>
                        <a:cs typeface="Arial" panose="020B0604020202020204" pitchFamily="34" charset="0"/>
                      </a:endParaRPr>
                    </a:p>
                  </a:txBody>
                  <a:tcPr/>
                </a:tc>
              </a:tr>
              <a:tr h="276031">
                <a:tc>
                  <a:txBody>
                    <a:bodyPr/>
                    <a:lstStyle/>
                    <a:p>
                      <a:r>
                        <a:rPr lang="en-IE" sz="1800" dirty="0" smtClean="0">
                          <a:latin typeface="Arial" panose="020B0604020202020204" pitchFamily="34" charset="0"/>
                          <a:cs typeface="Arial" panose="020B0604020202020204" pitchFamily="34" charset="0"/>
                        </a:rPr>
                        <a:t>Weighted Index</a:t>
                      </a:r>
                      <a:endParaRPr lang="en-GB" sz="1800" dirty="0">
                        <a:latin typeface="Arial" panose="020B0604020202020204" pitchFamily="34" charset="0"/>
                        <a:cs typeface="Arial" panose="020B0604020202020204" pitchFamily="34" charset="0"/>
                      </a:endParaRPr>
                    </a:p>
                  </a:txBody>
                  <a:tcPr/>
                </a:tc>
                <a:tc>
                  <a:txBody>
                    <a:bodyPr/>
                    <a:lstStyle/>
                    <a:p>
                      <a:pPr algn="ctr"/>
                      <a:endParaRPr lang="en-GB" sz="1800" dirty="0">
                        <a:latin typeface="Arial" panose="020B0604020202020204" pitchFamily="34" charset="0"/>
                        <a:cs typeface="Arial" panose="020B0604020202020204" pitchFamily="34" charset="0"/>
                      </a:endParaRPr>
                    </a:p>
                  </a:txBody>
                  <a:tcPr/>
                </a:tc>
                <a:tc>
                  <a:txBody>
                    <a:bodyPr/>
                    <a:lstStyle/>
                    <a:p>
                      <a:pPr algn="ctr"/>
                      <a:endParaRPr lang="en-GB" sz="1800" dirty="0">
                        <a:latin typeface="Arial" panose="020B0604020202020204" pitchFamily="34" charset="0"/>
                        <a:cs typeface="Arial" panose="020B0604020202020204" pitchFamily="34" charset="0"/>
                      </a:endParaRPr>
                    </a:p>
                  </a:txBody>
                  <a:tcPr/>
                </a:tc>
                <a:tc>
                  <a:txBody>
                    <a:bodyPr/>
                    <a:lstStyle/>
                    <a:p>
                      <a:pPr algn="ctr"/>
                      <a:r>
                        <a:rPr lang="en-IE" sz="1800" dirty="0" smtClean="0">
                          <a:latin typeface="Arial" panose="020B0604020202020204" pitchFamily="34" charset="0"/>
                          <a:cs typeface="Arial" panose="020B0604020202020204" pitchFamily="34" charset="0"/>
                        </a:rPr>
                        <a:t>114.6</a:t>
                      </a:r>
                      <a:endParaRPr lang="en-GB" sz="18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449725179"/>
      </p:ext>
    </p:extLst>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6264696" cy="5647700"/>
          </a:xfrm>
          <a:prstGeom prst="rect">
            <a:avLst/>
          </a:prstGeom>
        </p:spPr>
        <p:txBody>
          <a:bodyPr wrap="square">
            <a:spAutoFit/>
          </a:bodyPr>
          <a:lstStyle/>
          <a:p>
            <a:pPr marL="361950" indent="-361950">
              <a:buClr>
                <a:srgbClr val="00B050"/>
              </a:buClr>
              <a:buFont typeface="Wingdings 3" panose="05040102010807070707" pitchFamily="18" charset="2"/>
              <a:buChar char=""/>
              <a:tabLst>
                <a:tab pos="896938" algn="l"/>
              </a:tabLst>
            </a:pPr>
            <a:r>
              <a:rPr lang="en-US" sz="1900" dirty="0"/>
              <a:t>While the price </a:t>
            </a:r>
            <a:r>
              <a:rPr lang="en-US" sz="1900" dirty="0" smtClean="0"/>
              <a:t>of food </a:t>
            </a:r>
            <a:r>
              <a:rPr lang="en-US" sz="1900" dirty="0"/>
              <a:t>has increased the least (only </a:t>
            </a:r>
            <a:r>
              <a:rPr lang="en-US" sz="1900" dirty="0" smtClean="0"/>
              <a:t>10%) </a:t>
            </a:r>
            <a:r>
              <a:rPr lang="en-US" sz="1900" dirty="0"/>
              <a:t>since the base </a:t>
            </a:r>
            <a:r>
              <a:rPr lang="en-US" sz="1900" dirty="0" smtClean="0"/>
              <a:t>year, spending </a:t>
            </a:r>
            <a:r>
              <a:rPr lang="en-US" sz="1900" dirty="0"/>
              <a:t>on </a:t>
            </a:r>
            <a:r>
              <a:rPr lang="en-US" sz="1900" dirty="0" smtClean="0"/>
              <a:t>food </a:t>
            </a:r>
            <a:r>
              <a:rPr lang="en-US" sz="1900" dirty="0"/>
              <a:t>accounts for </a:t>
            </a:r>
            <a:r>
              <a:rPr lang="en-US" sz="1900" dirty="0" smtClean="0"/>
              <a:t>40% </a:t>
            </a:r>
            <a:r>
              <a:rPr lang="en-US" sz="1900" dirty="0"/>
              <a:t>of the typical household's </a:t>
            </a:r>
            <a:r>
              <a:rPr lang="en-US" sz="1900" dirty="0" smtClean="0"/>
              <a:t>spending.</a:t>
            </a:r>
          </a:p>
          <a:p>
            <a:pPr marL="361950" indent="-361950">
              <a:buClr>
                <a:srgbClr val="00B050"/>
              </a:buClr>
              <a:buFont typeface="Wingdings 3" panose="05040102010807070707" pitchFamily="18" charset="2"/>
              <a:buChar char=""/>
              <a:tabLst>
                <a:tab pos="896938" algn="l"/>
              </a:tabLst>
            </a:pPr>
            <a:r>
              <a:rPr lang="en-US" sz="1900" dirty="0" smtClean="0"/>
              <a:t>This has </a:t>
            </a:r>
            <a:r>
              <a:rPr lang="en-US" sz="1900" dirty="0"/>
              <a:t>a much larger impact on the cost of living than the </a:t>
            </a:r>
            <a:r>
              <a:rPr lang="en-US" sz="1900" dirty="0" smtClean="0"/>
              <a:t>15% </a:t>
            </a:r>
            <a:r>
              <a:rPr lang="en-US" sz="1900" dirty="0"/>
              <a:t>increase in </a:t>
            </a:r>
            <a:r>
              <a:rPr lang="en-US" sz="1900" dirty="0" smtClean="0"/>
              <a:t>the price </a:t>
            </a:r>
            <a:r>
              <a:rPr lang="en-US" sz="1900" dirty="0"/>
              <a:t>of entertainment, which accounts for only </a:t>
            </a:r>
            <a:r>
              <a:rPr lang="en-US" sz="1900" dirty="0" smtClean="0"/>
              <a:t>20% </a:t>
            </a:r>
            <a:r>
              <a:rPr lang="en-US" sz="1900" dirty="0"/>
              <a:t>of the average </a:t>
            </a:r>
            <a:r>
              <a:rPr lang="en-US" sz="1900" dirty="0" smtClean="0"/>
              <a:t>household expenditure</a:t>
            </a:r>
            <a:r>
              <a:rPr lang="en-US" sz="1900" dirty="0"/>
              <a:t>. Without using weights, the average price index would be 116.18: </a:t>
            </a:r>
            <a:r>
              <a:rPr lang="en-US" sz="1900" dirty="0" smtClean="0"/>
              <a:t>that is:</a:t>
            </a:r>
          </a:p>
          <a:p>
            <a:pPr algn="ctr">
              <a:buClr>
                <a:srgbClr val="00B050"/>
              </a:buClr>
              <a:tabLst>
                <a:tab pos="896938" algn="l"/>
              </a:tabLst>
            </a:pPr>
            <a:r>
              <a:rPr lang="en-US" sz="1900" b="1" u="sng" dirty="0" smtClean="0"/>
              <a:t>110 + 115 + 116.4 + 123.3</a:t>
            </a:r>
          </a:p>
          <a:p>
            <a:pPr algn="ctr">
              <a:buClr>
                <a:srgbClr val="00B050"/>
              </a:buClr>
              <a:tabLst>
                <a:tab pos="896938" algn="l"/>
              </a:tabLst>
            </a:pPr>
            <a:r>
              <a:rPr lang="en-US" sz="1900" b="1" dirty="0" smtClean="0"/>
              <a:t>4</a:t>
            </a:r>
          </a:p>
          <a:p>
            <a:pPr marL="361950" indent="-361950">
              <a:buClr>
                <a:srgbClr val="00B050"/>
              </a:buClr>
              <a:buFont typeface="Wingdings 3" panose="05040102010807070707" pitchFamily="18" charset="2"/>
              <a:buChar char=""/>
              <a:tabLst>
                <a:tab pos="896938" algn="l"/>
              </a:tabLst>
            </a:pPr>
            <a:r>
              <a:rPr lang="en-US" sz="1900" dirty="0"/>
              <a:t>However, the statistical weights reduce the price </a:t>
            </a:r>
            <a:r>
              <a:rPr lang="en-US" sz="1900" dirty="0" smtClean="0"/>
              <a:t>index to </a:t>
            </a:r>
            <a:r>
              <a:rPr lang="en-US" sz="1900" dirty="0"/>
              <a:t>114.6 because the relatively higher prices </a:t>
            </a:r>
            <a:r>
              <a:rPr lang="en-US" sz="1900" dirty="0" smtClean="0"/>
              <a:t>of non-food </a:t>
            </a:r>
            <a:r>
              <a:rPr lang="en-US" sz="1900" dirty="0"/>
              <a:t>items account for a </a:t>
            </a:r>
            <a:r>
              <a:rPr lang="en-US" sz="1900" dirty="0" smtClean="0"/>
              <a:t>smaller proportion </a:t>
            </a:r>
            <a:r>
              <a:rPr lang="en-US" sz="1900" dirty="0"/>
              <a:t>of spending by the typical household. This shows that prices have, </a:t>
            </a:r>
            <a:r>
              <a:rPr lang="en-US" sz="1900" dirty="0" smtClean="0"/>
              <a:t>on average</a:t>
            </a:r>
            <a:r>
              <a:rPr lang="en-US" sz="1900" dirty="0"/>
              <a:t>, increased by </a:t>
            </a:r>
            <a:r>
              <a:rPr lang="en-US" sz="1900" dirty="0" smtClean="0"/>
              <a:t>14.6% </a:t>
            </a:r>
            <a:r>
              <a:rPr lang="en-US" sz="1900" dirty="0"/>
              <a:t>since the base year. Therefore, a weighted price</a:t>
            </a:r>
          </a:p>
          <a:p>
            <a:pPr marL="361950" indent="-361950">
              <a:buClr>
                <a:srgbClr val="00B050"/>
              </a:buClr>
              <a:buFont typeface="Wingdings 3" panose="05040102010807070707" pitchFamily="18" charset="2"/>
              <a:buChar char=""/>
              <a:tabLst>
                <a:tab pos="896938" algn="l"/>
              </a:tabLst>
            </a:pPr>
            <a:r>
              <a:rPr lang="en-US" sz="1900" dirty="0"/>
              <a:t>index is more accurate in measuring changes in the cost of living, and hence inflation</a:t>
            </a:r>
            <a:r>
              <a:rPr lang="en-US" sz="1900" dirty="0" smtClean="0"/>
              <a:t>.</a:t>
            </a:r>
            <a:endParaRPr lang="en-US" sz="1900" dirty="0"/>
          </a:p>
        </p:txBody>
      </p:sp>
      <p:sp>
        <p:nvSpPr>
          <p:cNvPr id="8" name="Title 2"/>
          <p:cNvSpPr>
            <a:spLocks noGrp="1"/>
          </p:cNvSpPr>
          <p:nvPr>
            <p:ph type="title"/>
          </p:nvPr>
        </p:nvSpPr>
        <p:spPr>
          <a:xfrm>
            <a:off x="70266" y="72008"/>
            <a:ext cx="7454062" cy="548680"/>
          </a:xfrm>
        </p:spPr>
        <p:txBody>
          <a:bodyPr>
            <a:noAutofit/>
          </a:bodyPr>
          <a:lstStyle/>
          <a:p>
            <a:r>
              <a:rPr lang="en-US" sz="4000" dirty="0" smtClean="0"/>
              <a:t>6.1 – Calculating The CPI or RPI</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194</a:t>
            </a:r>
            <a:endParaRPr lang="en-GB" sz="1050" b="1" dirty="0">
              <a:latin typeface="Arial" panose="020B0604020202020204" pitchFamily="34" charset="0"/>
              <a:cs typeface="Arial" panose="020B0604020202020204" pitchFamily="34" charset="0"/>
            </a:endParaRPr>
          </a:p>
        </p:txBody>
      </p:sp>
      <p:sp>
        <p:nvSpPr>
          <p:cNvPr id="3" name="Rectangle 2"/>
          <p:cNvSpPr/>
          <p:nvPr/>
        </p:nvSpPr>
        <p:spPr>
          <a:xfrm>
            <a:off x="6660232" y="1087284"/>
            <a:ext cx="2160240" cy="5355312"/>
          </a:xfrm>
          <a:prstGeom prst="rect">
            <a:avLst/>
          </a:prstGeom>
          <a:solidFill>
            <a:schemeClr val="tx2">
              <a:lumMod val="20000"/>
              <a:lumOff val="80000"/>
            </a:schemeClr>
          </a:solidFill>
          <a:ln w="57150">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Study tips</a:t>
            </a:r>
          </a:p>
          <a:p>
            <a:r>
              <a:rPr lang="en-GB" dirty="0">
                <a:latin typeface="Arial" panose="020B0604020202020204" pitchFamily="34" charset="0"/>
                <a:cs typeface="Arial" panose="020B0604020202020204" pitchFamily="34" charset="0"/>
              </a:rPr>
              <a:t>Although the</a:t>
            </a:r>
          </a:p>
          <a:p>
            <a:r>
              <a:rPr lang="en-GB" dirty="0">
                <a:latin typeface="Arial" panose="020B0604020202020204" pitchFamily="34" charset="0"/>
                <a:cs typeface="Arial" panose="020B0604020202020204" pitchFamily="34" charset="0"/>
              </a:rPr>
              <a:t>CPI and RPI are</a:t>
            </a:r>
          </a:p>
          <a:p>
            <a:r>
              <a:rPr lang="en-GB" dirty="0">
                <a:latin typeface="Arial" panose="020B0604020202020204" pitchFamily="34" charset="0"/>
                <a:cs typeface="Arial" panose="020B0604020202020204" pitchFamily="34" charset="0"/>
              </a:rPr>
              <a:t>the most widely</a:t>
            </a:r>
          </a:p>
          <a:p>
            <a:r>
              <a:rPr lang="en-GB" dirty="0">
                <a:latin typeface="Arial" panose="020B0604020202020204" pitchFamily="34" charset="0"/>
                <a:cs typeface="Arial" panose="020B0604020202020204" pitchFamily="34" charset="0"/>
              </a:rPr>
              <a:t>used price indices</a:t>
            </a:r>
          </a:p>
          <a:p>
            <a:r>
              <a:rPr lang="en-GB" dirty="0">
                <a:latin typeface="Arial" panose="020B0604020202020204" pitchFamily="34" charset="0"/>
                <a:cs typeface="Arial" panose="020B0604020202020204" pitchFamily="34" charset="0"/>
              </a:rPr>
              <a:t>for measuring</a:t>
            </a:r>
          </a:p>
          <a:p>
            <a:r>
              <a:rPr lang="en-GB" dirty="0">
                <a:latin typeface="Arial" panose="020B0604020202020204" pitchFamily="34" charset="0"/>
                <a:cs typeface="Arial" panose="020B0604020202020204" pitchFamily="34" charset="0"/>
              </a:rPr>
              <a:t>inflation</a:t>
            </a:r>
            <a:r>
              <a:rPr lang="en-GB" dirty="0" smtClean="0">
                <a:latin typeface="Arial" panose="020B0604020202020204" pitchFamily="34" charset="0"/>
                <a:cs typeface="Arial" panose="020B0604020202020204" pitchFamily="34" charset="0"/>
              </a:rPr>
              <a:t>, they</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only take an</a:t>
            </a:r>
          </a:p>
          <a:p>
            <a:r>
              <a:rPr lang="en-GB" dirty="0">
                <a:latin typeface="Arial" panose="020B0604020202020204" pitchFamily="34" charset="0"/>
                <a:cs typeface="Arial" panose="020B0604020202020204" pitchFamily="34" charset="0"/>
              </a:rPr>
              <a:t>average measure.</a:t>
            </a:r>
          </a:p>
          <a:p>
            <a:r>
              <a:rPr lang="en-GB" dirty="0">
                <a:latin typeface="Arial" panose="020B0604020202020204" pitchFamily="34" charset="0"/>
                <a:cs typeface="Arial" panose="020B0604020202020204" pitchFamily="34" charset="0"/>
              </a:rPr>
              <a:t>They therefore</a:t>
            </a:r>
          </a:p>
          <a:p>
            <a:r>
              <a:rPr lang="en-GB" dirty="0">
                <a:latin typeface="Arial" panose="020B0604020202020204" pitchFamily="34" charset="0"/>
                <a:cs typeface="Arial" panose="020B0604020202020204" pitchFamily="34" charset="0"/>
              </a:rPr>
              <a:t>hide the fact that</a:t>
            </a:r>
          </a:p>
          <a:p>
            <a:r>
              <a:rPr lang="en-GB" dirty="0">
                <a:latin typeface="Arial" panose="020B0604020202020204" pitchFamily="34" charset="0"/>
                <a:cs typeface="Arial" panose="020B0604020202020204" pitchFamily="34" charset="0"/>
              </a:rPr>
              <a:t>the prices of some</a:t>
            </a:r>
          </a:p>
          <a:p>
            <a:r>
              <a:rPr lang="en-GB" dirty="0">
                <a:latin typeface="Arial" panose="020B0604020202020204" pitchFamily="34" charset="0"/>
                <a:cs typeface="Arial" panose="020B0604020202020204" pitchFamily="34" charset="0"/>
              </a:rPr>
              <a:t>products increase</a:t>
            </a:r>
          </a:p>
          <a:p>
            <a:r>
              <a:rPr lang="en-GB" dirty="0">
                <a:latin typeface="Arial" panose="020B0604020202020204" pitchFamily="34" charset="0"/>
                <a:cs typeface="Arial" panose="020B0604020202020204" pitchFamily="34" charset="0"/>
              </a:rPr>
              <a:t>more rapidly than</a:t>
            </a:r>
          </a:p>
          <a:p>
            <a:r>
              <a:rPr lang="en-GB" dirty="0">
                <a:latin typeface="Arial" panose="020B0604020202020204" pitchFamily="34" charset="0"/>
                <a:cs typeface="Arial" panose="020B0604020202020204" pitchFamily="34" charset="0"/>
              </a:rPr>
              <a:t>others</a:t>
            </a:r>
            <a:r>
              <a:rPr lang="en-GB" dirty="0" smtClean="0">
                <a:latin typeface="Arial" panose="020B0604020202020204" pitchFamily="34" charset="0"/>
                <a:cs typeface="Arial" panose="020B0604020202020204" pitchFamily="34" charset="0"/>
              </a:rPr>
              <a:t>, while the</a:t>
            </a:r>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price of other</a:t>
            </a:r>
          </a:p>
          <a:p>
            <a:r>
              <a:rPr lang="en-GB" dirty="0">
                <a:latin typeface="Arial" panose="020B0604020202020204" pitchFamily="34" charset="0"/>
                <a:cs typeface="Arial" panose="020B0604020202020204" pitchFamily="34" charset="0"/>
              </a:rPr>
              <a:t>products might</a:t>
            </a:r>
          </a:p>
          <a:p>
            <a:r>
              <a:rPr lang="en-GB" dirty="0">
                <a:latin typeface="Arial" panose="020B0604020202020204" pitchFamily="34" charset="0"/>
                <a:cs typeface="Arial" panose="020B0604020202020204" pitchFamily="34" charset="0"/>
              </a:rPr>
              <a:t>have actually</a:t>
            </a:r>
          </a:p>
          <a:p>
            <a:r>
              <a:rPr lang="en-GB" dirty="0">
                <a:latin typeface="Arial" panose="020B0604020202020204" pitchFamily="34" charset="0"/>
                <a:cs typeface="Arial" panose="020B0604020202020204" pitchFamily="34" charset="0"/>
              </a:rPr>
              <a:t>fallen .</a:t>
            </a:r>
          </a:p>
        </p:txBody>
      </p:sp>
    </p:spTree>
    <p:extLst>
      <p:ext uri="{BB962C8B-B14F-4D97-AF65-F5344CB8AC3E}">
        <p14:creationId xmlns:p14="http://schemas.microsoft.com/office/powerpoint/2010/main" val="2013981923"/>
      </p:ext>
    </p:extLst>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8568952" cy="5632311"/>
          </a:xfrm>
          <a:prstGeom prst="rect">
            <a:avLst/>
          </a:prstGeom>
        </p:spPr>
        <p:txBody>
          <a:bodyPr wrap="square">
            <a:spAutoFit/>
          </a:bodyPr>
          <a:lstStyle/>
          <a:p>
            <a:pPr>
              <a:buClr>
                <a:srgbClr val="00B050"/>
              </a:buClr>
              <a:tabLst>
                <a:tab pos="361950" algn="l"/>
                <a:tab pos="8332788" algn="r"/>
              </a:tabLst>
            </a:pPr>
            <a:r>
              <a:rPr lang="en-US" b="1" dirty="0">
                <a:solidFill>
                  <a:srgbClr val="FF0000"/>
                </a:solidFill>
              </a:rPr>
              <a:t>Exam practice</a:t>
            </a:r>
          </a:p>
          <a:p>
            <a:pPr>
              <a:buClr>
                <a:srgbClr val="00B050"/>
              </a:buClr>
              <a:tabLst>
                <a:tab pos="361950" algn="l"/>
                <a:tab pos="8332788" algn="r"/>
              </a:tabLst>
            </a:pPr>
            <a:r>
              <a:rPr lang="en-US" dirty="0" smtClean="0">
                <a:solidFill>
                  <a:srgbClr val="FF0000"/>
                </a:solidFill>
              </a:rPr>
              <a:t>1 	a</a:t>
            </a:r>
            <a:r>
              <a:rPr lang="en-US" dirty="0">
                <a:solidFill>
                  <a:srgbClr val="FF0000"/>
                </a:solidFill>
              </a:rPr>
              <a:t>) Calculate the inflation rate if the consumer price index changes from </a:t>
            </a:r>
            <a:r>
              <a:rPr lang="en-US" dirty="0" smtClean="0">
                <a:solidFill>
                  <a:srgbClr val="FF0000"/>
                </a:solidFill>
              </a:rPr>
              <a:t>123.0 	to </a:t>
            </a:r>
            <a:r>
              <a:rPr lang="en-US" dirty="0">
                <a:solidFill>
                  <a:srgbClr val="FF0000"/>
                </a:solidFill>
              </a:rPr>
              <a:t>129.15</a:t>
            </a:r>
            <a:r>
              <a:rPr lang="en-US" dirty="0" smtClean="0">
                <a:solidFill>
                  <a:srgbClr val="FF0000"/>
                </a:solidFill>
              </a:rPr>
              <a:t>.	(2)</a:t>
            </a:r>
          </a:p>
          <a:p>
            <a:pPr>
              <a:buClr>
                <a:srgbClr val="00B050"/>
              </a:buClr>
              <a:tabLst>
                <a:tab pos="361950" algn="l"/>
                <a:tab pos="8332788" algn="r"/>
              </a:tabLst>
            </a:pPr>
            <a:r>
              <a:rPr lang="en-US" dirty="0" smtClean="0">
                <a:solidFill>
                  <a:srgbClr val="FF0000"/>
                </a:solidFill>
              </a:rPr>
              <a:t>	b</a:t>
            </a:r>
            <a:r>
              <a:rPr lang="en-US" dirty="0">
                <a:solidFill>
                  <a:srgbClr val="FF0000"/>
                </a:solidFill>
              </a:rPr>
              <a:t>) Calculate the price index if there is </a:t>
            </a:r>
            <a:r>
              <a:rPr lang="en-US" dirty="0" smtClean="0">
                <a:solidFill>
                  <a:srgbClr val="FF0000"/>
                </a:solidFill>
              </a:rPr>
              <a:t>3.0% </a:t>
            </a:r>
            <a:r>
              <a:rPr lang="en-US" dirty="0">
                <a:solidFill>
                  <a:srgbClr val="FF0000"/>
                </a:solidFill>
              </a:rPr>
              <a:t>inflation during the </a:t>
            </a:r>
            <a:r>
              <a:rPr lang="en-US" dirty="0" smtClean="0">
                <a:solidFill>
                  <a:srgbClr val="FF0000"/>
                </a:solidFill>
              </a:rPr>
              <a:t>year and </a:t>
            </a:r>
            <a:r>
              <a:rPr lang="en-US" dirty="0">
                <a:solidFill>
                  <a:srgbClr val="FF0000"/>
                </a:solidFill>
              </a:rPr>
              <a:t>if </a:t>
            </a:r>
            <a:r>
              <a:rPr lang="en-US" dirty="0" smtClean="0">
                <a:solidFill>
                  <a:srgbClr val="FF0000"/>
                </a:solidFill>
              </a:rPr>
              <a:t>the 	index </a:t>
            </a:r>
            <a:r>
              <a:rPr lang="en-US" dirty="0">
                <a:solidFill>
                  <a:srgbClr val="FF0000"/>
                </a:solidFill>
              </a:rPr>
              <a:t>was previously at 130. </a:t>
            </a:r>
            <a:r>
              <a:rPr lang="en-US" dirty="0" smtClean="0">
                <a:solidFill>
                  <a:srgbClr val="FF0000"/>
                </a:solidFill>
              </a:rPr>
              <a:t>	(</a:t>
            </a:r>
            <a:r>
              <a:rPr lang="en-US" dirty="0">
                <a:solidFill>
                  <a:srgbClr val="FF0000"/>
                </a:solidFill>
              </a:rPr>
              <a:t>2)</a:t>
            </a:r>
          </a:p>
          <a:p>
            <a:pPr>
              <a:buClr>
                <a:srgbClr val="00B050"/>
              </a:buClr>
              <a:tabLst>
                <a:tab pos="361950" algn="l"/>
                <a:tab pos="8332788" algn="r"/>
              </a:tabLst>
            </a:pPr>
            <a:r>
              <a:rPr lang="en-US" dirty="0" smtClean="0">
                <a:solidFill>
                  <a:srgbClr val="FF0000"/>
                </a:solidFill>
              </a:rPr>
              <a:t>	c</a:t>
            </a:r>
            <a:r>
              <a:rPr lang="en-US" dirty="0">
                <a:solidFill>
                  <a:srgbClr val="FF0000"/>
                </a:solidFill>
              </a:rPr>
              <a:t>) Calculate how much a basket of goods and services which is </a:t>
            </a:r>
            <a:r>
              <a:rPr lang="en-US" dirty="0" smtClean="0">
                <a:solidFill>
                  <a:srgbClr val="FF0000"/>
                </a:solidFill>
              </a:rPr>
              <a:t>currently 	priced </a:t>
            </a:r>
            <a:r>
              <a:rPr lang="en-US" dirty="0">
                <a:solidFill>
                  <a:srgbClr val="FF0000"/>
                </a:solidFill>
              </a:rPr>
              <a:t>at $1200 would cost if the CPI increased from 125 to 135. [3)</a:t>
            </a:r>
          </a:p>
          <a:p>
            <a:pPr>
              <a:buClr>
                <a:srgbClr val="00B050"/>
              </a:buClr>
              <a:tabLst>
                <a:tab pos="361950" algn="l"/>
                <a:tab pos="8332788" algn="r"/>
              </a:tabLst>
            </a:pPr>
            <a:r>
              <a:rPr lang="en-US" dirty="0">
                <a:solidFill>
                  <a:srgbClr val="FF0000"/>
                </a:solidFill>
              </a:rPr>
              <a:t>2 </a:t>
            </a:r>
            <a:r>
              <a:rPr lang="en-US" dirty="0" smtClean="0">
                <a:solidFill>
                  <a:srgbClr val="FF0000"/>
                </a:solidFill>
              </a:rPr>
              <a:t>	The </a:t>
            </a:r>
            <a:r>
              <a:rPr lang="en-US" dirty="0">
                <a:solidFill>
                  <a:srgbClr val="FF0000"/>
                </a:solidFill>
              </a:rPr>
              <a:t>data below are for a hypothetical country, </a:t>
            </a:r>
            <a:r>
              <a:rPr lang="en-US" dirty="0" err="1">
                <a:solidFill>
                  <a:srgbClr val="FF0000"/>
                </a:solidFill>
              </a:rPr>
              <a:t>Jukeland</a:t>
            </a:r>
            <a:r>
              <a:rPr lang="en-US" dirty="0">
                <a:solidFill>
                  <a:srgbClr val="FF0000"/>
                </a:solidFill>
              </a:rPr>
              <a:t>.</a:t>
            </a:r>
          </a:p>
          <a:p>
            <a:pPr marL="361950" indent="-361950">
              <a:buClr>
                <a:srgbClr val="00B050"/>
              </a:buClr>
              <a:buFont typeface="Wingdings 3" panose="05040102010807070707" pitchFamily="18" charset="2"/>
              <a:buChar char=""/>
              <a:tabLst>
                <a:tab pos="361950" algn="l"/>
                <a:tab pos="8332788" algn="r"/>
              </a:tabLst>
            </a:pPr>
            <a:endParaRPr lang="en-US" dirty="0" smtClean="0">
              <a:solidFill>
                <a:srgbClr val="FF0000"/>
              </a:solidFill>
            </a:endParaRPr>
          </a:p>
          <a:p>
            <a:pPr marL="361950" indent="-361950">
              <a:buClr>
                <a:srgbClr val="00B050"/>
              </a:buClr>
              <a:buFont typeface="Wingdings 3" panose="05040102010807070707" pitchFamily="18" charset="2"/>
              <a:buChar char=""/>
              <a:tabLst>
                <a:tab pos="361950" algn="l"/>
                <a:tab pos="8332788" algn="r"/>
              </a:tabLst>
            </a:pPr>
            <a:endParaRPr lang="en-US" dirty="0" smtClean="0">
              <a:solidFill>
                <a:srgbClr val="FF0000"/>
              </a:solidFill>
            </a:endParaRPr>
          </a:p>
          <a:p>
            <a:pPr marL="361950" indent="-361950">
              <a:buClr>
                <a:srgbClr val="00B050"/>
              </a:buClr>
              <a:buFont typeface="Wingdings 3" panose="05040102010807070707" pitchFamily="18" charset="2"/>
              <a:buChar char=""/>
              <a:tabLst>
                <a:tab pos="361950" algn="l"/>
                <a:tab pos="8332788" algn="r"/>
              </a:tabLst>
            </a:pPr>
            <a:endParaRPr lang="en-US" dirty="0" smtClean="0">
              <a:solidFill>
                <a:srgbClr val="FF0000"/>
              </a:solidFill>
            </a:endParaRPr>
          </a:p>
          <a:p>
            <a:pPr marL="361950" indent="-361950">
              <a:buClr>
                <a:srgbClr val="00B050"/>
              </a:buClr>
              <a:buFont typeface="Wingdings 3" panose="05040102010807070707" pitchFamily="18" charset="2"/>
              <a:buChar char=""/>
              <a:tabLst>
                <a:tab pos="361950" algn="l"/>
                <a:tab pos="8332788" algn="r"/>
              </a:tabLst>
            </a:pPr>
            <a:endParaRPr lang="en-US" dirty="0">
              <a:solidFill>
                <a:srgbClr val="FF0000"/>
              </a:solidFill>
            </a:endParaRPr>
          </a:p>
          <a:p>
            <a:pPr marL="361950" indent="-361950">
              <a:buClr>
                <a:srgbClr val="00B050"/>
              </a:buClr>
              <a:buFont typeface="Wingdings 3" panose="05040102010807070707" pitchFamily="18" charset="2"/>
              <a:buChar char=""/>
              <a:tabLst>
                <a:tab pos="361950" algn="l"/>
                <a:tab pos="8332788" algn="r"/>
              </a:tabLst>
            </a:pPr>
            <a:endParaRPr lang="en-US" dirty="0" smtClean="0">
              <a:solidFill>
                <a:srgbClr val="FF0000"/>
              </a:solidFill>
            </a:endParaRPr>
          </a:p>
          <a:p>
            <a:pPr marL="361950" indent="-361950">
              <a:buClr>
                <a:srgbClr val="00B050"/>
              </a:buClr>
              <a:buFont typeface="Wingdings 3" panose="05040102010807070707" pitchFamily="18" charset="2"/>
              <a:buChar char=""/>
              <a:tabLst>
                <a:tab pos="361950" algn="l"/>
                <a:tab pos="8332788" algn="r"/>
              </a:tabLst>
            </a:pPr>
            <a:endParaRPr lang="en-US" dirty="0">
              <a:solidFill>
                <a:srgbClr val="FF0000"/>
              </a:solidFill>
            </a:endParaRPr>
          </a:p>
          <a:p>
            <a:pPr marL="361950" indent="-361950">
              <a:buClr>
                <a:srgbClr val="00B050"/>
              </a:buClr>
              <a:buFont typeface="Wingdings 3" panose="05040102010807070707" pitchFamily="18" charset="2"/>
              <a:buChar char=""/>
              <a:tabLst>
                <a:tab pos="361950" algn="l"/>
                <a:tab pos="8332788" algn="r"/>
              </a:tabLst>
            </a:pPr>
            <a:endParaRPr lang="en-US" dirty="0" smtClean="0">
              <a:solidFill>
                <a:srgbClr val="FF0000"/>
              </a:solidFill>
            </a:endParaRPr>
          </a:p>
          <a:p>
            <a:pPr>
              <a:buClr>
                <a:srgbClr val="00B050"/>
              </a:buClr>
              <a:tabLst>
                <a:tab pos="361950" algn="l"/>
                <a:tab pos="8332788" algn="r"/>
              </a:tabLst>
            </a:pPr>
            <a:r>
              <a:rPr lang="en-US" dirty="0">
                <a:solidFill>
                  <a:srgbClr val="FF0000"/>
                </a:solidFill>
              </a:rPr>
              <a:t>	</a:t>
            </a:r>
            <a:r>
              <a:rPr lang="en-US" dirty="0" smtClean="0">
                <a:solidFill>
                  <a:srgbClr val="FF0000"/>
                </a:solidFill>
              </a:rPr>
              <a:t>a</a:t>
            </a:r>
            <a:r>
              <a:rPr lang="en-US" dirty="0">
                <a:solidFill>
                  <a:srgbClr val="FF0000"/>
                </a:solidFill>
              </a:rPr>
              <a:t>) Define what is meant by a 'retail price index' (RPI). </a:t>
            </a:r>
            <a:r>
              <a:rPr lang="en-US" dirty="0" smtClean="0">
                <a:solidFill>
                  <a:srgbClr val="FF0000"/>
                </a:solidFill>
              </a:rPr>
              <a:t>	(2)</a:t>
            </a:r>
            <a:endParaRPr lang="en-US" dirty="0">
              <a:solidFill>
                <a:srgbClr val="FF0000"/>
              </a:solidFill>
            </a:endParaRPr>
          </a:p>
          <a:p>
            <a:pPr>
              <a:buClr>
                <a:srgbClr val="00B050"/>
              </a:buClr>
              <a:tabLst>
                <a:tab pos="361950" algn="l"/>
                <a:tab pos="8332788" algn="r"/>
              </a:tabLst>
            </a:pPr>
            <a:r>
              <a:rPr lang="en-US" dirty="0" smtClean="0">
                <a:solidFill>
                  <a:srgbClr val="FF0000"/>
                </a:solidFill>
              </a:rPr>
              <a:t>	b</a:t>
            </a:r>
            <a:r>
              <a:rPr lang="en-US" dirty="0">
                <a:solidFill>
                  <a:srgbClr val="FF0000"/>
                </a:solidFill>
              </a:rPr>
              <a:t>) 'The typical household in </a:t>
            </a:r>
            <a:r>
              <a:rPr lang="en-US" dirty="0" err="1">
                <a:solidFill>
                  <a:srgbClr val="FF0000"/>
                </a:solidFill>
              </a:rPr>
              <a:t>Jukeland</a:t>
            </a:r>
            <a:r>
              <a:rPr lang="en-US" dirty="0">
                <a:solidFill>
                  <a:srgbClr val="FF0000"/>
                </a:solidFill>
              </a:rPr>
              <a:t> spends more money on housing </a:t>
            </a:r>
            <a:r>
              <a:rPr lang="en-US" dirty="0" smtClean="0">
                <a:solidFill>
                  <a:srgbClr val="FF0000"/>
                </a:solidFill>
              </a:rPr>
              <a:t>		than on food </a:t>
            </a:r>
            <a:r>
              <a:rPr lang="en-US" dirty="0">
                <a:solidFill>
                  <a:srgbClr val="FF0000"/>
                </a:solidFill>
              </a:rPr>
              <a:t>or clothing.' Explain this statement. </a:t>
            </a:r>
            <a:r>
              <a:rPr lang="en-US" dirty="0" smtClean="0">
                <a:solidFill>
                  <a:srgbClr val="FF0000"/>
                </a:solidFill>
              </a:rPr>
              <a:t>	(3</a:t>
            </a:r>
            <a:r>
              <a:rPr lang="en-US" dirty="0">
                <a:solidFill>
                  <a:srgbClr val="FF0000"/>
                </a:solidFill>
              </a:rPr>
              <a:t>)</a:t>
            </a:r>
          </a:p>
          <a:p>
            <a:pPr marL="361950" indent="-361950">
              <a:buClr>
                <a:srgbClr val="00B050"/>
              </a:buClr>
              <a:buFont typeface="Wingdings 3" panose="05040102010807070707" pitchFamily="18" charset="2"/>
              <a:buChar char=""/>
              <a:tabLst>
                <a:tab pos="361950" algn="l"/>
                <a:tab pos="8332788" algn="r"/>
              </a:tabLst>
            </a:pPr>
            <a:r>
              <a:rPr lang="en-US" dirty="0">
                <a:solidFill>
                  <a:srgbClr val="FF0000"/>
                </a:solidFill>
              </a:rPr>
              <a:t>c) Use the data above to calculate the weighted retail price index (RPI) </a:t>
            </a:r>
            <a:r>
              <a:rPr lang="en-US" dirty="0" smtClean="0">
                <a:solidFill>
                  <a:srgbClr val="FF0000"/>
                </a:solidFill>
              </a:rPr>
              <a:t>in </a:t>
            </a:r>
            <a:r>
              <a:rPr lang="en-US" dirty="0" err="1" smtClean="0">
                <a:solidFill>
                  <a:srgbClr val="FF0000"/>
                </a:solidFill>
              </a:rPr>
              <a:t>Jukeland</a:t>
            </a:r>
            <a:r>
              <a:rPr lang="en-US" dirty="0">
                <a:solidFill>
                  <a:srgbClr val="FF0000"/>
                </a:solidFill>
              </a:rPr>
              <a:t>. </a:t>
            </a:r>
            <a:r>
              <a:rPr lang="en-US" dirty="0" smtClean="0">
                <a:solidFill>
                  <a:srgbClr val="FF0000"/>
                </a:solidFill>
              </a:rPr>
              <a:t>	(4</a:t>
            </a:r>
            <a:r>
              <a:rPr lang="en-US" dirty="0">
                <a:solidFill>
                  <a:srgbClr val="FF0000"/>
                </a:solidFill>
              </a:rPr>
              <a:t>)</a:t>
            </a:r>
          </a:p>
        </p:txBody>
      </p:sp>
      <p:sp>
        <p:nvSpPr>
          <p:cNvPr id="8" name="Title 2"/>
          <p:cNvSpPr>
            <a:spLocks noGrp="1"/>
          </p:cNvSpPr>
          <p:nvPr>
            <p:ph type="title"/>
          </p:nvPr>
        </p:nvSpPr>
        <p:spPr>
          <a:xfrm>
            <a:off x="70266" y="72008"/>
            <a:ext cx="7454062" cy="548680"/>
          </a:xfrm>
        </p:spPr>
        <p:txBody>
          <a:bodyPr>
            <a:noAutofit/>
          </a:bodyPr>
          <a:lstStyle/>
          <a:p>
            <a:r>
              <a:rPr lang="en-US" sz="4000" dirty="0" smtClean="0"/>
              <a:t>6.1 – Calculating The CPI or RPI</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195</a:t>
            </a:r>
            <a:endParaRPr lang="en-GB" sz="1050" b="1" dirty="0">
              <a:latin typeface="Arial" panose="020B0604020202020204" pitchFamily="34" charset="0"/>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4071112225"/>
              </p:ext>
            </p:extLst>
          </p:nvPr>
        </p:nvGraphicFramePr>
        <p:xfrm>
          <a:off x="1475656" y="3404592"/>
          <a:ext cx="6096000" cy="1752600"/>
        </p:xfrm>
        <a:graphic>
          <a:graphicData uri="http://schemas.openxmlformats.org/drawingml/2006/table">
            <a:tbl>
              <a:tblPr firstRow="1" bandRow="1">
                <a:tableStyleId>{5C22544A-7EE6-4342-B048-85BDC9FD1C3A}</a:tableStyleId>
              </a:tblPr>
              <a:tblGrid>
                <a:gridCol w="2032000"/>
                <a:gridCol w="2032000"/>
                <a:gridCol w="2032000"/>
              </a:tblGrid>
              <a:tr h="316835">
                <a:tc>
                  <a:txBody>
                    <a:bodyPr/>
                    <a:lstStyle/>
                    <a:p>
                      <a:r>
                        <a:rPr lang="en-IE" sz="1700" dirty="0" smtClean="0">
                          <a:latin typeface="Arial" panose="020B0604020202020204" pitchFamily="34" charset="0"/>
                          <a:cs typeface="Arial" panose="020B0604020202020204" pitchFamily="34" charset="0"/>
                        </a:rPr>
                        <a:t>Item</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Retail</a:t>
                      </a:r>
                      <a:r>
                        <a:rPr lang="en-IE" sz="1700" baseline="0" dirty="0" smtClean="0">
                          <a:latin typeface="Arial" panose="020B0604020202020204" pitchFamily="34" charset="0"/>
                          <a:cs typeface="Arial" panose="020B0604020202020204" pitchFamily="34" charset="0"/>
                        </a:rPr>
                        <a:t> Price Index</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Weight</a:t>
                      </a:r>
                      <a:endParaRPr lang="en-GB" sz="1700" dirty="0">
                        <a:latin typeface="Arial" panose="020B0604020202020204" pitchFamily="34" charset="0"/>
                        <a:cs typeface="Arial" panose="020B0604020202020204" pitchFamily="34" charset="0"/>
                      </a:endParaRPr>
                    </a:p>
                  </a:txBody>
                  <a:tcPr/>
                </a:tc>
              </a:tr>
              <a:tr h="316835">
                <a:tc>
                  <a:txBody>
                    <a:bodyPr/>
                    <a:lstStyle/>
                    <a:p>
                      <a:r>
                        <a:rPr lang="en-IE" sz="1700" dirty="0" smtClean="0">
                          <a:latin typeface="Arial" panose="020B0604020202020204" pitchFamily="34" charset="0"/>
                          <a:cs typeface="Arial" panose="020B0604020202020204" pitchFamily="34" charset="0"/>
                        </a:rPr>
                        <a:t>Clothing</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110</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10</a:t>
                      </a:r>
                      <a:endParaRPr lang="en-GB" sz="1700" dirty="0">
                        <a:latin typeface="Arial" panose="020B0604020202020204" pitchFamily="34" charset="0"/>
                        <a:cs typeface="Arial" panose="020B0604020202020204" pitchFamily="34" charset="0"/>
                      </a:endParaRPr>
                    </a:p>
                  </a:txBody>
                  <a:tcPr/>
                </a:tc>
              </a:tr>
              <a:tr h="316835">
                <a:tc>
                  <a:txBody>
                    <a:bodyPr/>
                    <a:lstStyle/>
                    <a:p>
                      <a:r>
                        <a:rPr lang="en-IE" sz="1700" dirty="0" smtClean="0">
                          <a:latin typeface="Arial" panose="020B0604020202020204" pitchFamily="34" charset="0"/>
                          <a:cs typeface="Arial" panose="020B0604020202020204" pitchFamily="34" charset="0"/>
                        </a:rPr>
                        <a:t>Food</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120</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20</a:t>
                      </a:r>
                      <a:endParaRPr lang="en-GB" sz="1700" dirty="0">
                        <a:latin typeface="Arial" panose="020B0604020202020204" pitchFamily="34" charset="0"/>
                        <a:cs typeface="Arial" panose="020B0604020202020204" pitchFamily="34" charset="0"/>
                      </a:endParaRPr>
                    </a:p>
                  </a:txBody>
                  <a:tcPr/>
                </a:tc>
              </a:tr>
              <a:tr h="316835">
                <a:tc>
                  <a:txBody>
                    <a:bodyPr/>
                    <a:lstStyle/>
                    <a:p>
                      <a:r>
                        <a:rPr lang="en-IE" sz="1700" dirty="0" smtClean="0">
                          <a:latin typeface="Arial" panose="020B0604020202020204" pitchFamily="34" charset="0"/>
                          <a:cs typeface="Arial" panose="020B0604020202020204" pitchFamily="34" charset="0"/>
                        </a:rPr>
                        <a:t>Housing</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130</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30</a:t>
                      </a:r>
                      <a:endParaRPr lang="en-GB" sz="1700" dirty="0">
                        <a:latin typeface="Arial" panose="020B0604020202020204" pitchFamily="34" charset="0"/>
                        <a:cs typeface="Arial" panose="020B0604020202020204" pitchFamily="34" charset="0"/>
                      </a:endParaRPr>
                    </a:p>
                  </a:txBody>
                  <a:tcPr/>
                </a:tc>
              </a:tr>
              <a:tr h="316835">
                <a:tc>
                  <a:txBody>
                    <a:bodyPr/>
                    <a:lstStyle/>
                    <a:p>
                      <a:r>
                        <a:rPr lang="en-IE" sz="1700" dirty="0" smtClean="0">
                          <a:latin typeface="Arial" panose="020B0604020202020204" pitchFamily="34" charset="0"/>
                          <a:cs typeface="Arial" panose="020B0604020202020204" pitchFamily="34" charset="0"/>
                        </a:rPr>
                        <a:t>Others</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140</a:t>
                      </a:r>
                      <a:endParaRPr lang="en-GB" sz="1700" dirty="0">
                        <a:latin typeface="Arial" panose="020B0604020202020204" pitchFamily="34" charset="0"/>
                        <a:cs typeface="Arial" panose="020B0604020202020204" pitchFamily="34" charset="0"/>
                      </a:endParaRPr>
                    </a:p>
                  </a:txBody>
                  <a:tcPr/>
                </a:tc>
                <a:tc>
                  <a:txBody>
                    <a:bodyPr/>
                    <a:lstStyle/>
                    <a:p>
                      <a:pPr algn="ctr"/>
                      <a:r>
                        <a:rPr lang="en-IE" sz="1700" dirty="0" smtClean="0">
                          <a:latin typeface="Arial" panose="020B0604020202020204" pitchFamily="34" charset="0"/>
                          <a:cs typeface="Arial" panose="020B0604020202020204" pitchFamily="34" charset="0"/>
                        </a:rPr>
                        <a:t>40</a:t>
                      </a:r>
                      <a:endParaRPr lang="en-GB" sz="1700" dirty="0">
                        <a:latin typeface="Arial" panose="020B0604020202020204" pitchFamily="34" charset="0"/>
                        <a:cs typeface="Arial" panose="020B0604020202020204" pitchFamily="34" charset="0"/>
                      </a:endParaRPr>
                    </a:p>
                  </a:txBody>
                  <a:tcPr/>
                </a:tc>
              </a:tr>
            </a:tbl>
          </a:graphicData>
        </a:graphic>
      </p:graphicFrame>
      <p:sp>
        <p:nvSpPr>
          <p:cNvPr id="4" name="TextBox 3">
            <a:hlinkClick r:id="rId3" action="ppaction://hlinkfile"/>
          </p:cNvPr>
          <p:cNvSpPr txBox="1"/>
          <p:nvPr/>
        </p:nvSpPr>
        <p:spPr>
          <a:xfrm>
            <a:off x="8244408" y="3357562"/>
            <a:ext cx="360040" cy="923330"/>
          </a:xfrm>
          <a:prstGeom prst="rect">
            <a:avLst/>
          </a:prstGeom>
          <a:noFill/>
        </p:spPr>
        <p:txBody>
          <a:bodyPr wrap="squar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220945016"/>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5616624" cy="5632311"/>
          </a:xfrm>
          <a:prstGeom prst="rect">
            <a:avLst/>
          </a:prstGeom>
        </p:spPr>
        <p:txBody>
          <a:bodyPr wrap="square">
            <a:spAutoFit/>
          </a:bodyPr>
          <a:lstStyle/>
          <a:p>
            <a:pPr marL="361950" indent="-361950">
              <a:buClr>
                <a:srgbClr val="00B050"/>
              </a:buClr>
              <a:buFont typeface="Wingdings 3" panose="05040102010807070707" pitchFamily="18" charset="2"/>
              <a:buChar char=""/>
              <a:tabLst>
                <a:tab pos="896938" algn="l"/>
              </a:tabLst>
            </a:pPr>
            <a:r>
              <a:rPr lang="en-US" sz="2400" dirty="0"/>
              <a:t>There are two main causes of inflation. These relate to demand-pull inflation </a:t>
            </a:r>
            <a:r>
              <a:rPr lang="en-US" sz="2400" dirty="0" smtClean="0"/>
              <a:t>and cost-push </a:t>
            </a:r>
            <a:r>
              <a:rPr lang="en-US" sz="2400" dirty="0"/>
              <a:t>inflation.</a:t>
            </a:r>
          </a:p>
          <a:p>
            <a:pPr marL="361950" indent="-361950">
              <a:buClr>
                <a:srgbClr val="00B050"/>
              </a:buClr>
              <a:buFont typeface="Wingdings 3" panose="05040102010807070707" pitchFamily="18" charset="2"/>
              <a:buChar char=""/>
              <a:tabLst>
                <a:tab pos="896938" algn="l"/>
              </a:tabLst>
            </a:pPr>
            <a:r>
              <a:rPr lang="en-US" sz="2400" b="1" dirty="0">
                <a:solidFill>
                  <a:srgbClr val="FF0000"/>
                </a:solidFill>
              </a:rPr>
              <a:t>Cost-push inflation </a:t>
            </a:r>
            <a:r>
              <a:rPr lang="en-US" sz="2400" dirty="0"/>
              <a:t>is caused by higher costs of production, which makes </a:t>
            </a:r>
            <a:r>
              <a:rPr lang="en-US" sz="2400" dirty="0" smtClean="0"/>
              <a:t>firms raise </a:t>
            </a:r>
            <a:r>
              <a:rPr lang="en-US" sz="2400" dirty="0"/>
              <a:t>their prices in order to maintain their profit </a:t>
            </a:r>
            <a:r>
              <a:rPr lang="en-US" sz="2400" dirty="0" smtClean="0"/>
              <a:t>margins.</a:t>
            </a:r>
          </a:p>
          <a:p>
            <a:pPr marL="361950" indent="-361950">
              <a:buClr>
                <a:srgbClr val="00B050"/>
              </a:buClr>
              <a:buFont typeface="Wingdings 3" panose="05040102010807070707" pitchFamily="18" charset="2"/>
              <a:buChar char=""/>
              <a:tabLst>
                <a:tab pos="896938" algn="l"/>
              </a:tabLst>
            </a:pPr>
            <a:r>
              <a:rPr lang="en-US" sz="2400" dirty="0" smtClean="0"/>
              <a:t>E.g., </a:t>
            </a:r>
            <a:r>
              <a:rPr lang="en-US" sz="2400" dirty="0"/>
              <a:t>in Figure </a:t>
            </a:r>
            <a:r>
              <a:rPr lang="en-US" sz="2400" dirty="0" smtClean="0"/>
              <a:t>18.4, higher </a:t>
            </a:r>
            <a:r>
              <a:rPr lang="en-US" sz="2400" dirty="0"/>
              <a:t>raw </a:t>
            </a:r>
            <a:r>
              <a:rPr lang="en-US" sz="2400" dirty="0" smtClean="0"/>
              <a:t>material </a:t>
            </a:r>
            <a:r>
              <a:rPr lang="en-US" sz="2400" dirty="0"/>
              <a:t>costs, increased wages and soaring rents shift the aggregate </a:t>
            </a:r>
            <a:r>
              <a:rPr lang="en-US" sz="2400" dirty="0" smtClean="0"/>
              <a:t>supply (total </a:t>
            </a:r>
            <a:r>
              <a:rPr lang="en-US" sz="2400" dirty="0"/>
              <a:t>supply) curve for the economy to the left from AS</a:t>
            </a:r>
            <a:r>
              <a:rPr lang="en-US" sz="2400" baseline="-25000" dirty="0"/>
              <a:t>1</a:t>
            </a:r>
            <a:r>
              <a:rPr lang="en-US" sz="2400" dirty="0"/>
              <a:t> to </a:t>
            </a:r>
            <a:r>
              <a:rPr lang="en-US" sz="2400" dirty="0" smtClean="0"/>
              <a:t>AS</a:t>
            </a:r>
            <a:r>
              <a:rPr lang="en-US" sz="2400" baseline="-25000" dirty="0" smtClean="0"/>
              <a:t>2</a:t>
            </a:r>
            <a:r>
              <a:rPr lang="en-US" sz="2400" dirty="0" smtClean="0"/>
              <a:t>, </a:t>
            </a:r>
            <a:r>
              <a:rPr lang="en-US" sz="2400" dirty="0"/>
              <a:t>forcing up the </a:t>
            </a:r>
            <a:r>
              <a:rPr lang="en-US" sz="2400" dirty="0" smtClean="0"/>
              <a:t>general price </a:t>
            </a:r>
            <a:r>
              <a:rPr lang="en-US" sz="2400" dirty="0"/>
              <a:t>level from P</a:t>
            </a:r>
            <a:r>
              <a:rPr lang="en-US" sz="2400" baseline="-25000" dirty="0"/>
              <a:t>1</a:t>
            </a:r>
            <a:r>
              <a:rPr lang="en-US" sz="2400" dirty="0"/>
              <a:t> to </a:t>
            </a:r>
            <a:r>
              <a:rPr lang="en-US" sz="2400" dirty="0" smtClean="0"/>
              <a:t>P</a:t>
            </a:r>
            <a:r>
              <a:rPr lang="en-US" sz="2400" baseline="-25000" dirty="0" smtClean="0"/>
              <a:t>2</a:t>
            </a:r>
            <a:r>
              <a:rPr lang="en-US" sz="2400" dirty="0" smtClean="0"/>
              <a:t> </a:t>
            </a:r>
            <a:r>
              <a:rPr lang="en-US" sz="2400" dirty="0"/>
              <a:t>and reducing national income from Y</a:t>
            </a:r>
            <a:r>
              <a:rPr lang="en-US" sz="2400" baseline="-25000" dirty="0"/>
              <a:t>1</a:t>
            </a:r>
            <a:r>
              <a:rPr lang="en-US" sz="2400" dirty="0"/>
              <a:t> to </a:t>
            </a:r>
            <a:r>
              <a:rPr lang="en-US" sz="2400" dirty="0" smtClean="0"/>
              <a:t>Y</a:t>
            </a:r>
            <a:r>
              <a:rPr lang="en-US" sz="2400" baseline="-25000" dirty="0" smtClean="0"/>
              <a:t>2</a:t>
            </a:r>
            <a:r>
              <a:rPr lang="en-US" sz="2400" dirty="0" smtClean="0"/>
              <a:t>.</a:t>
            </a:r>
            <a:endParaRPr lang="en-US" sz="2400" dirty="0"/>
          </a:p>
        </p:txBody>
      </p:sp>
      <p:sp>
        <p:nvSpPr>
          <p:cNvPr id="8" name="Title 2"/>
          <p:cNvSpPr>
            <a:spLocks noGrp="1"/>
          </p:cNvSpPr>
          <p:nvPr>
            <p:ph type="title"/>
          </p:nvPr>
        </p:nvSpPr>
        <p:spPr>
          <a:xfrm>
            <a:off x="70266" y="72008"/>
            <a:ext cx="7454062" cy="548680"/>
          </a:xfrm>
        </p:spPr>
        <p:txBody>
          <a:bodyPr>
            <a:noAutofit/>
          </a:bodyPr>
          <a:lstStyle/>
          <a:p>
            <a:r>
              <a:rPr lang="en-US" sz="4000" dirty="0" smtClean="0"/>
              <a:t>6.1 – The Causes of Inflation</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195</a:t>
            </a:r>
            <a:endParaRPr lang="en-GB" sz="105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59408" t="38187" r="9599" b="19485"/>
          <a:stretch/>
        </p:blipFill>
        <p:spPr>
          <a:xfrm>
            <a:off x="5868144" y="1124744"/>
            <a:ext cx="2952328" cy="2266966"/>
          </a:xfrm>
          <a:prstGeom prst="rect">
            <a:avLst/>
          </a:prstGeom>
        </p:spPr>
      </p:pic>
      <p:sp>
        <p:nvSpPr>
          <p:cNvPr id="4" name="Rectangle 3"/>
          <p:cNvSpPr/>
          <p:nvPr/>
        </p:nvSpPr>
        <p:spPr>
          <a:xfrm>
            <a:off x="5796136" y="3429000"/>
            <a:ext cx="3150221" cy="338554"/>
          </a:xfrm>
          <a:prstGeom prst="rect">
            <a:avLst/>
          </a:prstGeom>
        </p:spPr>
        <p:txBody>
          <a:bodyPr wrap="none">
            <a:spAutoFit/>
          </a:bodyPr>
          <a:lstStyle/>
          <a:p>
            <a:r>
              <a:rPr lang="en-GB" sz="1600" b="1" dirty="0">
                <a:latin typeface="Arial" panose="020B0604020202020204" pitchFamily="34" charset="0"/>
                <a:cs typeface="Arial" panose="020B0604020202020204" pitchFamily="34" charset="0"/>
              </a:rPr>
              <a:t>Figure 18.4 </a:t>
            </a:r>
            <a:r>
              <a:rPr lang="en-GB" sz="1600" dirty="0" smtClean="0">
                <a:latin typeface="Arial" panose="020B0604020202020204" pitchFamily="34" charset="0"/>
                <a:cs typeface="Arial" panose="020B0604020202020204" pitchFamily="34" charset="0"/>
              </a:rPr>
              <a:t>- Cost-push </a:t>
            </a:r>
            <a:r>
              <a:rPr lang="en-GB" sz="1600" dirty="0">
                <a:latin typeface="Arial" panose="020B0604020202020204" pitchFamily="34" charset="0"/>
                <a:cs typeface="Arial" panose="020B0604020202020204" pitchFamily="34" charset="0"/>
              </a:rPr>
              <a:t>inflation</a:t>
            </a:r>
          </a:p>
        </p:txBody>
      </p:sp>
      <p:sp>
        <p:nvSpPr>
          <p:cNvPr id="5" name="Rectangle 4"/>
          <p:cNvSpPr/>
          <p:nvPr/>
        </p:nvSpPr>
        <p:spPr>
          <a:xfrm>
            <a:off x="5868144" y="5746030"/>
            <a:ext cx="2952328" cy="923330"/>
          </a:xfrm>
          <a:prstGeom prst="rect">
            <a:avLst/>
          </a:prstGeom>
        </p:spPr>
        <p:txBody>
          <a:bodyPr wrap="square">
            <a:spAutoFit/>
          </a:bodyPr>
          <a:lstStyle/>
          <a:p>
            <a:pPr algn="ctr"/>
            <a:r>
              <a:rPr lang="en-GB" dirty="0">
                <a:latin typeface="Arial" panose="020B0604020202020204" pitchFamily="34" charset="0"/>
                <a:cs typeface="Arial" panose="020B0604020202020204" pitchFamily="34" charset="0"/>
              </a:rPr>
              <a:t>Higher rents in </a:t>
            </a:r>
            <a:r>
              <a:rPr lang="en-GB" dirty="0" smtClean="0">
                <a:latin typeface="Arial" panose="020B0604020202020204" pitchFamily="34" charset="0"/>
                <a:cs typeface="Arial" panose="020B0604020202020204" pitchFamily="34" charset="0"/>
              </a:rPr>
              <a:t>popular</a:t>
            </a:r>
          </a:p>
          <a:p>
            <a:pPr algn="ctr"/>
            <a:r>
              <a:rPr lang="en-GB" dirty="0" smtClean="0">
                <a:latin typeface="Arial" panose="020B0604020202020204" pitchFamily="34" charset="0"/>
                <a:cs typeface="Arial" panose="020B0604020202020204" pitchFamily="34" charset="0"/>
              </a:rPr>
              <a:t>Locations can cause</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cost-push </a:t>
            </a:r>
            <a:r>
              <a:rPr lang="en-GB" dirty="0">
                <a:latin typeface="Arial" panose="020B0604020202020204" pitchFamily="34" charset="0"/>
                <a:cs typeface="Arial" panose="020B0604020202020204" pitchFamily="34" charset="0"/>
              </a:rPr>
              <a:t>inflation</a:t>
            </a:r>
          </a:p>
        </p:txBody>
      </p:sp>
      <p:pic>
        <p:nvPicPr>
          <p:cNvPr id="2050" name="Picture 2" descr="Related image"/>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2527"/>
          <a:stretch/>
        </p:blipFill>
        <p:spPr bwMode="auto">
          <a:xfrm>
            <a:off x="5913432" y="3868480"/>
            <a:ext cx="2907040" cy="1864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9912183"/>
      </p:ext>
    </p:extLst>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5616624" cy="5656933"/>
          </a:xfrm>
          <a:prstGeom prst="rect">
            <a:avLst/>
          </a:prstGeom>
        </p:spPr>
        <p:txBody>
          <a:bodyPr wrap="square">
            <a:spAutoFit/>
          </a:bodyPr>
          <a:lstStyle/>
          <a:p>
            <a:pPr marL="361950" indent="-361950">
              <a:buClr>
                <a:srgbClr val="00B050"/>
              </a:buClr>
              <a:buFont typeface="Wingdings 3" panose="05040102010807070707" pitchFamily="18" charset="2"/>
              <a:buChar char=""/>
              <a:tabLst>
                <a:tab pos="896938" algn="l"/>
              </a:tabLst>
            </a:pPr>
            <a:r>
              <a:rPr lang="en-US" sz="2260" b="1" dirty="0">
                <a:solidFill>
                  <a:srgbClr val="FF0000"/>
                </a:solidFill>
              </a:rPr>
              <a:t>Demand-pull inflation </a:t>
            </a:r>
            <a:r>
              <a:rPr lang="en-US" sz="2260" dirty="0"/>
              <a:t>is caused by higher levels of </a:t>
            </a:r>
            <a:r>
              <a:rPr lang="en-US" sz="2260" dirty="0" smtClean="0"/>
              <a:t>aggregate </a:t>
            </a:r>
            <a:r>
              <a:rPr lang="en-US" sz="2260" dirty="0"/>
              <a:t>demand (total demand </a:t>
            </a:r>
            <a:r>
              <a:rPr lang="en-US" sz="2260" dirty="0" smtClean="0"/>
              <a:t>in the </a:t>
            </a:r>
            <a:r>
              <a:rPr lang="en-US" sz="2260" dirty="0"/>
              <a:t>economy) driving up the general price level of </a:t>
            </a:r>
            <a:r>
              <a:rPr lang="en-US" sz="2260" dirty="0" smtClean="0"/>
              <a:t>goods </a:t>
            </a:r>
            <a:r>
              <a:rPr lang="en-US" sz="2260" dirty="0"/>
              <a:t>and services. </a:t>
            </a:r>
            <a:endParaRPr lang="en-US" sz="2260" dirty="0" smtClean="0"/>
          </a:p>
          <a:p>
            <a:pPr marL="361950" indent="-361950">
              <a:buClr>
                <a:srgbClr val="00B050"/>
              </a:buClr>
              <a:buFont typeface="Wingdings 3" panose="05040102010807070707" pitchFamily="18" charset="2"/>
              <a:buChar char=""/>
              <a:tabLst>
                <a:tab pos="896938" algn="l"/>
              </a:tabLst>
            </a:pPr>
            <a:r>
              <a:rPr lang="en-US" sz="2260" dirty="0" smtClean="0"/>
              <a:t>For example, during an </a:t>
            </a:r>
            <a:r>
              <a:rPr lang="en-US" sz="2260" dirty="0"/>
              <a:t>economic </a:t>
            </a:r>
            <a:r>
              <a:rPr lang="en-US" sz="2260" dirty="0" smtClean="0"/>
              <a:t>boom </a:t>
            </a:r>
            <a:r>
              <a:rPr lang="en-US" sz="2260" dirty="0"/>
              <a:t>(see Chapter 20), household consumption of </a:t>
            </a:r>
            <a:r>
              <a:rPr lang="en-US" sz="2260" dirty="0" smtClean="0"/>
              <a:t>goods </a:t>
            </a:r>
            <a:r>
              <a:rPr lang="en-US" sz="2260" dirty="0"/>
              <a:t>and </a:t>
            </a:r>
            <a:r>
              <a:rPr lang="en-US" sz="2260" dirty="0" smtClean="0"/>
              <a:t>services increases </a:t>
            </a:r>
            <a:r>
              <a:rPr lang="en-US" sz="2260" dirty="0"/>
              <a:t>due to higher GDP per capita and higher levels of </a:t>
            </a:r>
            <a:r>
              <a:rPr lang="en-US" sz="2260" dirty="0" smtClean="0"/>
              <a:t>employment.</a:t>
            </a:r>
          </a:p>
          <a:p>
            <a:pPr marL="361950" indent="-361950">
              <a:buClr>
                <a:srgbClr val="00B050"/>
              </a:buClr>
              <a:buFont typeface="Wingdings 3" panose="05040102010807070707" pitchFamily="18" charset="2"/>
              <a:buChar char=""/>
              <a:tabLst>
                <a:tab pos="896938" algn="l"/>
              </a:tabLst>
            </a:pPr>
            <a:r>
              <a:rPr lang="en-US" sz="2260" dirty="0" smtClean="0"/>
              <a:t>In </a:t>
            </a:r>
            <a:r>
              <a:rPr lang="en-US" sz="2260" dirty="0"/>
              <a:t>Figure </a:t>
            </a:r>
            <a:r>
              <a:rPr lang="en-US" sz="2260" dirty="0" smtClean="0"/>
              <a:t>18.5, this </a:t>
            </a:r>
            <a:r>
              <a:rPr lang="en-US" sz="2260" dirty="0"/>
              <a:t>is shown by a </a:t>
            </a:r>
            <a:r>
              <a:rPr lang="en-US" sz="2260" dirty="0" smtClean="0"/>
              <a:t>rightward </a:t>
            </a:r>
            <a:r>
              <a:rPr lang="en-US" sz="2260" dirty="0"/>
              <a:t>shift of the aggregate demand curve from </a:t>
            </a:r>
            <a:r>
              <a:rPr lang="en-US" sz="2260" dirty="0" smtClean="0"/>
              <a:t>AD</a:t>
            </a:r>
            <a:r>
              <a:rPr lang="en-US" sz="2260" baseline="-25000" dirty="0" smtClean="0"/>
              <a:t>1</a:t>
            </a:r>
            <a:r>
              <a:rPr lang="en-US" sz="2260" dirty="0" smtClean="0"/>
              <a:t> </a:t>
            </a:r>
            <a:r>
              <a:rPr lang="en-US" sz="2260" dirty="0"/>
              <a:t>to </a:t>
            </a:r>
            <a:r>
              <a:rPr lang="en-US" sz="2260" dirty="0" smtClean="0"/>
              <a:t>AD</a:t>
            </a:r>
            <a:r>
              <a:rPr lang="en-US" sz="2260" baseline="-25000" dirty="0" smtClean="0"/>
              <a:t>2</a:t>
            </a:r>
            <a:r>
              <a:rPr lang="en-US" sz="2260" dirty="0" smtClean="0"/>
              <a:t>, raising </a:t>
            </a:r>
            <a:r>
              <a:rPr lang="en-US" sz="2260" dirty="0"/>
              <a:t>national income from Y</a:t>
            </a:r>
            <a:r>
              <a:rPr lang="en-US" sz="2260" baseline="-25000" dirty="0"/>
              <a:t>1</a:t>
            </a:r>
            <a:r>
              <a:rPr lang="en-US" sz="2260" dirty="0"/>
              <a:t> to </a:t>
            </a:r>
            <a:r>
              <a:rPr lang="en-US" sz="2260" dirty="0" smtClean="0"/>
              <a:t>Y</a:t>
            </a:r>
            <a:r>
              <a:rPr lang="en-US" sz="2260" baseline="-25000" dirty="0" smtClean="0"/>
              <a:t>2</a:t>
            </a:r>
            <a:r>
              <a:rPr lang="en-US" sz="2260" dirty="0" smtClean="0"/>
              <a:t> </a:t>
            </a:r>
            <a:r>
              <a:rPr lang="en-US" sz="2260" dirty="0"/>
              <a:t>and forcing up the general price </a:t>
            </a:r>
            <a:r>
              <a:rPr lang="en-US" sz="2260" dirty="0" smtClean="0"/>
              <a:t>level </a:t>
            </a:r>
            <a:r>
              <a:rPr lang="en-US" sz="2260" dirty="0"/>
              <a:t>from P</a:t>
            </a:r>
            <a:r>
              <a:rPr lang="en-US" sz="2260" baseline="-25000" dirty="0"/>
              <a:t>1</a:t>
            </a:r>
            <a:r>
              <a:rPr lang="en-US" sz="2260" dirty="0"/>
              <a:t> to </a:t>
            </a:r>
            <a:r>
              <a:rPr lang="en-US" sz="2260" dirty="0" smtClean="0"/>
              <a:t>P</a:t>
            </a:r>
            <a:r>
              <a:rPr lang="en-US" sz="2260" baseline="-25000" dirty="0" smtClean="0"/>
              <a:t>2</a:t>
            </a:r>
            <a:r>
              <a:rPr lang="en-US" sz="2260" dirty="0" smtClean="0"/>
              <a:t>.</a:t>
            </a:r>
            <a:endParaRPr lang="en-US" sz="2260" dirty="0"/>
          </a:p>
        </p:txBody>
      </p:sp>
      <p:sp>
        <p:nvSpPr>
          <p:cNvPr id="8" name="Title 2"/>
          <p:cNvSpPr>
            <a:spLocks noGrp="1"/>
          </p:cNvSpPr>
          <p:nvPr>
            <p:ph type="title"/>
          </p:nvPr>
        </p:nvSpPr>
        <p:spPr>
          <a:xfrm>
            <a:off x="70266" y="72008"/>
            <a:ext cx="7454062" cy="548680"/>
          </a:xfrm>
        </p:spPr>
        <p:txBody>
          <a:bodyPr>
            <a:noAutofit/>
          </a:bodyPr>
          <a:lstStyle/>
          <a:p>
            <a:r>
              <a:rPr lang="en-US" sz="4000" dirty="0" smtClean="0"/>
              <a:t>6.1 – The Causes of Inflation</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196</a:t>
            </a:r>
            <a:endParaRPr lang="en-GB" sz="1050" b="1" dirty="0">
              <a:latin typeface="Arial" panose="020B0604020202020204" pitchFamily="34" charset="0"/>
              <a:cs typeface="Arial" panose="020B0604020202020204" pitchFamily="34" charset="0"/>
            </a:endParaRPr>
          </a:p>
        </p:txBody>
      </p:sp>
      <p:sp>
        <p:nvSpPr>
          <p:cNvPr id="4" name="Rectangle 3"/>
          <p:cNvSpPr/>
          <p:nvPr/>
        </p:nvSpPr>
        <p:spPr>
          <a:xfrm>
            <a:off x="5811315" y="3429000"/>
            <a:ext cx="3009157" cy="307777"/>
          </a:xfrm>
          <a:prstGeom prst="rect">
            <a:avLst/>
          </a:prstGeom>
        </p:spPr>
        <p:txBody>
          <a:bodyPr wrap="none">
            <a:spAutoFit/>
          </a:bodyPr>
          <a:lstStyle/>
          <a:p>
            <a:r>
              <a:rPr lang="en-GB" sz="1400" b="1" dirty="0">
                <a:latin typeface="Arial" panose="020B0604020202020204" pitchFamily="34" charset="0"/>
                <a:cs typeface="Arial" panose="020B0604020202020204" pitchFamily="34" charset="0"/>
              </a:rPr>
              <a:t>Figure </a:t>
            </a:r>
            <a:r>
              <a:rPr lang="en-GB" sz="1400" b="1" dirty="0" smtClean="0">
                <a:latin typeface="Arial" panose="020B0604020202020204" pitchFamily="34" charset="0"/>
                <a:cs typeface="Arial" panose="020B0604020202020204" pitchFamily="34" charset="0"/>
              </a:rPr>
              <a:t>18.5 </a:t>
            </a:r>
            <a:r>
              <a:rPr lang="en-GB" sz="1400" dirty="0" smtClean="0">
                <a:latin typeface="Arial" panose="020B0604020202020204" pitchFamily="34" charset="0"/>
                <a:cs typeface="Arial" panose="020B0604020202020204" pitchFamily="34" charset="0"/>
              </a:rPr>
              <a:t>– Demand-pull </a:t>
            </a:r>
            <a:r>
              <a:rPr lang="en-GB" sz="1400" dirty="0">
                <a:latin typeface="Arial" panose="020B0604020202020204" pitchFamily="34" charset="0"/>
                <a:cs typeface="Arial" panose="020B0604020202020204" pitchFamily="34" charset="0"/>
              </a:rPr>
              <a:t>inflation</a:t>
            </a:r>
          </a:p>
        </p:txBody>
      </p:sp>
      <p:sp>
        <p:nvSpPr>
          <p:cNvPr id="5" name="Rectangle 4"/>
          <p:cNvSpPr/>
          <p:nvPr/>
        </p:nvSpPr>
        <p:spPr>
          <a:xfrm>
            <a:off x="5868144" y="5746030"/>
            <a:ext cx="2952328" cy="923330"/>
          </a:xfrm>
          <a:prstGeom prst="rect">
            <a:avLst/>
          </a:prstGeom>
        </p:spPr>
        <p:txBody>
          <a:bodyPr wrap="square">
            <a:spAutoFit/>
          </a:bodyPr>
          <a:lstStyle/>
          <a:p>
            <a:pPr algn="ctr"/>
            <a:r>
              <a:rPr lang="en-GB" dirty="0">
                <a:latin typeface="Arial" panose="020B0604020202020204" pitchFamily="34" charset="0"/>
                <a:cs typeface="Arial" panose="020B0604020202020204" pitchFamily="34" charset="0"/>
              </a:rPr>
              <a:t>Higher rents in </a:t>
            </a:r>
            <a:r>
              <a:rPr lang="en-GB" dirty="0" smtClean="0">
                <a:latin typeface="Arial" panose="020B0604020202020204" pitchFamily="34" charset="0"/>
                <a:cs typeface="Arial" panose="020B0604020202020204" pitchFamily="34" charset="0"/>
              </a:rPr>
              <a:t>popular</a:t>
            </a:r>
          </a:p>
          <a:p>
            <a:pPr algn="ctr"/>
            <a:r>
              <a:rPr lang="en-GB" dirty="0" smtClean="0">
                <a:latin typeface="Arial" panose="020B0604020202020204" pitchFamily="34" charset="0"/>
                <a:cs typeface="Arial" panose="020B0604020202020204" pitchFamily="34" charset="0"/>
              </a:rPr>
              <a:t>Locations can cause</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cost-push </a:t>
            </a:r>
            <a:r>
              <a:rPr lang="en-GB" dirty="0">
                <a:latin typeface="Arial" panose="020B0604020202020204" pitchFamily="34" charset="0"/>
                <a:cs typeface="Arial" panose="020B0604020202020204" pitchFamily="34" charset="0"/>
              </a:rPr>
              <a:t>inflation</a:t>
            </a:r>
          </a:p>
        </p:txBody>
      </p:sp>
      <p:pic>
        <p:nvPicPr>
          <p:cNvPr id="2050" name="Picture 2" descr="Related image"/>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2527"/>
          <a:stretch/>
        </p:blipFill>
        <p:spPr bwMode="auto">
          <a:xfrm>
            <a:off x="5913432" y="3868480"/>
            <a:ext cx="2907040" cy="186477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4"/>
          <a:srcRect l="26975" t="38309" r="40783" b="17395"/>
          <a:stretch/>
        </p:blipFill>
        <p:spPr>
          <a:xfrm>
            <a:off x="5868144" y="1092986"/>
            <a:ext cx="2952328" cy="2280395"/>
          </a:xfrm>
          <a:prstGeom prst="rect">
            <a:avLst/>
          </a:prstGeom>
        </p:spPr>
      </p:pic>
    </p:spTree>
    <p:extLst>
      <p:ext uri="{BB962C8B-B14F-4D97-AF65-F5344CB8AC3E}">
        <p14:creationId xmlns:p14="http://schemas.microsoft.com/office/powerpoint/2010/main" val="3040102992"/>
      </p:ext>
    </p:extLst>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Exam Assessment</a:t>
            </a:r>
            <a:endParaRPr lang="en-GB" sz="4000" dirty="0"/>
          </a:p>
        </p:txBody>
      </p:sp>
      <p:sp>
        <p:nvSpPr>
          <p:cNvPr id="3" name="Rectangle 2"/>
          <p:cNvSpPr/>
          <p:nvPr/>
        </p:nvSpPr>
        <p:spPr>
          <a:xfrm>
            <a:off x="251520" y="1052736"/>
            <a:ext cx="8568952" cy="5693866"/>
          </a:xfrm>
          <a:prstGeom prst="rect">
            <a:avLst/>
          </a:prstGeom>
        </p:spPr>
        <p:txBody>
          <a:bodyPr wrap="square">
            <a:spAutoFit/>
          </a:bodyPr>
          <a:lstStyle/>
          <a:p>
            <a:pPr>
              <a:buClr>
                <a:srgbClr val="00B050"/>
              </a:buClr>
            </a:pPr>
            <a:r>
              <a:rPr lang="en-US" sz="2600" dirty="0"/>
              <a:t>The assessment has two </a:t>
            </a:r>
            <a:r>
              <a:rPr lang="en-US" sz="2600" dirty="0" smtClean="0"/>
              <a:t>components:</a:t>
            </a:r>
          </a:p>
          <a:p>
            <a:pPr marL="457200" indent="-457200">
              <a:buClr>
                <a:srgbClr val="00B050"/>
              </a:buClr>
              <a:buFont typeface="Wingdings 3" panose="05040102010807070707" pitchFamily="18" charset="2"/>
              <a:buChar char=""/>
            </a:pPr>
            <a:r>
              <a:rPr lang="en-US" sz="2600" dirty="0" smtClean="0"/>
              <a:t>Paper </a:t>
            </a:r>
            <a:r>
              <a:rPr lang="en-US" sz="2600" dirty="0"/>
              <a:t>1: Multiple choice and Paper 2: Structured questions. </a:t>
            </a:r>
            <a:r>
              <a:rPr lang="en-US" sz="2600" dirty="0" smtClean="0"/>
              <a:t>Candidates </a:t>
            </a:r>
            <a:r>
              <a:rPr lang="en-US" sz="2600" dirty="0"/>
              <a:t>must take both </a:t>
            </a:r>
            <a:r>
              <a:rPr lang="en-US" sz="2600" dirty="0" smtClean="0"/>
              <a:t>papers.</a:t>
            </a:r>
          </a:p>
          <a:p>
            <a:pPr marL="457200" indent="-457200">
              <a:buClr>
                <a:srgbClr val="00B050"/>
              </a:buClr>
              <a:buFont typeface="Wingdings 3" panose="05040102010807070707" pitchFamily="18" charset="2"/>
              <a:buChar char=""/>
            </a:pPr>
            <a:r>
              <a:rPr lang="en-US" sz="2600" dirty="0" smtClean="0"/>
              <a:t>Candidates </a:t>
            </a:r>
            <a:r>
              <a:rPr lang="en-US" sz="2600" dirty="0"/>
              <a:t>receive grades from A* to G.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1</a:t>
            </a:r>
            <a:r>
              <a:rPr lang="en-US" sz="2600" dirty="0"/>
              <a:t> </a:t>
            </a:r>
            <a:r>
              <a:rPr lang="en-US" sz="2600" dirty="0" smtClean="0"/>
              <a:t>- Multiple </a:t>
            </a:r>
            <a:r>
              <a:rPr lang="en-US" sz="2600" dirty="0"/>
              <a:t>choice 45 minutes </a:t>
            </a:r>
            <a:r>
              <a:rPr lang="en-US" sz="2600" dirty="0" smtClean="0"/>
              <a:t/>
            </a:r>
            <a:br>
              <a:rPr lang="en-US" sz="2600" dirty="0" smtClean="0"/>
            </a:br>
            <a:r>
              <a:rPr lang="en-US" sz="2600" dirty="0" smtClean="0"/>
              <a:t>Candidates </a:t>
            </a:r>
            <a:r>
              <a:rPr lang="en-US" sz="2600" dirty="0"/>
              <a:t>answer 30 multiple choice questions. Weighted at 30% of total available marks. </a:t>
            </a:r>
            <a:endParaRPr lang="en-US" sz="2600" dirty="0" smtClean="0"/>
          </a:p>
          <a:p>
            <a:pPr marL="803275" indent="-285750">
              <a:buClr>
                <a:srgbClr val="00B050"/>
              </a:buClr>
              <a:buFont typeface="Arial" panose="020B0604020202020204" pitchFamily="34" charset="0"/>
              <a:buChar char="•"/>
            </a:pPr>
            <a:r>
              <a:rPr lang="en-US" sz="2600" b="1" dirty="0" smtClean="0"/>
              <a:t>Paper </a:t>
            </a:r>
            <a:r>
              <a:rPr lang="en-US" sz="2600" b="1" dirty="0"/>
              <a:t>2</a:t>
            </a:r>
            <a:r>
              <a:rPr lang="en-US" sz="2600" dirty="0"/>
              <a:t> </a:t>
            </a:r>
            <a:r>
              <a:rPr lang="en-US" sz="2600" dirty="0" smtClean="0"/>
              <a:t>- Structured </a:t>
            </a:r>
            <a:r>
              <a:rPr lang="en-US" sz="2600" dirty="0"/>
              <a:t>questions 2 hours 15 </a:t>
            </a:r>
            <a:r>
              <a:rPr lang="en-US" sz="2600" dirty="0" smtClean="0"/>
              <a:t>minutes</a:t>
            </a:r>
            <a:br>
              <a:rPr lang="en-US" sz="2600" dirty="0" smtClean="0"/>
            </a:br>
            <a:r>
              <a:rPr lang="en-US" sz="2600" dirty="0" smtClean="0"/>
              <a:t>Candidates </a:t>
            </a:r>
            <a:r>
              <a:rPr lang="en-US" sz="2600" dirty="0"/>
              <a:t>answer </a:t>
            </a:r>
            <a:r>
              <a:rPr lang="en-US" sz="2600" b="1" dirty="0">
                <a:solidFill>
                  <a:srgbClr val="FF0000"/>
                </a:solidFill>
              </a:rPr>
              <a:t>one</a:t>
            </a:r>
            <a:r>
              <a:rPr lang="en-US" sz="2600" dirty="0"/>
              <a:t> compulsory question, which requires them to interpret and analyse previously unseen data relevant to a real economic situation, and </a:t>
            </a:r>
            <a:r>
              <a:rPr lang="en-US" sz="2600" b="1" dirty="0">
                <a:solidFill>
                  <a:srgbClr val="FF0000"/>
                </a:solidFill>
              </a:rPr>
              <a:t>three</a:t>
            </a:r>
            <a:r>
              <a:rPr lang="en-US" sz="2600" dirty="0">
                <a:solidFill>
                  <a:srgbClr val="FF0000"/>
                </a:solidFill>
              </a:rPr>
              <a:t> </a:t>
            </a:r>
            <a:r>
              <a:rPr lang="en-US" sz="2600" dirty="0"/>
              <a:t>optional questions from a choice of six. Weighted at 70% of total available marks.</a:t>
            </a:r>
            <a:endParaRPr lang="en-GB" sz="2600" dirty="0"/>
          </a:p>
        </p:txBody>
      </p:sp>
    </p:spTree>
    <p:extLst>
      <p:ext uri="{BB962C8B-B14F-4D97-AF65-F5344CB8AC3E}">
        <p14:creationId xmlns:p14="http://schemas.microsoft.com/office/powerpoint/2010/main" val="1333747017"/>
      </p:ext>
    </p:extLst>
  </p:cSld>
  <p:clrMapOvr>
    <a:masterClrMapping/>
  </p:clrMapOvr>
  <p:transition advClick="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8568952" cy="5656933"/>
          </a:xfrm>
          <a:prstGeom prst="rect">
            <a:avLst/>
          </a:prstGeom>
        </p:spPr>
        <p:txBody>
          <a:bodyPr wrap="square">
            <a:spAutoFit/>
          </a:bodyPr>
          <a:lstStyle/>
          <a:p>
            <a:pPr marL="361950" indent="-361950">
              <a:buClr>
                <a:srgbClr val="00B050"/>
              </a:buClr>
              <a:buFont typeface="Wingdings 3" panose="05040102010807070707" pitchFamily="18" charset="2"/>
              <a:buChar char=""/>
              <a:tabLst>
                <a:tab pos="896938" algn="l"/>
              </a:tabLst>
            </a:pPr>
            <a:r>
              <a:rPr lang="en-US" sz="2260" dirty="0"/>
              <a:t>In general, inflation can be controlled by limiting the factors that cause </a:t>
            </a:r>
            <a:r>
              <a:rPr lang="en-US" sz="2260" dirty="0" smtClean="0"/>
              <a:t>demand-pull inflation </a:t>
            </a:r>
            <a:r>
              <a:rPr lang="en-US" sz="2260" dirty="0"/>
              <a:t>and cost-push inflation. </a:t>
            </a:r>
            <a:r>
              <a:rPr lang="en-US" sz="2260" dirty="0" smtClean="0"/>
              <a:t>E.g., </a:t>
            </a:r>
            <a:r>
              <a:rPr lang="en-US" sz="2260" dirty="0"/>
              <a:t>the government can raise </a:t>
            </a:r>
            <a:r>
              <a:rPr lang="en-US" sz="2260" dirty="0" smtClean="0"/>
              <a:t>taxes and interest </a:t>
            </a:r>
            <a:r>
              <a:rPr lang="en-US" sz="2260" dirty="0"/>
              <a:t>rates to limit consumption and investment expenditure in the economy. </a:t>
            </a:r>
            <a:endParaRPr lang="en-US" sz="2260" dirty="0" smtClean="0"/>
          </a:p>
          <a:p>
            <a:pPr marL="361950" indent="-361950">
              <a:buClr>
                <a:srgbClr val="00B050"/>
              </a:buClr>
              <a:buFont typeface="Wingdings 3" panose="05040102010807070707" pitchFamily="18" charset="2"/>
              <a:buChar char=""/>
              <a:tabLst>
                <a:tab pos="896938" algn="l"/>
              </a:tabLst>
            </a:pPr>
            <a:r>
              <a:rPr lang="en-US" sz="2260" dirty="0" smtClean="0"/>
              <a:t>Some countries</a:t>
            </a:r>
            <a:r>
              <a:rPr lang="en-US" sz="2260" dirty="0"/>
              <a:t>, </a:t>
            </a:r>
            <a:r>
              <a:rPr lang="en-US" sz="2260" dirty="0" smtClean="0"/>
              <a:t>such </a:t>
            </a:r>
            <a:r>
              <a:rPr lang="en-US" sz="2260" dirty="0"/>
              <a:t>as </a:t>
            </a:r>
            <a:r>
              <a:rPr lang="en-US" sz="2260" dirty="0" smtClean="0"/>
              <a:t>Iran </a:t>
            </a:r>
            <a:r>
              <a:rPr lang="en-US" sz="2260" dirty="0"/>
              <a:t>and France, have used subsidies for food and fuel to reduce </a:t>
            </a:r>
            <a:r>
              <a:rPr lang="en-US" sz="2260" dirty="0" smtClean="0"/>
              <a:t>prices in </a:t>
            </a:r>
            <a:r>
              <a:rPr lang="en-US" sz="2260" dirty="0"/>
              <a:t>the economy. Chapter 16 </a:t>
            </a:r>
            <a:r>
              <a:rPr lang="en-US" sz="2260" dirty="0" smtClean="0"/>
              <a:t>covers </a:t>
            </a:r>
            <a:r>
              <a:rPr lang="en-US" sz="2260" dirty="0"/>
              <a:t>in more </a:t>
            </a:r>
            <a:r>
              <a:rPr lang="en-US" sz="2260" dirty="0" smtClean="0"/>
              <a:t>detail </a:t>
            </a:r>
            <a:r>
              <a:rPr lang="en-US" sz="2260" dirty="0"/>
              <a:t>the various government policies </a:t>
            </a:r>
            <a:r>
              <a:rPr lang="en-US" sz="2260" dirty="0" smtClean="0"/>
              <a:t>that can </a:t>
            </a:r>
            <a:r>
              <a:rPr lang="en-US" sz="2260" dirty="0"/>
              <a:t>be used to control the level of economic activity and hence the rate of inflation.</a:t>
            </a:r>
          </a:p>
          <a:p>
            <a:pPr marL="361950" indent="-361950">
              <a:buClr>
                <a:srgbClr val="00B050"/>
              </a:buClr>
              <a:buFont typeface="Wingdings 3" panose="05040102010807070707" pitchFamily="18" charset="2"/>
              <a:buChar char=""/>
              <a:tabLst>
                <a:tab pos="896938" algn="l"/>
              </a:tabLst>
            </a:pPr>
            <a:r>
              <a:rPr lang="en-US" sz="2260" dirty="0"/>
              <a:t>Other possible causes </a:t>
            </a:r>
            <a:r>
              <a:rPr lang="en-US" sz="2260" dirty="0" smtClean="0"/>
              <a:t>of inflation </a:t>
            </a:r>
            <a:r>
              <a:rPr lang="en-US" sz="2260" dirty="0"/>
              <a:t>are:</a:t>
            </a:r>
          </a:p>
          <a:p>
            <a:pPr marL="723900" indent="-361950">
              <a:buClr>
                <a:srgbClr val="00B050"/>
              </a:buClr>
              <a:buFont typeface="Arial" panose="020B0604020202020204" pitchFamily="34" charset="0"/>
              <a:buChar char="•"/>
            </a:pPr>
            <a:r>
              <a:rPr lang="en-US" sz="2260" b="1" dirty="0" smtClean="0">
                <a:solidFill>
                  <a:srgbClr val="FF0000"/>
                </a:solidFill>
              </a:rPr>
              <a:t>Monetary </a:t>
            </a:r>
            <a:r>
              <a:rPr lang="en-US" sz="2260" b="1" dirty="0">
                <a:solidFill>
                  <a:srgbClr val="FF0000"/>
                </a:solidFill>
              </a:rPr>
              <a:t>causes of inflation </a:t>
            </a:r>
            <a:r>
              <a:rPr lang="en-US" sz="2260" dirty="0"/>
              <a:t>are related to increases in the money supply (</a:t>
            </a:r>
            <a:r>
              <a:rPr lang="en-US" sz="2260" dirty="0" smtClean="0"/>
              <a:t>see Case </a:t>
            </a:r>
            <a:r>
              <a:rPr lang="en-US" sz="2260" dirty="0"/>
              <a:t>Study on Zimbabwe) and easier access to credit, e.g. loans and credit cards.</a:t>
            </a:r>
          </a:p>
          <a:p>
            <a:pPr marL="723900" indent="-361950">
              <a:buClr>
                <a:srgbClr val="00B050"/>
              </a:buClr>
              <a:buFont typeface="Arial" panose="020B0604020202020204" pitchFamily="34" charset="0"/>
              <a:buChar char="•"/>
            </a:pPr>
            <a:r>
              <a:rPr lang="en-US" sz="2260" b="1" dirty="0" smtClean="0">
                <a:solidFill>
                  <a:srgbClr val="FF0000"/>
                </a:solidFill>
              </a:rPr>
              <a:t>Imported </a:t>
            </a:r>
            <a:r>
              <a:rPr lang="en-US" sz="2260" b="1" dirty="0">
                <a:solidFill>
                  <a:srgbClr val="FF0000"/>
                </a:solidFill>
              </a:rPr>
              <a:t>inflation </a:t>
            </a:r>
            <a:r>
              <a:rPr lang="en-US" sz="2260" dirty="0"/>
              <a:t>occurs due to higher import prices, forcing up costs </a:t>
            </a:r>
            <a:r>
              <a:rPr lang="en-US" sz="2260" dirty="0" smtClean="0"/>
              <a:t>of production </a:t>
            </a:r>
            <a:r>
              <a:rPr lang="en-US" sz="2260" dirty="0"/>
              <a:t>and therefore causing domestic inflation.</a:t>
            </a:r>
          </a:p>
        </p:txBody>
      </p:sp>
      <p:sp>
        <p:nvSpPr>
          <p:cNvPr id="8" name="Title 2"/>
          <p:cNvSpPr>
            <a:spLocks noGrp="1"/>
          </p:cNvSpPr>
          <p:nvPr>
            <p:ph type="title"/>
          </p:nvPr>
        </p:nvSpPr>
        <p:spPr>
          <a:xfrm>
            <a:off x="70266" y="72008"/>
            <a:ext cx="7454062" cy="548680"/>
          </a:xfrm>
        </p:spPr>
        <p:txBody>
          <a:bodyPr>
            <a:noAutofit/>
          </a:bodyPr>
          <a:lstStyle/>
          <a:p>
            <a:r>
              <a:rPr lang="en-US" sz="4000" dirty="0" smtClean="0"/>
              <a:t>6.1 – The Causes of Inflation</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196</a:t>
            </a:r>
            <a:endParaRPr lang="en-GB" sz="105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8313008"/>
      </p:ext>
    </p:extLst>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8568952" cy="5687711"/>
          </a:xfrm>
          <a:prstGeom prst="rect">
            <a:avLst/>
          </a:prstGeom>
        </p:spPr>
        <p:txBody>
          <a:bodyPr wrap="square">
            <a:spAutoFit/>
          </a:bodyPr>
          <a:lstStyle/>
          <a:p>
            <a:pPr>
              <a:buClr>
                <a:srgbClr val="00B050"/>
              </a:buClr>
              <a:tabLst>
                <a:tab pos="896938" algn="l"/>
              </a:tabLst>
            </a:pPr>
            <a:r>
              <a:rPr lang="en-US" sz="2020" b="1" dirty="0">
                <a:solidFill>
                  <a:srgbClr val="FF0000"/>
                </a:solidFill>
              </a:rPr>
              <a:t>Exam </a:t>
            </a:r>
            <a:r>
              <a:rPr lang="en-US" sz="2020" b="1" dirty="0" smtClean="0">
                <a:solidFill>
                  <a:srgbClr val="FF0000"/>
                </a:solidFill>
              </a:rPr>
              <a:t>Practice</a:t>
            </a:r>
            <a:endParaRPr lang="en-US" sz="2020" b="1" dirty="0">
              <a:solidFill>
                <a:srgbClr val="FF0000"/>
              </a:solidFill>
            </a:endParaRPr>
          </a:p>
          <a:p>
            <a:pPr marL="361950" indent="-361950">
              <a:buClr>
                <a:srgbClr val="00B050"/>
              </a:buClr>
              <a:buFont typeface="Wingdings 3" panose="05040102010807070707" pitchFamily="18" charset="2"/>
              <a:buChar char=""/>
              <a:tabLst>
                <a:tab pos="896938" algn="l"/>
              </a:tabLst>
            </a:pPr>
            <a:r>
              <a:rPr lang="en-US" sz="2020" dirty="0">
                <a:solidFill>
                  <a:srgbClr val="FF0000"/>
                </a:solidFill>
              </a:rPr>
              <a:t>Study Figure 18.6, which shows the inflation rates in India between 2003 and </a:t>
            </a:r>
            <a:r>
              <a:rPr lang="en-US" sz="2020" dirty="0" smtClean="0">
                <a:solidFill>
                  <a:srgbClr val="FF0000"/>
                </a:solidFill>
              </a:rPr>
              <a:t>2013, and </a:t>
            </a:r>
            <a:r>
              <a:rPr lang="en-US" sz="2020" dirty="0">
                <a:solidFill>
                  <a:srgbClr val="FF0000"/>
                </a:solidFill>
              </a:rPr>
              <a:t>answer the questions that follow.</a:t>
            </a:r>
          </a:p>
          <a:p>
            <a:pPr marL="361950" indent="-361950">
              <a:buClr>
                <a:srgbClr val="00B050"/>
              </a:buClr>
              <a:buFont typeface="Wingdings 3" panose="05040102010807070707" pitchFamily="18" charset="2"/>
              <a:buChar char=""/>
              <a:tabLst>
                <a:tab pos="896938" algn="l"/>
              </a:tabLst>
            </a:pPr>
            <a:endParaRPr lang="en-US" sz="2020" dirty="0" smtClean="0">
              <a:solidFill>
                <a:srgbClr val="FF0000"/>
              </a:solidFill>
            </a:endParaRPr>
          </a:p>
          <a:p>
            <a:pPr>
              <a:buClr>
                <a:srgbClr val="00B050"/>
              </a:buClr>
              <a:tabLst>
                <a:tab pos="896938" algn="l"/>
              </a:tabLst>
            </a:pPr>
            <a:endParaRPr lang="en-US" sz="2020" dirty="0" smtClean="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020" dirty="0" smtClean="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020" dirty="0" smtClean="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020" dirty="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020" dirty="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020" dirty="0" smtClean="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020" dirty="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020" dirty="0">
              <a:solidFill>
                <a:srgbClr val="FF0000"/>
              </a:solidFill>
            </a:endParaRPr>
          </a:p>
          <a:p>
            <a:pPr>
              <a:buClr>
                <a:srgbClr val="00B050"/>
              </a:buClr>
              <a:tabLst>
                <a:tab pos="896938" algn="l"/>
              </a:tabLst>
            </a:pPr>
            <a:r>
              <a:rPr lang="en-US" sz="2020" b="1" dirty="0" smtClean="0">
                <a:solidFill>
                  <a:srgbClr val="FF0000"/>
                </a:solidFill>
              </a:rPr>
              <a:t>Figure1 </a:t>
            </a:r>
            <a:r>
              <a:rPr lang="en-US" sz="2020" b="1" dirty="0">
                <a:solidFill>
                  <a:srgbClr val="FF0000"/>
                </a:solidFill>
              </a:rPr>
              <a:t>8.6 </a:t>
            </a:r>
            <a:r>
              <a:rPr lang="en-US" sz="2020" b="1" dirty="0" smtClean="0">
                <a:solidFill>
                  <a:srgbClr val="FF0000"/>
                </a:solidFill>
              </a:rPr>
              <a:t>Inflation rates in lndia,2003- 13</a:t>
            </a:r>
          </a:p>
          <a:p>
            <a:pPr marL="457200" indent="-457200">
              <a:buClr>
                <a:srgbClr val="00B050"/>
              </a:buClr>
              <a:buFont typeface="+mj-lt"/>
              <a:buAutoNum type="arabicPeriod"/>
              <a:tabLst>
                <a:tab pos="896938" algn="l"/>
                <a:tab pos="8332788" algn="r"/>
              </a:tabLst>
            </a:pPr>
            <a:r>
              <a:rPr lang="en-US" sz="2020" dirty="0" smtClean="0">
                <a:solidFill>
                  <a:srgbClr val="FF0000"/>
                </a:solidFill>
              </a:rPr>
              <a:t>Identify </a:t>
            </a:r>
            <a:r>
              <a:rPr lang="en-US" sz="2020" dirty="0">
                <a:solidFill>
                  <a:srgbClr val="FF0000"/>
                </a:solidFill>
              </a:rPr>
              <a:t>when the rate of inflation was at its highest and lowest in India. </a:t>
            </a:r>
            <a:r>
              <a:rPr lang="en-US" sz="2020" dirty="0" smtClean="0">
                <a:solidFill>
                  <a:srgbClr val="FF0000"/>
                </a:solidFill>
              </a:rPr>
              <a:t>	(</a:t>
            </a:r>
            <a:r>
              <a:rPr lang="en-US" sz="2020" dirty="0">
                <a:solidFill>
                  <a:srgbClr val="FF0000"/>
                </a:solidFill>
              </a:rPr>
              <a:t>2)</a:t>
            </a:r>
          </a:p>
          <a:p>
            <a:pPr marL="457200" indent="-457200">
              <a:buClr>
                <a:srgbClr val="00B050"/>
              </a:buClr>
              <a:buFont typeface="+mj-lt"/>
              <a:buAutoNum type="arabicPeriod"/>
              <a:tabLst>
                <a:tab pos="896938" algn="l"/>
                <a:tab pos="8332788" algn="r"/>
              </a:tabLst>
            </a:pPr>
            <a:r>
              <a:rPr lang="en-US" sz="2020" dirty="0" smtClean="0">
                <a:solidFill>
                  <a:srgbClr val="FF0000"/>
                </a:solidFill>
              </a:rPr>
              <a:t>Distinguish </a:t>
            </a:r>
            <a:r>
              <a:rPr lang="en-US" sz="2020" dirty="0">
                <a:solidFill>
                  <a:srgbClr val="FF0000"/>
                </a:solidFill>
              </a:rPr>
              <a:t>between cost-push inflation and demand-pull inflation. </a:t>
            </a:r>
            <a:r>
              <a:rPr lang="en-US" sz="2020" dirty="0" smtClean="0">
                <a:solidFill>
                  <a:srgbClr val="FF0000"/>
                </a:solidFill>
              </a:rPr>
              <a:t>	(</a:t>
            </a:r>
            <a:r>
              <a:rPr lang="en-US" sz="2020" dirty="0">
                <a:solidFill>
                  <a:srgbClr val="FF0000"/>
                </a:solidFill>
              </a:rPr>
              <a:t>4)</a:t>
            </a:r>
          </a:p>
          <a:p>
            <a:pPr marL="457200" indent="-457200">
              <a:buClr>
                <a:srgbClr val="00B050"/>
              </a:buClr>
              <a:buFont typeface="+mj-lt"/>
              <a:buAutoNum type="arabicPeriod"/>
              <a:tabLst>
                <a:tab pos="896938" algn="l"/>
                <a:tab pos="8332788" algn="r"/>
              </a:tabLst>
            </a:pPr>
            <a:r>
              <a:rPr lang="en-US" sz="2020" dirty="0" smtClean="0">
                <a:solidFill>
                  <a:srgbClr val="FF0000"/>
                </a:solidFill>
              </a:rPr>
              <a:t>Explain </a:t>
            </a:r>
            <a:r>
              <a:rPr lang="en-US" sz="2020" dirty="0">
                <a:solidFill>
                  <a:srgbClr val="FF0000"/>
                </a:solidFill>
              </a:rPr>
              <a:t>why the global financial crisis of late 2008 would have caused a fall </a:t>
            </a:r>
            <a:r>
              <a:rPr lang="en-US" sz="2020" dirty="0" smtClean="0">
                <a:solidFill>
                  <a:srgbClr val="FF0000"/>
                </a:solidFill>
              </a:rPr>
              <a:t>in India's </a:t>
            </a:r>
            <a:r>
              <a:rPr lang="en-US" sz="2020" dirty="0">
                <a:solidFill>
                  <a:srgbClr val="FF0000"/>
                </a:solidFill>
              </a:rPr>
              <a:t>rate of inflation. </a:t>
            </a:r>
            <a:r>
              <a:rPr lang="en-US" sz="2020" dirty="0" smtClean="0">
                <a:solidFill>
                  <a:srgbClr val="FF0000"/>
                </a:solidFill>
              </a:rPr>
              <a:t>	(</a:t>
            </a:r>
            <a:r>
              <a:rPr lang="en-US" sz="2020" dirty="0">
                <a:solidFill>
                  <a:srgbClr val="FF0000"/>
                </a:solidFill>
              </a:rPr>
              <a:t>4)</a:t>
            </a:r>
          </a:p>
        </p:txBody>
      </p:sp>
      <p:sp>
        <p:nvSpPr>
          <p:cNvPr id="8" name="Title 2"/>
          <p:cNvSpPr>
            <a:spLocks noGrp="1"/>
          </p:cNvSpPr>
          <p:nvPr>
            <p:ph type="title"/>
          </p:nvPr>
        </p:nvSpPr>
        <p:spPr>
          <a:xfrm>
            <a:off x="70266" y="72008"/>
            <a:ext cx="7814102" cy="548680"/>
          </a:xfrm>
        </p:spPr>
        <p:txBody>
          <a:bodyPr>
            <a:noAutofit/>
          </a:bodyPr>
          <a:lstStyle/>
          <a:p>
            <a:r>
              <a:rPr lang="en-US" sz="3200" dirty="0" smtClean="0"/>
              <a:t>6.1 – The Causes of Inflation – Exam Practice</a:t>
            </a:r>
            <a:endParaRPr lang="en-GB" sz="32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196</a:t>
            </a:r>
            <a:endParaRPr lang="en-GB" sz="1050" b="1" dirty="0">
              <a:latin typeface="Arial" panose="020B0604020202020204" pitchFamily="34" charset="0"/>
              <a:cs typeface="Arial" panose="020B0604020202020204" pitchFamily="34" charset="0"/>
            </a:endParaRPr>
          </a:p>
        </p:txBody>
      </p:sp>
      <p:pic>
        <p:nvPicPr>
          <p:cNvPr id="2" name="Picture 1"/>
          <p:cNvPicPr>
            <a:picLocks noChangeAspect="1"/>
          </p:cNvPicPr>
          <p:nvPr/>
        </p:nvPicPr>
        <p:blipFill rotWithShape="1">
          <a:blip r:embed="rId3"/>
          <a:srcRect l="26756" t="32153" r="13474" b="29457"/>
          <a:stretch/>
        </p:blipFill>
        <p:spPr>
          <a:xfrm>
            <a:off x="971600" y="2132856"/>
            <a:ext cx="7380820" cy="2665297"/>
          </a:xfrm>
          <a:prstGeom prst="rect">
            <a:avLst/>
          </a:prstGeom>
        </p:spPr>
      </p:pic>
    </p:spTree>
    <p:extLst>
      <p:ext uri="{BB962C8B-B14F-4D97-AF65-F5344CB8AC3E}">
        <p14:creationId xmlns:p14="http://schemas.microsoft.com/office/powerpoint/2010/main" val="1252892141"/>
      </p:ext>
    </p:extLst>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51520" y="1087284"/>
            <a:ext cx="8568952" cy="1384995"/>
          </a:xfrm>
          <a:prstGeom prst="rect">
            <a:avLst/>
          </a:prstGeom>
          <a:solidFill>
            <a:schemeClr val="accent6">
              <a:lumMod val="40000"/>
              <a:lumOff val="60000"/>
            </a:schemeClr>
          </a:solidFill>
          <a:ln w="57150">
            <a:solidFill>
              <a:srgbClr val="002060"/>
            </a:solidFill>
          </a:ln>
        </p:spPr>
        <p:txBody>
          <a:bodyPr wrap="square">
            <a:spAutoFit/>
          </a:bodyPr>
          <a:lstStyle/>
          <a:p>
            <a:pPr>
              <a:buClr>
                <a:srgbClr val="00B050"/>
              </a:buClr>
              <a:tabLst>
                <a:tab pos="896938" algn="l"/>
              </a:tabLst>
            </a:pPr>
            <a:r>
              <a:rPr lang="en-US" sz="2100" b="1" dirty="0"/>
              <a:t>Activity</a:t>
            </a:r>
          </a:p>
          <a:p>
            <a:pPr marL="361950" indent="-361950">
              <a:buClr>
                <a:srgbClr val="00B050"/>
              </a:buClr>
              <a:buFont typeface="Wingdings 3" panose="05040102010807070707" pitchFamily="18" charset="2"/>
              <a:buChar char=""/>
              <a:tabLst>
                <a:tab pos="896938" algn="l"/>
              </a:tabLst>
            </a:pPr>
            <a:r>
              <a:rPr lang="en-US" sz="2100" dirty="0"/>
              <a:t>Discuss in small groups of two or three the economic strategies you would use to </a:t>
            </a:r>
            <a:r>
              <a:rPr lang="en-US" sz="2100" dirty="0" smtClean="0"/>
              <a:t>control demand-pull </a:t>
            </a:r>
            <a:r>
              <a:rPr lang="en-US" sz="2100" dirty="0"/>
              <a:t>inflation and cost-push inflation. You may want to refer to Chapter 16 to </a:t>
            </a:r>
            <a:r>
              <a:rPr lang="en-US" sz="2100" dirty="0" smtClean="0"/>
              <a:t>help with this activity</a:t>
            </a:r>
            <a:r>
              <a:rPr lang="en-US" sz="2100" dirty="0"/>
              <a:t>.</a:t>
            </a:r>
          </a:p>
        </p:txBody>
      </p:sp>
      <p:sp>
        <p:nvSpPr>
          <p:cNvPr id="8" name="Title 2"/>
          <p:cNvSpPr>
            <a:spLocks noGrp="1"/>
          </p:cNvSpPr>
          <p:nvPr>
            <p:ph type="title"/>
          </p:nvPr>
        </p:nvSpPr>
        <p:spPr>
          <a:xfrm>
            <a:off x="70266" y="72008"/>
            <a:ext cx="7454062" cy="548680"/>
          </a:xfrm>
        </p:spPr>
        <p:txBody>
          <a:bodyPr>
            <a:noAutofit/>
          </a:bodyPr>
          <a:lstStyle/>
          <a:p>
            <a:r>
              <a:rPr lang="en-US" sz="3800" dirty="0" smtClean="0"/>
              <a:t>6.1 – The Consequences of Inflation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197</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29089" y="2564904"/>
            <a:ext cx="8568952" cy="4025717"/>
          </a:xfrm>
          <a:prstGeom prst="rect">
            <a:avLst/>
          </a:prstGeom>
        </p:spPr>
        <p:txBody>
          <a:bodyPr wrap="square">
            <a:spAutoFit/>
          </a:bodyPr>
          <a:lstStyle/>
          <a:p>
            <a:pPr marL="361950" indent="-361950">
              <a:buClr>
                <a:srgbClr val="00B050"/>
              </a:buClr>
              <a:buFont typeface="Wingdings 3" panose="05040102010807070707" pitchFamily="18" charset="2"/>
              <a:buChar char=""/>
              <a:tabLst>
                <a:tab pos="896938" algn="l"/>
              </a:tabLst>
            </a:pPr>
            <a:r>
              <a:rPr lang="en-US" sz="2130" dirty="0"/>
              <a:t>Inflation can complicate planning and decision making for households, firms </a:t>
            </a:r>
            <a:r>
              <a:rPr lang="en-US" sz="2130" dirty="0" smtClean="0"/>
              <a:t>and governments</a:t>
            </a:r>
            <a:r>
              <a:rPr lang="en-US" sz="2130" dirty="0"/>
              <a:t>, with many consequences as outlined below.</a:t>
            </a:r>
          </a:p>
          <a:p>
            <a:pPr marL="620713" indent="-258763">
              <a:buClr>
                <a:srgbClr val="00B050"/>
              </a:buClr>
              <a:buFont typeface="Arial" panose="020B0604020202020204" pitchFamily="34" charset="0"/>
              <a:buChar char="•"/>
              <a:tabLst>
                <a:tab pos="896938" algn="l"/>
              </a:tabLst>
            </a:pPr>
            <a:r>
              <a:rPr lang="en-US" sz="2130" b="1" dirty="0" smtClean="0"/>
              <a:t>Menu </a:t>
            </a:r>
            <a:r>
              <a:rPr lang="en-US" sz="2130" b="1" dirty="0"/>
              <a:t>costs </a:t>
            </a:r>
            <a:r>
              <a:rPr lang="en-US" sz="2130" dirty="0"/>
              <a:t>- Inflation impacts on the prices charged by </a:t>
            </a:r>
            <a:r>
              <a:rPr lang="en-US" sz="2130" dirty="0" smtClean="0"/>
              <a:t>firms</a:t>
            </a:r>
            <a:r>
              <a:rPr lang="en-US" sz="2130" dirty="0"/>
              <a:t>. Catalogues, price </a:t>
            </a:r>
            <a:r>
              <a:rPr lang="en-US" sz="2130" dirty="0" smtClean="0"/>
              <a:t>lists and </a:t>
            </a:r>
            <a:r>
              <a:rPr lang="en-US" sz="2130" dirty="0"/>
              <a:t>menus have to be updated regularly and this is costly to businesses. Of </a:t>
            </a:r>
            <a:r>
              <a:rPr lang="en-US" sz="2130" dirty="0" smtClean="0"/>
              <a:t>course, workers </a:t>
            </a:r>
            <a:r>
              <a:rPr lang="en-US" sz="2130" dirty="0"/>
              <a:t>also have to be paid for the time they take to reprice goods and services.</a:t>
            </a:r>
          </a:p>
          <a:p>
            <a:pPr marL="620713" indent="-258763">
              <a:buClr>
                <a:srgbClr val="00B050"/>
              </a:buClr>
              <a:buFont typeface="Arial" panose="020B0604020202020204" pitchFamily="34" charset="0"/>
              <a:buChar char="•"/>
              <a:tabLst>
                <a:tab pos="896938" algn="l"/>
              </a:tabLst>
            </a:pPr>
            <a:r>
              <a:rPr lang="en-US" sz="2130" b="1" dirty="0" smtClean="0"/>
              <a:t>Consumers</a:t>
            </a:r>
            <a:r>
              <a:rPr lang="en-US" sz="2130" dirty="0" smtClean="0"/>
              <a:t> </a:t>
            </a:r>
            <a:r>
              <a:rPr lang="en-US" sz="2130" dirty="0"/>
              <a:t>- The purchasing power of consumers goes down when there </a:t>
            </a:r>
            <a:r>
              <a:rPr lang="en-US" sz="2130" dirty="0" smtClean="0"/>
              <a:t>is inflation </a:t>
            </a:r>
            <a:r>
              <a:rPr lang="en-US" sz="2130" dirty="0"/>
              <a:t>- there is a fall in their real income because money is worth less </a:t>
            </a:r>
            <a:r>
              <a:rPr lang="en-US" sz="2130" dirty="0" smtClean="0"/>
              <a:t>than before</a:t>
            </a:r>
            <a:r>
              <a:rPr lang="en-US" sz="2130" dirty="0"/>
              <a:t>. Therefore, as the cost of living increases, consumers need more money </a:t>
            </a:r>
            <a:r>
              <a:rPr lang="en-US" sz="2130" dirty="0" smtClean="0"/>
              <a:t>to buy </a:t>
            </a:r>
            <a:r>
              <a:rPr lang="en-US" sz="2130" dirty="0"/>
              <a:t>the same amount of goods and services.</a:t>
            </a:r>
          </a:p>
        </p:txBody>
      </p:sp>
    </p:spTree>
    <p:extLst>
      <p:ext uri="{BB962C8B-B14F-4D97-AF65-F5344CB8AC3E}">
        <p14:creationId xmlns:p14="http://schemas.microsoft.com/office/powerpoint/2010/main" val="880265461"/>
      </p:ext>
    </p:extLst>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Consequences of Inflation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197</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2" cy="5509200"/>
          </a:xfrm>
          <a:prstGeom prst="rect">
            <a:avLst/>
          </a:prstGeom>
        </p:spPr>
        <p:txBody>
          <a:bodyPr wrap="square">
            <a:spAutoFit/>
          </a:bodyPr>
          <a:lstStyle/>
          <a:p>
            <a:pPr marL="276225" indent="-258763">
              <a:buClr>
                <a:srgbClr val="00B050"/>
              </a:buClr>
              <a:buFont typeface="Arial" panose="020B0604020202020204" pitchFamily="34" charset="0"/>
              <a:buChar char="•"/>
              <a:tabLst>
                <a:tab pos="896938" algn="l"/>
              </a:tabLst>
            </a:pPr>
            <a:r>
              <a:rPr lang="en-US" sz="2200" b="1" dirty="0"/>
              <a:t>Shoe leather costs </a:t>
            </a:r>
            <a:r>
              <a:rPr lang="en-US" sz="2200" dirty="0"/>
              <a:t>- Inflation causes fluctuations in price levels, so </a:t>
            </a:r>
            <a:r>
              <a:rPr lang="en-US" sz="2200" dirty="0" smtClean="0"/>
              <a:t>customers spend </a:t>
            </a:r>
            <a:r>
              <a:rPr lang="en-US" sz="2200" dirty="0"/>
              <a:t>more time searching for the best deals. This might be done by </a:t>
            </a:r>
            <a:r>
              <a:rPr lang="en-US" sz="2200" dirty="0" smtClean="0"/>
              <a:t>physically visiting </a:t>
            </a:r>
            <a:r>
              <a:rPr lang="en-US" sz="2200" dirty="0"/>
              <a:t>different firms to find the cheapest supplier or searching on line. </a:t>
            </a:r>
            <a:r>
              <a:rPr lang="en-US" sz="2200" dirty="0" smtClean="0"/>
              <a:t>Shoe leather </a:t>
            </a:r>
            <a:r>
              <a:rPr lang="en-US" sz="2200" dirty="0"/>
              <a:t>costs represent an opportunity cost for customers.</a:t>
            </a:r>
          </a:p>
          <a:p>
            <a:pPr marL="276225" indent="-258763">
              <a:buClr>
                <a:srgbClr val="00B050"/>
              </a:buClr>
              <a:buFont typeface="Arial" panose="020B0604020202020204" pitchFamily="34" charset="0"/>
              <a:buChar char="•"/>
              <a:tabLst>
                <a:tab pos="896938" algn="l"/>
              </a:tabLst>
            </a:pPr>
            <a:r>
              <a:rPr lang="en-US" sz="2200" b="1" dirty="0" smtClean="0"/>
              <a:t>Savers </a:t>
            </a:r>
            <a:r>
              <a:rPr lang="en-US" sz="2200" dirty="0"/>
              <a:t>- Savers, be they individuals, firms or governments, lose out from </a:t>
            </a:r>
            <a:r>
              <a:rPr lang="en-US" sz="2200" dirty="0" smtClean="0"/>
              <a:t>inflation, assuming </a:t>
            </a:r>
            <a:r>
              <a:rPr lang="en-US" sz="2200" dirty="0"/>
              <a:t>there is no change in interest rates for savings. This is because the </a:t>
            </a:r>
            <a:r>
              <a:rPr lang="en-US" sz="2200" dirty="0" smtClean="0"/>
              <a:t>money they </a:t>
            </a:r>
            <a:r>
              <a:rPr lang="en-US" sz="2200" dirty="0"/>
              <a:t>have </a:t>
            </a:r>
            <a:r>
              <a:rPr lang="en-US" sz="2200" dirty="0" smtClean="0"/>
              <a:t>saved </a:t>
            </a:r>
            <a:r>
              <a:rPr lang="en-US" sz="2200" dirty="0"/>
              <a:t>is worth less than before. For example, </a:t>
            </a:r>
            <a:r>
              <a:rPr lang="en-US" sz="2200" dirty="0" smtClean="0"/>
              <a:t>if interest </a:t>
            </a:r>
            <a:r>
              <a:rPr lang="en-US" sz="2200" dirty="0"/>
              <a:t>rates average </a:t>
            </a:r>
            <a:r>
              <a:rPr lang="en-US" sz="2200" dirty="0" smtClean="0"/>
              <a:t>2% </a:t>
            </a:r>
            <a:r>
              <a:rPr lang="en-US" sz="2200" dirty="0"/>
              <a:t>for savings accounts in a country but its inflation rate is 3 per cent, </a:t>
            </a:r>
            <a:r>
              <a:rPr lang="en-US" sz="2200" dirty="0" smtClean="0"/>
              <a:t>then the </a:t>
            </a:r>
            <a:r>
              <a:rPr lang="en-US" sz="2200" dirty="0"/>
              <a:t>real interest rate on savings is actually </a:t>
            </a:r>
            <a:r>
              <a:rPr lang="en-US" sz="2200" dirty="0" smtClean="0"/>
              <a:t>– 1%. </a:t>
            </a:r>
            <a:r>
              <a:rPr lang="en-US" sz="2200" dirty="0"/>
              <a:t>Hence, inflation can act </a:t>
            </a:r>
            <a:r>
              <a:rPr lang="en-US" sz="2200" dirty="0" smtClean="0"/>
              <a:t>as a </a:t>
            </a:r>
            <a:r>
              <a:rPr lang="en-US" sz="2200" dirty="0"/>
              <a:t>disincentive to save. ln turn, this leads to fewer funds being made available </a:t>
            </a:r>
            <a:r>
              <a:rPr lang="en-US" sz="2200" dirty="0" smtClean="0"/>
              <a:t>for investment </a:t>
            </a:r>
            <a:r>
              <a:rPr lang="en-US" sz="2200" dirty="0"/>
              <a:t>in the economy.</a:t>
            </a:r>
          </a:p>
          <a:p>
            <a:pPr marL="276225" indent="-258763">
              <a:buClr>
                <a:srgbClr val="00B050"/>
              </a:buClr>
              <a:buFont typeface="Arial" panose="020B0604020202020204" pitchFamily="34" charset="0"/>
              <a:buChar char="•"/>
              <a:tabLst>
                <a:tab pos="896938" algn="l"/>
              </a:tabLst>
            </a:pPr>
            <a:r>
              <a:rPr lang="en-US" sz="2200" b="1" dirty="0" smtClean="0"/>
              <a:t>Lenders </a:t>
            </a:r>
            <a:r>
              <a:rPr lang="en-US" sz="2200" dirty="0"/>
              <a:t>- Lenders, be they individuals, firms or governments, also lose </a:t>
            </a:r>
            <a:r>
              <a:rPr lang="en-US" sz="2200" dirty="0" smtClean="0"/>
              <a:t>from inflation</a:t>
            </a:r>
            <a:r>
              <a:rPr lang="en-US" sz="2200" dirty="0"/>
              <a:t>. This is because the money lent out to borrowers becomes worth less </a:t>
            </a:r>
            <a:r>
              <a:rPr lang="en-US" sz="2200" dirty="0" smtClean="0"/>
              <a:t>than before </a:t>
            </a:r>
            <a:r>
              <a:rPr lang="en-US" sz="2200" dirty="0"/>
              <a:t>due to inflation</a:t>
            </a:r>
            <a:r>
              <a:rPr lang="en-US" sz="2200" dirty="0" smtClean="0"/>
              <a:t>.</a:t>
            </a:r>
            <a:endParaRPr lang="en-US" sz="2200" dirty="0"/>
          </a:p>
        </p:txBody>
      </p:sp>
    </p:spTree>
    <p:extLst>
      <p:ext uri="{BB962C8B-B14F-4D97-AF65-F5344CB8AC3E}">
        <p14:creationId xmlns:p14="http://schemas.microsoft.com/office/powerpoint/2010/main" val="1664505192"/>
      </p:ext>
    </p:extLst>
  </p:cSld>
  <p:clrMapOvr>
    <a:masterClrMapping/>
  </p:clrMapOvr>
  <p:transition advClick="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Consequences of Inflation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197</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2" cy="5632311"/>
          </a:xfrm>
          <a:prstGeom prst="rect">
            <a:avLst/>
          </a:prstGeom>
        </p:spPr>
        <p:txBody>
          <a:bodyPr wrap="square">
            <a:spAutoFit/>
          </a:bodyPr>
          <a:lstStyle/>
          <a:p>
            <a:pPr marL="276225" indent="-258763">
              <a:buClr>
                <a:srgbClr val="00B050"/>
              </a:buClr>
              <a:buFont typeface="Arial" panose="020B0604020202020204" pitchFamily="34" charset="0"/>
              <a:buChar char="•"/>
              <a:tabLst>
                <a:tab pos="896938" algn="l"/>
              </a:tabLst>
            </a:pPr>
            <a:r>
              <a:rPr lang="en-US" sz="2400" b="1" dirty="0"/>
              <a:t>Borrowers </a:t>
            </a:r>
            <a:r>
              <a:rPr lang="en-US" sz="2400" dirty="0"/>
              <a:t>- By contrast, borrowers tend to gain from inflation as the money they need to repay is worth Jess than when they initially borrowed it - in other words, the real value of their debt declines due to inflation. E.g., if a borrower takes out a mortgage at 5% interest but inflation is 3.5%, this means the real interest rate is only 1.5%.</a:t>
            </a:r>
          </a:p>
          <a:p>
            <a:pPr marL="276225" indent="-258763">
              <a:buClr>
                <a:srgbClr val="00B050"/>
              </a:buClr>
              <a:buFont typeface="Arial" panose="020B0604020202020204" pitchFamily="34" charset="0"/>
              <a:buChar char="•"/>
              <a:tabLst>
                <a:tab pos="896938" algn="l"/>
              </a:tabLst>
            </a:pPr>
            <a:r>
              <a:rPr lang="en-US" sz="2400" b="1" dirty="0"/>
              <a:t>Fixed income earners</a:t>
            </a:r>
            <a:r>
              <a:rPr lang="en-US" sz="2400" dirty="0"/>
              <a:t> - During periods of inflation, fixed income earners (such as pensioners and salaried workers whose pay do not change with their level of output) see a fall in their real income. Thus, they are worse off than before as the purchasing power of their fixed income declines with higher prices. Even if employees receive a pay rise, the rate of inflation reduces its real value. For example, if workers get a 4% pay rise but inflation is 3%, then the real pay increase is only 1%.</a:t>
            </a:r>
          </a:p>
        </p:txBody>
      </p:sp>
    </p:spTree>
    <p:extLst>
      <p:ext uri="{BB962C8B-B14F-4D97-AF65-F5344CB8AC3E}">
        <p14:creationId xmlns:p14="http://schemas.microsoft.com/office/powerpoint/2010/main" val="1492411652"/>
      </p:ext>
    </p:extLst>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Consequences of Inflation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198</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29089" y="1131475"/>
            <a:ext cx="8568952" cy="5693866"/>
          </a:xfrm>
          <a:prstGeom prst="rect">
            <a:avLst/>
          </a:prstGeom>
        </p:spPr>
        <p:txBody>
          <a:bodyPr wrap="square">
            <a:spAutoFit/>
          </a:bodyPr>
          <a:lstStyle/>
          <a:p>
            <a:pPr>
              <a:buClr>
                <a:srgbClr val="00B050"/>
              </a:buClr>
              <a:tabLst>
                <a:tab pos="896938" algn="l"/>
              </a:tabLst>
            </a:pPr>
            <a:r>
              <a:rPr lang="en-US" sz="2800" b="1" dirty="0">
                <a:solidFill>
                  <a:srgbClr val="FF0000"/>
                </a:solidFill>
              </a:rPr>
              <a:t>Exam practice</a:t>
            </a:r>
          </a:p>
          <a:p>
            <a:pPr marL="361950" indent="-361950">
              <a:buClr>
                <a:srgbClr val="00B050"/>
              </a:buClr>
              <a:buFont typeface="Wingdings 3" panose="05040102010807070707" pitchFamily="18" charset="2"/>
              <a:buChar char=""/>
              <a:tabLst>
                <a:tab pos="896938" algn="l"/>
              </a:tabLst>
            </a:pPr>
            <a:r>
              <a:rPr lang="en-US" sz="2800" dirty="0">
                <a:solidFill>
                  <a:srgbClr val="FF0000"/>
                </a:solidFill>
              </a:rPr>
              <a:t>Study the following data and answer the questions that follow</a:t>
            </a:r>
            <a:r>
              <a:rPr lang="en-US" sz="2800" dirty="0" smtClean="0">
                <a:solidFill>
                  <a:srgbClr val="FF0000"/>
                </a:solidFill>
              </a:rPr>
              <a:t>.</a:t>
            </a:r>
          </a:p>
          <a:p>
            <a:pPr marL="361950" indent="-361950">
              <a:buClr>
                <a:srgbClr val="00B050"/>
              </a:buClr>
              <a:buFont typeface="Wingdings 3" panose="05040102010807070707" pitchFamily="18" charset="2"/>
              <a:buChar char=""/>
              <a:tabLst>
                <a:tab pos="896938" algn="l"/>
              </a:tabLst>
            </a:pPr>
            <a:endParaRPr lang="en-US" sz="2800" dirty="0" smtClean="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800" dirty="0">
              <a:solidFill>
                <a:srgbClr val="FF0000"/>
              </a:solidFill>
            </a:endParaRPr>
          </a:p>
          <a:p>
            <a:pPr marL="361950" indent="-361950">
              <a:buClr>
                <a:srgbClr val="00B050"/>
              </a:buClr>
              <a:buFont typeface="Wingdings 3" panose="05040102010807070707" pitchFamily="18" charset="2"/>
              <a:buChar char=""/>
              <a:tabLst>
                <a:tab pos="896938" algn="l"/>
              </a:tabLst>
            </a:pPr>
            <a:endParaRPr lang="en-US" sz="1600" dirty="0" smtClean="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800" dirty="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800" dirty="0" smtClean="0">
              <a:solidFill>
                <a:srgbClr val="FF0000"/>
              </a:solidFill>
            </a:endParaRPr>
          </a:p>
          <a:p>
            <a:pPr marL="361950" indent="-361950">
              <a:buClr>
                <a:srgbClr val="00B050"/>
              </a:buClr>
              <a:buFont typeface="Wingdings 3" panose="05040102010807070707" pitchFamily="18" charset="2"/>
              <a:buChar char=""/>
              <a:tabLst>
                <a:tab pos="896938" algn="l"/>
              </a:tabLst>
            </a:pPr>
            <a:endParaRPr lang="en-US" sz="2800" dirty="0">
              <a:solidFill>
                <a:srgbClr val="FF0000"/>
              </a:solidFill>
            </a:endParaRPr>
          </a:p>
          <a:p>
            <a:pPr marL="514350" indent="-514350">
              <a:buClr>
                <a:srgbClr val="00B050"/>
              </a:buClr>
              <a:buFont typeface="+mj-lt"/>
              <a:buAutoNum type="arabicPeriod"/>
              <a:tabLst>
                <a:tab pos="896938" algn="l"/>
                <a:tab pos="8332788" algn="r"/>
              </a:tabLst>
            </a:pPr>
            <a:r>
              <a:rPr lang="en-US" sz="2800" dirty="0" smtClean="0">
                <a:solidFill>
                  <a:srgbClr val="FF0000"/>
                </a:solidFill>
              </a:rPr>
              <a:t>In </a:t>
            </a:r>
            <a:r>
              <a:rPr lang="en-US" sz="2800" dirty="0">
                <a:solidFill>
                  <a:srgbClr val="FF0000"/>
                </a:solidFill>
              </a:rPr>
              <a:t>which year was there the largest increase in real wages? Explain your answer. </a:t>
            </a:r>
            <a:r>
              <a:rPr lang="en-US" sz="2800" dirty="0" smtClean="0">
                <a:solidFill>
                  <a:srgbClr val="FF0000"/>
                </a:solidFill>
              </a:rPr>
              <a:t>	(3</a:t>
            </a:r>
            <a:r>
              <a:rPr lang="en-US" sz="2800" dirty="0">
                <a:solidFill>
                  <a:srgbClr val="FF0000"/>
                </a:solidFill>
              </a:rPr>
              <a:t>)</a:t>
            </a:r>
          </a:p>
          <a:p>
            <a:pPr marL="514350" indent="-514350">
              <a:buClr>
                <a:srgbClr val="00B050"/>
              </a:buClr>
              <a:buFont typeface="+mj-lt"/>
              <a:buAutoNum type="arabicPeriod"/>
              <a:tabLst>
                <a:tab pos="8332788" algn="r"/>
              </a:tabLst>
            </a:pPr>
            <a:r>
              <a:rPr lang="en-US" sz="2800" dirty="0" smtClean="0">
                <a:solidFill>
                  <a:srgbClr val="FF0000"/>
                </a:solidFill>
              </a:rPr>
              <a:t>Explain </a:t>
            </a:r>
            <a:r>
              <a:rPr lang="en-US" sz="2800" dirty="0">
                <a:solidFill>
                  <a:srgbClr val="FF0000"/>
                </a:solidFill>
              </a:rPr>
              <a:t>why average wages were higher in Year 3 than Year 2. </a:t>
            </a:r>
            <a:r>
              <a:rPr lang="en-US" sz="2800" dirty="0" smtClean="0">
                <a:solidFill>
                  <a:srgbClr val="FF0000"/>
                </a:solidFill>
              </a:rPr>
              <a:t>	(</a:t>
            </a:r>
            <a:r>
              <a:rPr lang="en-US" sz="2800" dirty="0">
                <a:solidFill>
                  <a:srgbClr val="FF0000"/>
                </a:solidFill>
              </a:rPr>
              <a:t>3</a:t>
            </a:r>
            <a:r>
              <a:rPr lang="en-US" sz="2800" dirty="0" smtClean="0">
                <a:solidFill>
                  <a:srgbClr val="FF0000"/>
                </a:solidFill>
              </a:rPr>
              <a:t>)</a:t>
            </a:r>
            <a:endParaRPr lang="en-US" sz="2800" dirty="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802932734"/>
              </p:ext>
            </p:extLst>
          </p:nvPr>
        </p:nvGraphicFramePr>
        <p:xfrm>
          <a:off x="348207" y="2580496"/>
          <a:ext cx="8449833" cy="2072640"/>
        </p:xfrm>
        <a:graphic>
          <a:graphicData uri="http://schemas.openxmlformats.org/drawingml/2006/table">
            <a:tbl>
              <a:tblPr firstRow="1" bandRow="1">
                <a:tableStyleId>{5C22544A-7EE6-4342-B048-85BDC9FD1C3A}</a:tableStyleId>
              </a:tblPr>
              <a:tblGrid>
                <a:gridCol w="1631505"/>
                <a:gridCol w="3312368"/>
                <a:gridCol w="3505960"/>
              </a:tblGrid>
              <a:tr h="370840">
                <a:tc>
                  <a:txBody>
                    <a:bodyPr/>
                    <a:lstStyle/>
                    <a:p>
                      <a:pPr algn="ctr"/>
                      <a:r>
                        <a:rPr lang="en-IE" sz="2800" dirty="0" smtClean="0">
                          <a:latin typeface="Arial" panose="020B0604020202020204" pitchFamily="34" charset="0"/>
                          <a:cs typeface="Arial" panose="020B0604020202020204" pitchFamily="34" charset="0"/>
                        </a:rPr>
                        <a:t>Year</a:t>
                      </a:r>
                      <a:endParaRPr lang="en-GB" sz="2800" dirty="0">
                        <a:latin typeface="Arial" panose="020B0604020202020204" pitchFamily="34" charset="0"/>
                        <a:cs typeface="Arial" panose="020B0604020202020204" pitchFamily="34" charset="0"/>
                      </a:endParaRPr>
                    </a:p>
                  </a:txBody>
                  <a:tcPr/>
                </a:tc>
                <a:tc>
                  <a:txBody>
                    <a:bodyPr/>
                    <a:lstStyle/>
                    <a:p>
                      <a:pPr algn="ctr"/>
                      <a:r>
                        <a:rPr lang="en-IE" sz="2800" dirty="0" smtClean="0">
                          <a:latin typeface="Arial" panose="020B0604020202020204" pitchFamily="34" charset="0"/>
                          <a:cs typeface="Arial" panose="020B0604020202020204" pitchFamily="34" charset="0"/>
                        </a:rPr>
                        <a:t>Inflation Rate (%)</a:t>
                      </a:r>
                      <a:endParaRPr lang="en-GB" sz="2800" dirty="0">
                        <a:latin typeface="Arial" panose="020B0604020202020204" pitchFamily="34" charset="0"/>
                        <a:cs typeface="Arial" panose="020B0604020202020204" pitchFamily="34" charset="0"/>
                      </a:endParaRPr>
                    </a:p>
                  </a:txBody>
                  <a:tcPr/>
                </a:tc>
                <a:tc>
                  <a:txBody>
                    <a:bodyPr/>
                    <a:lstStyle/>
                    <a:p>
                      <a:pPr algn="ctr"/>
                      <a:r>
                        <a:rPr lang="en-IE" sz="2800" dirty="0" smtClean="0">
                          <a:latin typeface="Arial" panose="020B0604020202020204" pitchFamily="34" charset="0"/>
                          <a:cs typeface="Arial" panose="020B0604020202020204" pitchFamily="34" charset="0"/>
                        </a:rPr>
                        <a:t>Wage Increase (%)</a:t>
                      </a:r>
                      <a:endParaRPr lang="en-GB" sz="2800" dirty="0">
                        <a:latin typeface="Arial" panose="020B0604020202020204" pitchFamily="34" charset="0"/>
                        <a:cs typeface="Arial" panose="020B0604020202020204" pitchFamily="34" charset="0"/>
                      </a:endParaRPr>
                    </a:p>
                  </a:txBody>
                  <a:tcPr/>
                </a:tc>
              </a:tr>
              <a:tr h="370840">
                <a:tc>
                  <a:txBody>
                    <a:bodyPr/>
                    <a:lstStyle/>
                    <a:p>
                      <a:pPr algn="ctr"/>
                      <a:r>
                        <a:rPr lang="en-IE" sz="2800" dirty="0" smtClean="0">
                          <a:latin typeface="Arial" panose="020B0604020202020204" pitchFamily="34" charset="0"/>
                          <a:cs typeface="Arial" panose="020B0604020202020204" pitchFamily="34" charset="0"/>
                        </a:rPr>
                        <a:t>1</a:t>
                      </a:r>
                      <a:endParaRPr lang="en-GB" sz="2800" dirty="0">
                        <a:latin typeface="Arial" panose="020B0604020202020204" pitchFamily="34" charset="0"/>
                        <a:cs typeface="Arial" panose="020B0604020202020204" pitchFamily="34" charset="0"/>
                      </a:endParaRPr>
                    </a:p>
                  </a:txBody>
                  <a:tcPr/>
                </a:tc>
                <a:tc>
                  <a:txBody>
                    <a:bodyPr/>
                    <a:lstStyle/>
                    <a:p>
                      <a:pPr algn="ctr"/>
                      <a:r>
                        <a:rPr lang="en-IE" sz="2800" dirty="0" smtClean="0">
                          <a:latin typeface="Arial" panose="020B0604020202020204" pitchFamily="34" charset="0"/>
                          <a:cs typeface="Arial" panose="020B0604020202020204" pitchFamily="34" charset="0"/>
                        </a:rPr>
                        <a:t>2.5</a:t>
                      </a:r>
                      <a:endParaRPr lang="en-GB" sz="2800" dirty="0">
                        <a:latin typeface="Arial" panose="020B0604020202020204" pitchFamily="34" charset="0"/>
                        <a:cs typeface="Arial" panose="020B0604020202020204" pitchFamily="34" charset="0"/>
                      </a:endParaRPr>
                    </a:p>
                  </a:txBody>
                  <a:tcPr/>
                </a:tc>
                <a:tc>
                  <a:txBody>
                    <a:bodyPr/>
                    <a:lstStyle/>
                    <a:p>
                      <a:pPr algn="ctr"/>
                      <a:r>
                        <a:rPr lang="en-IE" sz="2800" dirty="0" smtClean="0">
                          <a:latin typeface="Arial" panose="020B0604020202020204" pitchFamily="34" charset="0"/>
                          <a:cs typeface="Arial" panose="020B0604020202020204" pitchFamily="34" charset="0"/>
                        </a:rPr>
                        <a:t>3.0</a:t>
                      </a:r>
                      <a:endParaRPr lang="en-GB" sz="2800" dirty="0">
                        <a:latin typeface="Arial" panose="020B0604020202020204" pitchFamily="34" charset="0"/>
                        <a:cs typeface="Arial" panose="020B0604020202020204" pitchFamily="34" charset="0"/>
                      </a:endParaRPr>
                    </a:p>
                  </a:txBody>
                  <a:tcPr/>
                </a:tc>
              </a:tr>
              <a:tr h="370840">
                <a:tc>
                  <a:txBody>
                    <a:bodyPr/>
                    <a:lstStyle/>
                    <a:p>
                      <a:pPr algn="ctr"/>
                      <a:r>
                        <a:rPr lang="en-IE" sz="2800" dirty="0" smtClean="0">
                          <a:latin typeface="Arial" panose="020B0604020202020204" pitchFamily="34" charset="0"/>
                          <a:cs typeface="Arial" panose="020B0604020202020204" pitchFamily="34" charset="0"/>
                        </a:rPr>
                        <a:t>2</a:t>
                      </a:r>
                      <a:endParaRPr lang="en-GB" sz="2800" dirty="0">
                        <a:latin typeface="Arial" panose="020B0604020202020204" pitchFamily="34" charset="0"/>
                        <a:cs typeface="Arial" panose="020B0604020202020204" pitchFamily="34" charset="0"/>
                      </a:endParaRPr>
                    </a:p>
                  </a:txBody>
                  <a:tcPr/>
                </a:tc>
                <a:tc>
                  <a:txBody>
                    <a:bodyPr/>
                    <a:lstStyle/>
                    <a:p>
                      <a:pPr algn="ctr"/>
                      <a:r>
                        <a:rPr lang="en-IE" sz="2800" dirty="0" smtClean="0">
                          <a:latin typeface="Arial" panose="020B0604020202020204" pitchFamily="34" charset="0"/>
                          <a:cs typeface="Arial" panose="020B0604020202020204" pitchFamily="34" charset="0"/>
                        </a:rPr>
                        <a:t>3.1</a:t>
                      </a:r>
                      <a:endParaRPr lang="en-GB" sz="2800" dirty="0">
                        <a:latin typeface="Arial" panose="020B0604020202020204" pitchFamily="34" charset="0"/>
                        <a:cs typeface="Arial" panose="020B0604020202020204" pitchFamily="34" charset="0"/>
                      </a:endParaRPr>
                    </a:p>
                  </a:txBody>
                  <a:tcPr/>
                </a:tc>
                <a:tc>
                  <a:txBody>
                    <a:bodyPr/>
                    <a:lstStyle/>
                    <a:p>
                      <a:pPr algn="ctr"/>
                      <a:r>
                        <a:rPr lang="en-IE" sz="2800" dirty="0" smtClean="0">
                          <a:latin typeface="Arial" panose="020B0604020202020204" pitchFamily="34" charset="0"/>
                          <a:cs typeface="Arial" panose="020B0604020202020204" pitchFamily="34" charset="0"/>
                        </a:rPr>
                        <a:t>3.5</a:t>
                      </a:r>
                      <a:endParaRPr lang="en-GB" sz="2800" dirty="0">
                        <a:latin typeface="Arial" panose="020B0604020202020204" pitchFamily="34" charset="0"/>
                        <a:cs typeface="Arial" panose="020B0604020202020204" pitchFamily="34" charset="0"/>
                      </a:endParaRPr>
                    </a:p>
                  </a:txBody>
                  <a:tcPr/>
                </a:tc>
              </a:tr>
              <a:tr h="370840">
                <a:tc>
                  <a:txBody>
                    <a:bodyPr/>
                    <a:lstStyle/>
                    <a:p>
                      <a:pPr algn="ctr"/>
                      <a:r>
                        <a:rPr lang="en-IE" sz="2800" dirty="0" smtClean="0">
                          <a:latin typeface="Arial" panose="020B0604020202020204" pitchFamily="34" charset="0"/>
                          <a:cs typeface="Arial" panose="020B0604020202020204" pitchFamily="34" charset="0"/>
                        </a:rPr>
                        <a:t>3</a:t>
                      </a:r>
                      <a:endParaRPr lang="en-GB" sz="2800" dirty="0">
                        <a:latin typeface="Arial" panose="020B0604020202020204" pitchFamily="34" charset="0"/>
                        <a:cs typeface="Arial" panose="020B0604020202020204" pitchFamily="34" charset="0"/>
                      </a:endParaRPr>
                    </a:p>
                  </a:txBody>
                  <a:tcPr/>
                </a:tc>
                <a:tc>
                  <a:txBody>
                    <a:bodyPr/>
                    <a:lstStyle/>
                    <a:p>
                      <a:pPr algn="ctr"/>
                      <a:r>
                        <a:rPr lang="en-IE" sz="2800" dirty="0" smtClean="0">
                          <a:latin typeface="Arial" panose="020B0604020202020204" pitchFamily="34" charset="0"/>
                          <a:cs typeface="Arial" panose="020B0604020202020204" pitchFamily="34" charset="0"/>
                        </a:rPr>
                        <a:t>2.9</a:t>
                      </a:r>
                      <a:endParaRPr lang="en-GB" sz="2800" dirty="0">
                        <a:latin typeface="Arial" panose="020B0604020202020204" pitchFamily="34" charset="0"/>
                        <a:cs typeface="Arial" panose="020B0604020202020204" pitchFamily="34" charset="0"/>
                      </a:endParaRPr>
                    </a:p>
                  </a:txBody>
                  <a:tcPr/>
                </a:tc>
                <a:tc>
                  <a:txBody>
                    <a:bodyPr/>
                    <a:lstStyle/>
                    <a:p>
                      <a:pPr algn="ctr"/>
                      <a:r>
                        <a:rPr lang="en-IE" sz="2800" dirty="0" smtClean="0">
                          <a:latin typeface="Arial" panose="020B0604020202020204" pitchFamily="34" charset="0"/>
                          <a:cs typeface="Arial" panose="020B0604020202020204" pitchFamily="34" charset="0"/>
                        </a:rPr>
                        <a:t>3.1</a:t>
                      </a:r>
                      <a:endParaRPr lang="en-GB" sz="28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00444937"/>
      </p:ext>
    </p:extLst>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Consequences of Inflation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198</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2" cy="5632311"/>
          </a:xfrm>
          <a:prstGeom prst="rect">
            <a:avLst/>
          </a:prstGeom>
        </p:spPr>
        <p:txBody>
          <a:bodyPr wrap="square">
            <a:spAutoFit/>
          </a:bodyPr>
          <a:lstStyle/>
          <a:p>
            <a:pPr marL="276225" indent="-258763">
              <a:buClr>
                <a:srgbClr val="00B050"/>
              </a:buClr>
              <a:buFont typeface="Arial" panose="020B0604020202020204" pitchFamily="34" charset="0"/>
              <a:buChar char="•"/>
              <a:tabLst>
                <a:tab pos="896938" algn="l"/>
              </a:tabLst>
            </a:pPr>
            <a:r>
              <a:rPr lang="en-US" sz="2400" b="1" dirty="0"/>
              <a:t>Low income earners </a:t>
            </a:r>
            <a:r>
              <a:rPr lang="en-US" sz="2400" dirty="0"/>
              <a:t>- Inflation harms the poorest members of society </a:t>
            </a:r>
            <a:r>
              <a:rPr lang="en-US" sz="2400" dirty="0" smtClean="0"/>
              <a:t>far more </a:t>
            </a:r>
            <a:r>
              <a:rPr lang="en-US" sz="2400" dirty="0"/>
              <a:t>than those on high incomes. Low income earners tend to have a high </a:t>
            </a:r>
            <a:r>
              <a:rPr lang="en-US" sz="2400" dirty="0" smtClean="0"/>
              <a:t>price elasticity </a:t>
            </a:r>
            <a:r>
              <a:rPr lang="en-US" sz="2400" dirty="0"/>
              <a:t>of demand (see Chapter 4) for goods and </a:t>
            </a:r>
            <a:r>
              <a:rPr lang="en-US" sz="2400" dirty="0" smtClean="0"/>
              <a:t>services.</a:t>
            </a:r>
          </a:p>
          <a:p>
            <a:pPr marL="276225" indent="-258763">
              <a:buClr>
                <a:srgbClr val="00B050"/>
              </a:buClr>
              <a:buFont typeface="Arial" panose="020B0604020202020204" pitchFamily="34" charset="0"/>
              <a:buChar char="•"/>
              <a:tabLst>
                <a:tab pos="896938" algn="l"/>
              </a:tabLst>
            </a:pPr>
            <a:r>
              <a:rPr lang="en-US" sz="2400" dirty="0" smtClean="0"/>
              <a:t>By </a:t>
            </a:r>
            <a:r>
              <a:rPr lang="en-US" sz="2400" dirty="0"/>
              <a:t>contrast, those </a:t>
            </a:r>
            <a:r>
              <a:rPr lang="en-US" sz="2400" dirty="0" smtClean="0"/>
              <a:t>on high </a:t>
            </a:r>
            <a:r>
              <a:rPr lang="en-US" sz="2400" dirty="0"/>
              <a:t>incomes and accumulated wealth, such as hip -hop artists (see Table 18.3), </a:t>
            </a:r>
            <a:r>
              <a:rPr lang="en-US" sz="2400" dirty="0" smtClean="0"/>
              <a:t>are not </a:t>
            </a:r>
            <a:r>
              <a:rPr lang="en-US" sz="2400" dirty="0"/>
              <a:t>so affected by higher prices</a:t>
            </a:r>
            <a:r>
              <a:rPr lang="en-US" sz="2400" dirty="0" smtClean="0"/>
              <a:t>.</a:t>
            </a:r>
          </a:p>
          <a:p>
            <a:pPr marL="276225" indent="-258763">
              <a:buClr>
                <a:srgbClr val="00B050"/>
              </a:buClr>
              <a:buFont typeface="Arial" panose="020B0604020202020204" pitchFamily="34" charset="0"/>
              <a:buChar char="•"/>
              <a:tabLst>
                <a:tab pos="896938" algn="l"/>
              </a:tabLst>
            </a:pPr>
            <a:endParaRPr lang="en-US" sz="2400" dirty="0"/>
          </a:p>
          <a:p>
            <a:pPr marL="276225" indent="-258763">
              <a:buClr>
                <a:srgbClr val="00B050"/>
              </a:buClr>
              <a:buFont typeface="Arial" panose="020B0604020202020204" pitchFamily="34" charset="0"/>
              <a:buChar char="•"/>
              <a:tabLst>
                <a:tab pos="896938" algn="l"/>
              </a:tabLst>
            </a:pPr>
            <a:endParaRPr lang="en-US" sz="2400" dirty="0" smtClean="0"/>
          </a:p>
          <a:p>
            <a:pPr marL="276225" indent="-258763">
              <a:buClr>
                <a:srgbClr val="00B050"/>
              </a:buClr>
              <a:buFont typeface="Arial" panose="020B0604020202020204" pitchFamily="34" charset="0"/>
              <a:buChar char="•"/>
              <a:tabLst>
                <a:tab pos="896938" algn="l"/>
              </a:tabLst>
            </a:pPr>
            <a:endParaRPr lang="en-US" sz="2400" dirty="0"/>
          </a:p>
          <a:p>
            <a:pPr marL="276225" indent="-258763">
              <a:buClr>
                <a:srgbClr val="00B050"/>
              </a:buClr>
              <a:buFont typeface="Arial" panose="020B0604020202020204" pitchFamily="34" charset="0"/>
              <a:buChar char="•"/>
              <a:tabLst>
                <a:tab pos="896938" algn="l"/>
              </a:tabLst>
            </a:pPr>
            <a:endParaRPr lang="en-US" sz="2400" dirty="0" smtClean="0"/>
          </a:p>
          <a:p>
            <a:pPr marL="276225" indent="-258763">
              <a:buClr>
                <a:srgbClr val="00B050"/>
              </a:buClr>
              <a:buFont typeface="Arial" panose="020B0604020202020204" pitchFamily="34" charset="0"/>
              <a:buChar char="•"/>
              <a:tabLst>
                <a:tab pos="896938" algn="l"/>
              </a:tabLst>
            </a:pPr>
            <a:endParaRPr lang="en-US" sz="2400" dirty="0"/>
          </a:p>
          <a:p>
            <a:pPr marL="276225" indent="-258763">
              <a:buClr>
                <a:srgbClr val="00B050"/>
              </a:buClr>
              <a:buFont typeface="Arial" panose="020B0604020202020204" pitchFamily="34" charset="0"/>
              <a:buChar char="•"/>
              <a:tabLst>
                <a:tab pos="896938" algn="l"/>
              </a:tabLst>
            </a:pPr>
            <a:endParaRPr lang="en-US" sz="2400" dirty="0" smtClean="0"/>
          </a:p>
          <a:p>
            <a:pPr marL="276225" indent="-258763">
              <a:buClr>
                <a:srgbClr val="00B050"/>
              </a:buClr>
              <a:buFont typeface="Arial" panose="020B0604020202020204" pitchFamily="34" charset="0"/>
              <a:buChar char="•"/>
              <a:tabLst>
                <a:tab pos="896938" algn="l"/>
              </a:tabLst>
            </a:pPr>
            <a:endParaRPr lang="en-US" sz="2400" dirty="0"/>
          </a:p>
          <a:p>
            <a:pPr marL="17462">
              <a:buClr>
                <a:srgbClr val="00B050"/>
              </a:buClr>
              <a:tabLst>
                <a:tab pos="896938" algn="l"/>
              </a:tabLst>
            </a:pPr>
            <a:r>
              <a:rPr lang="en-GB" sz="2400" dirty="0" smtClean="0"/>
              <a:t>Table </a:t>
            </a:r>
            <a:r>
              <a:rPr lang="en-GB" sz="2400" dirty="0"/>
              <a:t>18.3 </a:t>
            </a:r>
            <a:r>
              <a:rPr lang="en-GB" sz="2400" dirty="0" smtClean="0"/>
              <a:t>The five wealthiest hip-hop artists in 2013</a:t>
            </a:r>
            <a:endParaRPr lang="en-US" sz="2400" dirty="0"/>
          </a:p>
        </p:txBody>
      </p:sp>
      <p:graphicFrame>
        <p:nvGraphicFramePr>
          <p:cNvPr id="2" name="Table 1"/>
          <p:cNvGraphicFramePr>
            <a:graphicFrameLocks noGrp="1"/>
          </p:cNvGraphicFramePr>
          <p:nvPr>
            <p:extLst>
              <p:ext uri="{D42A27DB-BD31-4B8C-83A1-F6EECF244321}">
                <p14:modId xmlns:p14="http://schemas.microsoft.com/office/powerpoint/2010/main" val="2092145633"/>
              </p:ext>
            </p:extLst>
          </p:nvPr>
        </p:nvGraphicFramePr>
        <p:xfrm>
          <a:off x="348208" y="3789040"/>
          <a:ext cx="8472264" cy="2225040"/>
        </p:xfrm>
        <a:graphic>
          <a:graphicData uri="http://schemas.openxmlformats.org/drawingml/2006/table">
            <a:tbl>
              <a:tblPr firstRow="1" bandRow="1">
                <a:tableStyleId>{5C22544A-7EE6-4342-B048-85BDC9FD1C3A}</a:tableStyleId>
              </a:tblPr>
              <a:tblGrid>
                <a:gridCol w="1271464"/>
                <a:gridCol w="4376712"/>
                <a:gridCol w="2824088"/>
              </a:tblGrid>
              <a:tr h="370840">
                <a:tc>
                  <a:txBody>
                    <a:bodyPr/>
                    <a:lstStyle/>
                    <a:p>
                      <a:r>
                        <a:rPr lang="en-GB" dirty="0" smtClean="0">
                          <a:latin typeface="Arial" panose="020B0604020202020204" pitchFamily="34" charset="0"/>
                          <a:cs typeface="Arial" panose="020B0604020202020204" pitchFamily="34" charset="0"/>
                        </a:rPr>
                        <a:t>Rank</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Artist</a:t>
                      </a:r>
                      <a:endParaRPr lang="en-GB" dirty="0">
                        <a:latin typeface="Arial" panose="020B0604020202020204" pitchFamily="34" charset="0"/>
                        <a:cs typeface="Arial" panose="020B0604020202020204" pitchFamily="34" charset="0"/>
                      </a:endParaRPr>
                    </a:p>
                  </a:txBody>
                  <a:tcPr/>
                </a:tc>
                <a:tc>
                  <a:txBody>
                    <a:bodyPr/>
                    <a:lstStyle/>
                    <a:p>
                      <a:r>
                        <a:rPr lang="en-GB" dirty="0" smtClean="0">
                          <a:latin typeface="Arial" panose="020B0604020202020204" pitchFamily="34" charset="0"/>
                          <a:cs typeface="Arial" panose="020B0604020202020204" pitchFamily="34" charset="0"/>
                        </a:rPr>
                        <a:t>Net Wealth ($m)</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1</a:t>
                      </a:r>
                      <a:endParaRPr lang="en-GB" dirty="0">
                        <a:latin typeface="Arial" panose="020B0604020202020204" pitchFamily="34" charset="0"/>
                        <a:cs typeface="Arial" panose="020B0604020202020204" pitchFamily="34" charset="0"/>
                      </a:endParaRPr>
                    </a:p>
                  </a:txBody>
                  <a:tcPr/>
                </a:tc>
                <a:tc>
                  <a:txBody>
                    <a:bodyPr/>
                    <a:lstStyle/>
                    <a:p>
                      <a:pPr algn="l"/>
                      <a:r>
                        <a:rPr lang="en-GB" dirty="0" smtClean="0">
                          <a:latin typeface="Arial" panose="020B0604020202020204" pitchFamily="34" charset="0"/>
                          <a:cs typeface="Arial" panose="020B0604020202020204" pitchFamily="34" charset="0"/>
                        </a:rPr>
                        <a:t>Sean ‘Diddy’ Combs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580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2</a:t>
                      </a:r>
                      <a:endParaRPr lang="en-GB" dirty="0">
                        <a:latin typeface="Arial" panose="020B0604020202020204" pitchFamily="34" charset="0"/>
                        <a:cs typeface="Arial" panose="020B0604020202020204" pitchFamily="34" charset="0"/>
                      </a:endParaRPr>
                    </a:p>
                  </a:txBody>
                  <a:tcPr/>
                </a:tc>
                <a:tc>
                  <a:txBody>
                    <a:bodyPr/>
                    <a:lstStyle/>
                    <a:p>
                      <a:pPr algn="l"/>
                      <a:r>
                        <a:rPr lang="en-GB" dirty="0" smtClean="0">
                          <a:latin typeface="Arial" panose="020B0604020202020204" pitchFamily="34" charset="0"/>
                          <a:cs typeface="Arial" panose="020B0604020202020204" pitchFamily="34" charset="0"/>
                        </a:rPr>
                        <a:t>Shawn ‘Jay-Z’ Carter</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475</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3</a:t>
                      </a:r>
                      <a:endParaRPr lang="en-GB" dirty="0">
                        <a:latin typeface="Arial" panose="020B0604020202020204" pitchFamily="34" charset="0"/>
                        <a:cs typeface="Arial" panose="020B0604020202020204" pitchFamily="34" charset="0"/>
                      </a:endParaRPr>
                    </a:p>
                  </a:txBody>
                  <a:tcPr/>
                </a:tc>
                <a:tc>
                  <a:txBody>
                    <a:bodyPr/>
                    <a:lstStyle/>
                    <a:p>
                      <a:pPr algn="l"/>
                      <a:r>
                        <a:rPr lang="en-GB" dirty="0" smtClean="0">
                          <a:latin typeface="Arial" panose="020B0604020202020204" pitchFamily="34" charset="0"/>
                          <a:cs typeface="Arial" panose="020B0604020202020204" pitchFamily="34" charset="0"/>
                        </a:rPr>
                        <a:t>Andre ‘</a:t>
                      </a:r>
                      <a:r>
                        <a:rPr lang="en-GB" dirty="0" err="1" smtClean="0">
                          <a:latin typeface="Arial" panose="020B0604020202020204" pitchFamily="34" charset="0"/>
                          <a:cs typeface="Arial" panose="020B0604020202020204" pitchFamily="34" charset="0"/>
                        </a:rPr>
                        <a:t>Dr.</a:t>
                      </a:r>
                      <a:r>
                        <a:rPr lang="en-GB" dirty="0" smtClean="0">
                          <a:latin typeface="Arial" panose="020B0604020202020204" pitchFamily="34" charset="0"/>
                          <a:cs typeface="Arial" panose="020B0604020202020204" pitchFamily="34" charset="0"/>
                        </a:rPr>
                        <a:t> Dre@ Young</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350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4</a:t>
                      </a:r>
                      <a:endParaRPr lang="en-GB" dirty="0">
                        <a:latin typeface="Arial" panose="020B0604020202020204" pitchFamily="34" charset="0"/>
                        <a:cs typeface="Arial" panose="020B0604020202020204" pitchFamily="34" charset="0"/>
                      </a:endParaRPr>
                    </a:p>
                  </a:txBody>
                  <a:tcPr/>
                </a:tc>
                <a:tc>
                  <a:txBody>
                    <a:bodyPr/>
                    <a:lstStyle/>
                    <a:p>
                      <a:pPr algn="l"/>
                      <a:r>
                        <a:rPr lang="en-GB" dirty="0" smtClean="0">
                          <a:latin typeface="Arial" panose="020B0604020202020204" pitchFamily="34" charset="0"/>
                          <a:cs typeface="Arial" panose="020B0604020202020204" pitchFamily="34" charset="0"/>
                        </a:rPr>
                        <a:t>Bryan ‘Birdman’ Williams</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150</a:t>
                      </a:r>
                      <a:endParaRPr lang="en-GB" dirty="0">
                        <a:latin typeface="Arial" panose="020B0604020202020204" pitchFamily="34" charset="0"/>
                        <a:cs typeface="Arial" panose="020B0604020202020204" pitchFamily="34" charset="0"/>
                      </a:endParaRPr>
                    </a:p>
                  </a:txBody>
                  <a:tcPr/>
                </a:tc>
              </a:tr>
              <a:tr h="370840">
                <a:tc>
                  <a:txBody>
                    <a:bodyPr/>
                    <a:lstStyle/>
                    <a:p>
                      <a:pPr algn="ctr"/>
                      <a:r>
                        <a:rPr lang="en-GB" dirty="0" smtClean="0">
                          <a:latin typeface="Arial" panose="020B0604020202020204" pitchFamily="34" charset="0"/>
                          <a:cs typeface="Arial" panose="020B0604020202020204" pitchFamily="34" charset="0"/>
                        </a:rPr>
                        <a:t>5</a:t>
                      </a:r>
                      <a:endParaRPr lang="en-GB" dirty="0">
                        <a:latin typeface="Arial" panose="020B0604020202020204" pitchFamily="34" charset="0"/>
                        <a:cs typeface="Arial" panose="020B0604020202020204" pitchFamily="34" charset="0"/>
                      </a:endParaRPr>
                    </a:p>
                  </a:txBody>
                  <a:tcPr/>
                </a:tc>
                <a:tc>
                  <a:txBody>
                    <a:bodyPr/>
                    <a:lstStyle/>
                    <a:p>
                      <a:pPr algn="l"/>
                      <a:r>
                        <a:rPr lang="en-GB" dirty="0" smtClean="0">
                          <a:latin typeface="Arial" panose="020B0604020202020204" pitchFamily="34" charset="0"/>
                          <a:cs typeface="Arial" panose="020B0604020202020204" pitchFamily="34" charset="0"/>
                        </a:rPr>
                        <a:t>Curtis ‘50-Cent’ Jackson</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125</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537162385"/>
      </p:ext>
    </p:extLst>
  </p:cSld>
  <p:clrMapOvr>
    <a:masterClrMapping/>
  </p:clrMapOvr>
  <p:transition advClick="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Consequences of Inflation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198</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2" cy="4185761"/>
          </a:xfrm>
          <a:prstGeom prst="rect">
            <a:avLst/>
          </a:prstGeom>
        </p:spPr>
        <p:txBody>
          <a:bodyPr wrap="square">
            <a:spAutoFit/>
          </a:bodyPr>
          <a:lstStyle/>
          <a:p>
            <a:pPr marL="276225" indent="-258763">
              <a:buClr>
                <a:srgbClr val="00B050"/>
              </a:buClr>
              <a:buFont typeface="Arial" panose="020B0604020202020204" pitchFamily="34" charset="0"/>
              <a:buChar char="•"/>
              <a:tabLst>
                <a:tab pos="896938" algn="l"/>
              </a:tabLst>
            </a:pPr>
            <a:r>
              <a:rPr lang="en-US" sz="1900" b="1" dirty="0"/>
              <a:t>Exporters</a:t>
            </a:r>
            <a:r>
              <a:rPr lang="en-US" sz="1900" dirty="0"/>
              <a:t> - The international competitiveness of a country tends to fall </a:t>
            </a:r>
            <a:r>
              <a:rPr lang="en-US" sz="1900" dirty="0" smtClean="0"/>
              <a:t>when there </a:t>
            </a:r>
            <a:r>
              <a:rPr lang="en-US" sz="1900" dirty="0"/>
              <a:t>is domestic inflation. In the long run, higher prices make exporters less </a:t>
            </a:r>
            <a:r>
              <a:rPr lang="en-US" sz="1900" dirty="0" smtClean="0"/>
              <a:t>price competitive</a:t>
            </a:r>
            <a:r>
              <a:rPr lang="en-US" sz="1900" dirty="0"/>
              <a:t>, thus causing a drop in </a:t>
            </a:r>
            <a:r>
              <a:rPr lang="en-US" sz="1900" dirty="0" smtClean="0"/>
              <a:t>profits, leading </a:t>
            </a:r>
            <a:r>
              <a:rPr lang="en-US" sz="1900" dirty="0"/>
              <a:t>to a fall in export </a:t>
            </a:r>
            <a:r>
              <a:rPr lang="en-US" sz="1900" dirty="0" smtClean="0"/>
              <a:t>earnings, lower </a:t>
            </a:r>
            <a:r>
              <a:rPr lang="en-US" sz="1900" dirty="0"/>
              <a:t>economic growth and higher unemployment</a:t>
            </a:r>
            <a:r>
              <a:rPr lang="en-US" sz="1900" dirty="0" smtClean="0"/>
              <a:t>.</a:t>
            </a:r>
          </a:p>
          <a:p>
            <a:pPr marL="276225" indent="-258763">
              <a:buClr>
                <a:srgbClr val="00B050"/>
              </a:buClr>
              <a:buFont typeface="Arial" panose="020B0604020202020204" pitchFamily="34" charset="0"/>
              <a:buChar char="•"/>
              <a:tabLst>
                <a:tab pos="896938" algn="l"/>
              </a:tabLst>
            </a:pPr>
            <a:r>
              <a:rPr lang="en-US" sz="1900" b="1" dirty="0"/>
              <a:t>Business confidence levels</a:t>
            </a:r>
            <a:r>
              <a:rPr lang="en-US" sz="1900" dirty="0"/>
              <a:t> - Inflation also causes business uncertainty. The combination of uncertainty and the lower expected real rates of return investment (due to higher costs of production) tends to lower the amount of planned investment in the economy</a:t>
            </a:r>
            <a:r>
              <a:rPr lang="en-US" sz="1900" dirty="0" smtClean="0"/>
              <a:t>.</a:t>
            </a:r>
            <a:endParaRPr lang="en-US" sz="1900" dirty="0"/>
          </a:p>
          <a:p>
            <a:pPr marL="276225" indent="-258763">
              <a:buClr>
                <a:srgbClr val="00B050"/>
              </a:buClr>
              <a:buFont typeface="Arial" panose="020B0604020202020204" pitchFamily="34" charset="0"/>
              <a:buChar char="•"/>
              <a:tabLst>
                <a:tab pos="896938" algn="l"/>
              </a:tabLst>
            </a:pPr>
            <a:r>
              <a:rPr lang="en-US" sz="1900" b="1" dirty="0" smtClean="0"/>
              <a:t>Importers</a:t>
            </a:r>
            <a:r>
              <a:rPr lang="en-US" sz="1900" dirty="0" smtClean="0"/>
              <a:t> </a:t>
            </a:r>
            <a:r>
              <a:rPr lang="en-US" sz="1900" dirty="0"/>
              <a:t>- Imports become more expensive for individuals, firms and </a:t>
            </a:r>
            <a:r>
              <a:rPr lang="en-US" sz="1900" dirty="0" smtClean="0"/>
              <a:t>the government </a:t>
            </a:r>
            <a:r>
              <a:rPr lang="en-US" sz="1900" dirty="0"/>
              <a:t>due to the decline in the purchasing power of money. Essential </a:t>
            </a:r>
            <a:r>
              <a:rPr lang="en-US" sz="1900" dirty="0" smtClean="0"/>
              <a:t>imports such </a:t>
            </a:r>
            <a:r>
              <a:rPr lang="en-US" sz="1900" dirty="0"/>
              <a:t>as petroleum and food products can cause imported inflation (higher </a:t>
            </a:r>
            <a:r>
              <a:rPr lang="en-US" sz="1900" dirty="0" smtClean="0"/>
              <a:t>import prices</a:t>
            </a:r>
            <a:r>
              <a:rPr lang="en-US" sz="1900" dirty="0"/>
              <a:t>, forcing up costs of production and thus causing domestic inflation). </a:t>
            </a:r>
            <a:r>
              <a:rPr lang="en-US" sz="1900" dirty="0" smtClean="0"/>
              <a:t>Hence, inflation </a:t>
            </a:r>
            <a:r>
              <a:rPr lang="en-US" sz="1900" dirty="0"/>
              <a:t>can cause problems for countries without many natural resources.</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t="15350" b="11150"/>
          <a:stretch/>
        </p:blipFill>
        <p:spPr>
          <a:xfrm>
            <a:off x="5868144" y="4908369"/>
            <a:ext cx="2952328" cy="173594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874" y="5207720"/>
            <a:ext cx="2889934" cy="1461640"/>
          </a:xfrm>
          <a:prstGeom prst="rect">
            <a:avLst/>
          </a:prstGeom>
        </p:spPr>
      </p:pic>
      <p:pic>
        <p:nvPicPr>
          <p:cNvPr id="10" name="Picture 9"/>
          <p:cNvPicPr>
            <a:picLocks noChangeAspect="1"/>
          </p:cNvPicPr>
          <p:nvPr/>
        </p:nvPicPr>
        <p:blipFill rotWithShape="1">
          <a:blip r:embed="rId5"/>
          <a:srcRect l="9046" t="29531" r="46679" b="16329"/>
          <a:stretch/>
        </p:blipFill>
        <p:spPr>
          <a:xfrm>
            <a:off x="3491880" y="5207720"/>
            <a:ext cx="2076160" cy="1427360"/>
          </a:xfrm>
          <a:prstGeom prst="rect">
            <a:avLst/>
          </a:prstGeom>
        </p:spPr>
      </p:pic>
    </p:spTree>
    <p:extLst>
      <p:ext uri="{BB962C8B-B14F-4D97-AF65-F5344CB8AC3E}">
        <p14:creationId xmlns:p14="http://schemas.microsoft.com/office/powerpoint/2010/main" val="4041261269"/>
      </p:ext>
    </p:extLst>
  </p:cSld>
  <p:clrMapOvr>
    <a:masterClrMapping/>
  </p:clrMapOvr>
  <p:transition advClick="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Consequences of Inflation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198</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6408712" cy="5632311"/>
          </a:xfrm>
          <a:prstGeom prst="rect">
            <a:avLst/>
          </a:prstGeom>
        </p:spPr>
        <p:txBody>
          <a:bodyPr wrap="square">
            <a:spAutoFit/>
          </a:bodyPr>
          <a:lstStyle/>
          <a:p>
            <a:pPr marL="276225" indent="-258763">
              <a:buClr>
                <a:srgbClr val="00B050"/>
              </a:buClr>
              <a:buFont typeface="Arial" panose="020B0604020202020204" pitchFamily="34" charset="0"/>
              <a:buChar char="•"/>
              <a:tabLst>
                <a:tab pos="896938" algn="l"/>
              </a:tabLst>
            </a:pPr>
            <a:r>
              <a:rPr lang="en-US" sz="2000" b="1" dirty="0"/>
              <a:t>Employers</a:t>
            </a:r>
            <a:r>
              <a:rPr lang="en-US" sz="2000" dirty="0"/>
              <a:t> - Workers are likely to demand a pay rise during times of inflation </a:t>
            </a:r>
            <a:r>
              <a:rPr lang="en-US" sz="2000" dirty="0" smtClean="0"/>
              <a:t>in order </a:t>
            </a:r>
            <a:r>
              <a:rPr lang="en-US" sz="2000" dirty="0"/>
              <a:t>to maintain their level of real income. As a result, </a:t>
            </a:r>
            <a:r>
              <a:rPr lang="en-US" sz="2000" dirty="0" smtClean="0"/>
              <a:t>labour </a:t>
            </a:r>
            <a:r>
              <a:rPr lang="en-US" sz="2000" dirty="0"/>
              <a:t>costs of </a:t>
            </a:r>
            <a:r>
              <a:rPr lang="en-US" sz="2000" dirty="0" smtClean="0"/>
              <a:t>production rise </a:t>
            </a:r>
            <a:r>
              <a:rPr lang="en-US" sz="2000" dirty="0"/>
              <a:t>and, other things being equal, profits margins fall. Those in highly </a:t>
            </a:r>
            <a:r>
              <a:rPr lang="en-US" sz="2000" dirty="0" smtClean="0"/>
              <a:t>skilled professions </a:t>
            </a:r>
            <a:r>
              <a:rPr lang="en-US" sz="2000" dirty="0"/>
              <a:t>such as surgeons, doctors, pilots and barristers are in a </a:t>
            </a:r>
            <a:r>
              <a:rPr lang="en-US" sz="2000" dirty="0" smtClean="0"/>
              <a:t>strong bargaining </a:t>
            </a:r>
            <a:r>
              <a:rPr lang="en-US" sz="2000" dirty="0"/>
              <a:t>position because their skills are in short supply and high demand. </a:t>
            </a:r>
            <a:r>
              <a:rPr lang="en-US" sz="2000" dirty="0" smtClean="0"/>
              <a:t>This can </a:t>
            </a:r>
            <a:r>
              <a:rPr lang="en-US" sz="2000" dirty="0"/>
              <a:t>create a wage- price spiral whereby demand for higher wages to keep in </a:t>
            </a:r>
            <a:r>
              <a:rPr lang="en-US" sz="2000" dirty="0" smtClean="0"/>
              <a:t>line with </a:t>
            </a:r>
            <a:r>
              <a:rPr lang="en-US" sz="2000" dirty="0"/>
              <a:t>inflation simply causes more inflation.</a:t>
            </a:r>
          </a:p>
          <a:p>
            <a:pPr marL="276225" indent="-258763">
              <a:buClr>
                <a:srgbClr val="00B050"/>
              </a:buClr>
              <a:buFont typeface="Arial" panose="020B0604020202020204" pitchFamily="34" charset="0"/>
              <a:buChar char="•"/>
              <a:tabLst>
                <a:tab pos="896938" algn="l"/>
              </a:tabLst>
            </a:pPr>
            <a:r>
              <a:rPr lang="en-US" sz="2000" dirty="0"/>
              <a:t>Inflation also harms employers located in expensive areas. Table 18.4 shows </a:t>
            </a:r>
            <a:r>
              <a:rPr lang="en-US" sz="2000" dirty="0" smtClean="0"/>
              <a:t>the world's </a:t>
            </a:r>
            <a:r>
              <a:rPr lang="en-US" sz="2000" dirty="0"/>
              <a:t>most expensive cities, which means employers in these areas have to </a:t>
            </a:r>
            <a:r>
              <a:rPr lang="en-US" sz="2000" dirty="0" smtClean="0"/>
              <a:t>pay relatively </a:t>
            </a:r>
            <a:r>
              <a:rPr lang="en-US" sz="2000" dirty="0"/>
              <a:t>high </a:t>
            </a:r>
            <a:r>
              <a:rPr lang="en-US" sz="2000" dirty="0" smtClean="0"/>
              <a:t>wages </a:t>
            </a:r>
            <a:r>
              <a:rPr lang="en-US" sz="2000" dirty="0"/>
              <a:t>to attract workers. Tokyo has been the most expensive city </a:t>
            </a:r>
            <a:r>
              <a:rPr lang="en-US" sz="2000" dirty="0" smtClean="0"/>
              <a:t>in the annual Economics Intelligence Unit (EIU) Worldwide Cost of Living Index a total of 14 times in the past 20 years.</a:t>
            </a: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1822582661"/>
              </p:ext>
            </p:extLst>
          </p:nvPr>
        </p:nvGraphicFramePr>
        <p:xfrm>
          <a:off x="6660232" y="1080747"/>
          <a:ext cx="2135560" cy="5328920"/>
        </p:xfrm>
        <a:graphic>
          <a:graphicData uri="http://schemas.openxmlformats.org/drawingml/2006/table">
            <a:tbl>
              <a:tblPr firstRow="1" bandRow="1">
                <a:tableStyleId>{5C22544A-7EE6-4342-B048-85BDC9FD1C3A}</a:tableStyleId>
              </a:tblPr>
              <a:tblGrid>
                <a:gridCol w="720080"/>
                <a:gridCol w="1415480"/>
              </a:tblGrid>
              <a:tr h="370840">
                <a:tc>
                  <a:txBody>
                    <a:bodyPr/>
                    <a:lstStyle/>
                    <a:p>
                      <a:r>
                        <a:rPr lang="en-GB" sz="1600" dirty="0" smtClean="0">
                          <a:latin typeface="Arial" panose="020B0604020202020204" pitchFamily="34" charset="0"/>
                          <a:cs typeface="Arial" panose="020B0604020202020204" pitchFamily="34" charset="0"/>
                        </a:rPr>
                        <a:t>Rank</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City</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1</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Tokyo,</a:t>
                      </a:r>
                      <a:r>
                        <a:rPr lang="en-GB" sz="1600" baseline="0" dirty="0" smtClean="0">
                          <a:latin typeface="Arial" panose="020B0604020202020204" pitchFamily="34" charset="0"/>
                          <a:cs typeface="Arial" panose="020B0604020202020204" pitchFamily="34" charset="0"/>
                        </a:rPr>
                        <a:t> Japan</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2</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Osaka, Japan</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3</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Sydney,</a:t>
                      </a:r>
                      <a:r>
                        <a:rPr lang="en-GB" sz="1600" baseline="0" dirty="0" smtClean="0">
                          <a:latin typeface="Arial" panose="020B0604020202020204" pitchFamily="34" charset="0"/>
                          <a:cs typeface="Arial" panose="020B0604020202020204" pitchFamily="34" charset="0"/>
                        </a:rPr>
                        <a:t> Australia</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4</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Oslo, Norway</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5</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Melbourne, Australia</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6</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Singapore</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7</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Zurich, Switzerland</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8</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Paris, France</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9</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Caracas, Venezuela</a:t>
                      </a:r>
                      <a:endParaRPr lang="en-GB" sz="1600" dirty="0">
                        <a:latin typeface="Arial" panose="020B0604020202020204" pitchFamily="34" charset="0"/>
                        <a:cs typeface="Arial" panose="020B0604020202020204" pitchFamily="34" charset="0"/>
                      </a:endParaRPr>
                    </a:p>
                  </a:txBody>
                  <a:tcPr/>
                </a:tc>
              </a:tr>
              <a:tr h="370840">
                <a:tc>
                  <a:txBody>
                    <a:bodyPr/>
                    <a:lstStyle/>
                    <a:p>
                      <a:pPr algn="ctr"/>
                      <a:r>
                        <a:rPr lang="en-GB" sz="1600" dirty="0" smtClean="0">
                          <a:latin typeface="Arial" panose="020B0604020202020204" pitchFamily="34" charset="0"/>
                          <a:cs typeface="Arial" panose="020B0604020202020204" pitchFamily="34" charset="0"/>
                        </a:rPr>
                        <a:t>10</a:t>
                      </a:r>
                      <a:endParaRPr lang="en-GB" sz="1600" dirty="0">
                        <a:latin typeface="Arial" panose="020B0604020202020204" pitchFamily="34" charset="0"/>
                        <a:cs typeface="Arial" panose="020B0604020202020204" pitchFamily="34" charset="0"/>
                      </a:endParaRPr>
                    </a:p>
                  </a:txBody>
                  <a:tcPr/>
                </a:tc>
                <a:tc>
                  <a:txBody>
                    <a:bodyPr/>
                    <a:lstStyle/>
                    <a:p>
                      <a:r>
                        <a:rPr lang="en-GB" sz="1600" dirty="0" smtClean="0">
                          <a:latin typeface="Arial" panose="020B0604020202020204" pitchFamily="34" charset="0"/>
                          <a:cs typeface="Arial" panose="020B0604020202020204" pitchFamily="34" charset="0"/>
                        </a:rPr>
                        <a:t>Geneva, Switzerland</a:t>
                      </a:r>
                      <a:endParaRPr lang="en-GB" sz="16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263181700"/>
      </p:ext>
    </p:extLst>
  </p:cSld>
  <p:clrMapOvr>
    <a:masterClrMapping/>
  </p:clrMapOvr>
  <p:transition advClick="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Consequences of Inflation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199</a:t>
            </a:r>
            <a:endParaRPr lang="en-GB" sz="1050" b="1" dirty="0">
              <a:latin typeface="Arial" panose="020B0604020202020204" pitchFamily="34" charset="0"/>
              <a:cs typeface="Arial" panose="020B0604020202020204" pitchFamily="34" charset="0"/>
            </a:endParaRPr>
          </a:p>
        </p:txBody>
      </p:sp>
      <p:sp>
        <p:nvSpPr>
          <p:cNvPr id="3" name="Rectangle 2"/>
          <p:cNvSpPr/>
          <p:nvPr/>
        </p:nvSpPr>
        <p:spPr>
          <a:xfrm>
            <a:off x="251520" y="1048668"/>
            <a:ext cx="8568952" cy="5647700"/>
          </a:xfrm>
          <a:prstGeom prst="rect">
            <a:avLst/>
          </a:prstGeom>
        </p:spPr>
        <p:txBody>
          <a:bodyPr wrap="square">
            <a:spAutoFit/>
          </a:bodyPr>
          <a:lstStyle/>
          <a:p>
            <a:r>
              <a:rPr lang="en-GB" sz="1900" b="1" dirty="0">
                <a:solidFill>
                  <a:srgbClr val="FF0000"/>
                </a:solidFill>
                <a:latin typeface="Arial" panose="020B0604020202020204" pitchFamily="34" charset="0"/>
                <a:cs typeface="Arial" panose="020B0604020202020204" pitchFamily="34" charset="0"/>
              </a:rPr>
              <a:t>Exam practice</a:t>
            </a:r>
          </a:p>
          <a:p>
            <a:pPr marL="285750" indent="-285750">
              <a:buClr>
                <a:srgbClr val="00B050"/>
              </a:buClr>
              <a:buFont typeface="Wingdings 3" panose="05040102010807070707" pitchFamily="18" charset="2"/>
              <a:buChar char=""/>
            </a:pPr>
            <a:r>
              <a:rPr lang="en-US" sz="1900" dirty="0">
                <a:solidFill>
                  <a:srgbClr val="FF0000"/>
                </a:solidFill>
                <a:latin typeface="Arial" panose="020B0604020202020204" pitchFamily="34" charset="0"/>
                <a:cs typeface="Arial" panose="020B0604020202020204" pitchFamily="34" charset="0"/>
              </a:rPr>
              <a:t>Iran's inflation rate climbed above 30 per cent in 2013, reaching 31.5 per cent at </a:t>
            </a:r>
            <a:r>
              <a:rPr lang="en-US" sz="1900" dirty="0" smtClean="0">
                <a:solidFill>
                  <a:srgbClr val="FF0000"/>
                </a:solidFill>
                <a:latin typeface="Arial" panose="020B0604020202020204" pitchFamily="34" charset="0"/>
                <a:cs typeface="Arial" panose="020B0604020202020204" pitchFamily="34" charset="0"/>
              </a:rPr>
              <a:t>the end </a:t>
            </a:r>
            <a:r>
              <a:rPr lang="en-US" sz="1900" dirty="0">
                <a:solidFill>
                  <a:srgbClr val="FF0000"/>
                </a:solidFill>
                <a:latin typeface="Arial" panose="020B0604020202020204" pitchFamily="34" charset="0"/>
                <a:cs typeface="Arial" panose="020B0604020202020204" pitchFamily="34" charset="0"/>
              </a:rPr>
              <a:t>of the Islamic country's calendar year (Table 18.5). The country, with a </a:t>
            </a:r>
            <a:r>
              <a:rPr lang="en-US" sz="1900" dirty="0" smtClean="0">
                <a:solidFill>
                  <a:srgbClr val="FF0000"/>
                </a:solidFill>
                <a:latin typeface="Arial" panose="020B0604020202020204" pitchFamily="34" charset="0"/>
                <a:cs typeface="Arial" panose="020B0604020202020204" pitchFamily="34" charset="0"/>
              </a:rPr>
              <a:t>population of </a:t>
            </a:r>
            <a:r>
              <a:rPr lang="en-US" sz="1900" dirty="0">
                <a:solidFill>
                  <a:srgbClr val="FF0000"/>
                </a:solidFill>
                <a:latin typeface="Arial" panose="020B0604020202020204" pitchFamily="34" charset="0"/>
                <a:cs typeface="Arial" panose="020B0604020202020204" pitchFamily="34" charset="0"/>
              </a:rPr>
              <a:t>74.8 million, had experienced double-digit inflation rates for most of the </a:t>
            </a:r>
            <a:r>
              <a:rPr lang="en-US" sz="1900" dirty="0" smtClean="0">
                <a:solidFill>
                  <a:srgbClr val="FF0000"/>
                </a:solidFill>
                <a:latin typeface="Arial" panose="020B0604020202020204" pitchFamily="34" charset="0"/>
                <a:cs typeface="Arial" panose="020B0604020202020204" pitchFamily="34" charset="0"/>
              </a:rPr>
              <a:t>previous decade</a:t>
            </a:r>
            <a:r>
              <a:rPr lang="en-US" sz="1900" dirty="0">
                <a:solidFill>
                  <a:srgbClr val="FF0000"/>
                </a:solidFill>
                <a:latin typeface="Arial" panose="020B0604020202020204" pitchFamily="34" charset="0"/>
                <a:cs typeface="Arial" panose="020B0604020202020204" pitchFamily="34" charset="0"/>
              </a:rPr>
              <a:t>. At the end of 2010, the government reduced food and fuel subsidies, </a:t>
            </a:r>
            <a:r>
              <a:rPr lang="en-US" sz="1900" dirty="0" smtClean="0">
                <a:solidFill>
                  <a:srgbClr val="FF0000"/>
                </a:solidFill>
                <a:latin typeface="Arial" panose="020B0604020202020204" pitchFamily="34" charset="0"/>
                <a:cs typeface="Arial" panose="020B0604020202020204" pitchFamily="34" charset="0"/>
              </a:rPr>
              <a:t>thereby fueling inflation.</a:t>
            </a:r>
          </a:p>
          <a:p>
            <a:pPr marL="285750" indent="-285750">
              <a:buClr>
                <a:srgbClr val="00B050"/>
              </a:buClr>
              <a:buFont typeface="Wingdings 3" panose="05040102010807070707" pitchFamily="18" charset="2"/>
              <a:buChar char=""/>
            </a:pPr>
            <a:r>
              <a:rPr lang="en-US" sz="1900" dirty="0" smtClean="0">
                <a:solidFill>
                  <a:srgbClr val="FF0000"/>
                </a:solidFill>
                <a:latin typeface="Arial" panose="020B0604020202020204" pitchFamily="34" charset="0"/>
                <a:cs typeface="Arial" panose="020B0604020202020204" pitchFamily="34" charset="0"/>
              </a:rPr>
              <a:t>In </a:t>
            </a:r>
            <a:r>
              <a:rPr lang="en-US" sz="1900" dirty="0">
                <a:solidFill>
                  <a:srgbClr val="FF0000"/>
                </a:solidFill>
                <a:latin typeface="Arial" panose="020B0604020202020204" pitchFamily="34" charset="0"/>
                <a:cs typeface="Arial" panose="020B0604020202020204" pitchFamily="34" charset="0"/>
              </a:rPr>
              <a:t>addition, international sanctions due to Iran's disputed </a:t>
            </a:r>
            <a:r>
              <a:rPr lang="en-US" sz="1900" dirty="0" smtClean="0">
                <a:solidFill>
                  <a:srgbClr val="FF0000"/>
                </a:solidFill>
                <a:latin typeface="Arial" panose="020B0604020202020204" pitchFamily="34" charset="0"/>
                <a:cs typeface="Arial" panose="020B0604020202020204" pitchFamily="34" charset="0"/>
              </a:rPr>
              <a:t>nuclear program </a:t>
            </a:r>
            <a:r>
              <a:rPr lang="en-US" sz="1900" dirty="0">
                <a:solidFill>
                  <a:srgbClr val="FF0000"/>
                </a:solidFill>
                <a:latin typeface="Arial" panose="020B0604020202020204" pitchFamily="34" charset="0"/>
                <a:cs typeface="Arial" panose="020B0604020202020204" pitchFamily="34" charset="0"/>
              </a:rPr>
              <a:t>forced down the value of the Iranian </a:t>
            </a:r>
            <a:r>
              <a:rPr lang="en-US" sz="1900" dirty="0" err="1" smtClean="0">
                <a:solidFill>
                  <a:srgbClr val="FF0000"/>
                </a:solidFill>
                <a:latin typeface="Arial" panose="020B0604020202020204" pitchFamily="34" charset="0"/>
                <a:cs typeface="Arial" panose="020B0604020202020204" pitchFamily="34" charset="0"/>
              </a:rPr>
              <a:t>Rial</a:t>
            </a:r>
            <a:r>
              <a:rPr lang="en-US" sz="1900" dirty="0">
                <a:solidFill>
                  <a:srgbClr val="FF0000"/>
                </a:solidFill>
                <a:latin typeface="Arial" panose="020B0604020202020204" pitchFamily="34" charset="0"/>
                <a:cs typeface="Arial" panose="020B0604020202020204" pitchFamily="34" charset="0"/>
              </a:rPr>
              <a:t>, the country's official </a:t>
            </a:r>
            <a:r>
              <a:rPr lang="en-US" sz="1900" dirty="0" smtClean="0">
                <a:solidFill>
                  <a:srgbClr val="FF0000"/>
                </a:solidFill>
                <a:latin typeface="Arial" panose="020B0604020202020204" pitchFamily="34" charset="0"/>
                <a:cs typeface="Arial" panose="020B0604020202020204" pitchFamily="34" charset="0"/>
              </a:rPr>
              <a:t>currency. This </a:t>
            </a:r>
            <a:r>
              <a:rPr lang="en-US" sz="1900" dirty="0">
                <a:solidFill>
                  <a:srgbClr val="FF0000"/>
                </a:solidFill>
                <a:latin typeface="Arial" panose="020B0604020202020204" pitchFamily="34" charset="0"/>
                <a:cs typeface="Arial" panose="020B0604020202020204" pitchFamily="34" charset="0"/>
              </a:rPr>
              <a:t>added upward pressure on </a:t>
            </a:r>
            <a:r>
              <a:rPr lang="en-US" sz="1900" dirty="0" smtClean="0">
                <a:solidFill>
                  <a:srgbClr val="FF0000"/>
                </a:solidFill>
                <a:latin typeface="Arial" panose="020B0604020202020204" pitchFamily="34" charset="0"/>
                <a:cs typeface="Arial" panose="020B0604020202020204" pitchFamily="34" charset="0"/>
              </a:rPr>
              <a:t/>
            </a:r>
            <a:br>
              <a:rPr lang="en-US" sz="1900" dirty="0" smtClean="0">
                <a:solidFill>
                  <a:srgbClr val="FF0000"/>
                </a:solidFill>
                <a:latin typeface="Arial" panose="020B0604020202020204" pitchFamily="34" charset="0"/>
                <a:cs typeface="Arial" panose="020B0604020202020204" pitchFamily="34" charset="0"/>
              </a:rPr>
            </a:br>
            <a:r>
              <a:rPr lang="en-US" sz="1900" dirty="0" smtClean="0">
                <a:solidFill>
                  <a:srgbClr val="FF0000"/>
                </a:solidFill>
                <a:latin typeface="Arial" panose="020B0604020202020204" pitchFamily="34" charset="0"/>
                <a:cs typeface="Arial" panose="020B0604020202020204" pitchFamily="34" charset="0"/>
              </a:rPr>
              <a:t>prices </a:t>
            </a:r>
            <a:r>
              <a:rPr lang="en-US" sz="1900" dirty="0">
                <a:solidFill>
                  <a:srgbClr val="FF0000"/>
                </a:solidFill>
                <a:latin typeface="Arial" panose="020B0604020202020204" pitchFamily="34" charset="0"/>
                <a:cs typeface="Arial" panose="020B0604020202020204" pitchFamily="34" charset="0"/>
              </a:rPr>
              <a:t>in the economy.</a:t>
            </a:r>
          </a:p>
          <a:p>
            <a:r>
              <a:rPr lang="nb-NO" sz="1900" i="1" dirty="0" smtClean="0">
                <a:solidFill>
                  <a:srgbClr val="FF0000"/>
                </a:solidFill>
                <a:latin typeface="Arial" panose="020B0604020202020204" pitchFamily="34" charset="0"/>
                <a:cs typeface="Arial" panose="020B0604020202020204" pitchFamily="34" charset="0"/>
              </a:rPr>
              <a:t>Table </a:t>
            </a:r>
            <a:r>
              <a:rPr lang="nb-NO" sz="1900" i="1" dirty="0">
                <a:solidFill>
                  <a:srgbClr val="FF0000"/>
                </a:solidFill>
                <a:latin typeface="Arial" panose="020B0604020202020204" pitchFamily="34" charset="0"/>
                <a:cs typeface="Arial" panose="020B0604020202020204" pitchFamily="34" charset="0"/>
              </a:rPr>
              <a:t>18.5 lnflationratein lran</a:t>
            </a:r>
          </a:p>
          <a:p>
            <a:pPr marL="342900" indent="-342900">
              <a:buFont typeface="+mj-lt"/>
              <a:buAutoNum type="arabicPeriod"/>
            </a:pPr>
            <a:r>
              <a:rPr lang="en-US" sz="1900" dirty="0" smtClean="0">
                <a:solidFill>
                  <a:srgbClr val="FF0000"/>
                </a:solidFill>
                <a:latin typeface="Arial" panose="020B0604020202020204" pitchFamily="34" charset="0"/>
                <a:cs typeface="Arial" panose="020B0604020202020204" pitchFamily="34" charset="0"/>
              </a:rPr>
              <a:t>With </a:t>
            </a:r>
            <a:r>
              <a:rPr lang="en-US" sz="1900" dirty="0">
                <a:solidFill>
                  <a:srgbClr val="FF0000"/>
                </a:solidFill>
                <a:latin typeface="Arial" panose="020B0604020202020204" pitchFamily="34" charset="0"/>
                <a:cs typeface="Arial" panose="020B0604020202020204" pitchFamily="34" charset="0"/>
              </a:rPr>
              <a:t>reference to the data in </a:t>
            </a:r>
            <a:r>
              <a:rPr lang="en-US" sz="1900" dirty="0" smtClean="0">
                <a:solidFill>
                  <a:srgbClr val="FF0000"/>
                </a:solidFill>
                <a:latin typeface="Arial" panose="020B0604020202020204" pitchFamily="34" charset="0"/>
                <a:cs typeface="Arial" panose="020B0604020202020204" pitchFamily="34" charset="0"/>
              </a:rPr>
              <a:t/>
            </a:r>
            <a:br>
              <a:rPr lang="en-US" sz="1900" dirty="0" smtClean="0">
                <a:solidFill>
                  <a:srgbClr val="FF0000"/>
                </a:solidFill>
                <a:latin typeface="Arial" panose="020B0604020202020204" pitchFamily="34" charset="0"/>
                <a:cs typeface="Arial" panose="020B0604020202020204" pitchFamily="34" charset="0"/>
              </a:rPr>
            </a:br>
            <a:r>
              <a:rPr lang="en-US" sz="1900" dirty="0" smtClean="0">
                <a:solidFill>
                  <a:srgbClr val="FF0000"/>
                </a:solidFill>
                <a:latin typeface="Arial" panose="020B0604020202020204" pitchFamily="34" charset="0"/>
                <a:cs typeface="Arial" panose="020B0604020202020204" pitchFamily="34" charset="0"/>
              </a:rPr>
              <a:t>Table </a:t>
            </a:r>
            <a:r>
              <a:rPr lang="en-US" sz="1900" dirty="0">
                <a:solidFill>
                  <a:srgbClr val="FF0000"/>
                </a:solidFill>
                <a:latin typeface="Arial" panose="020B0604020202020204" pitchFamily="34" charset="0"/>
                <a:cs typeface="Arial" panose="020B0604020202020204" pitchFamily="34" charset="0"/>
              </a:rPr>
              <a:t>18.5, explain why prices in </a:t>
            </a:r>
            <a:r>
              <a:rPr lang="en-US" sz="1900" dirty="0" smtClean="0">
                <a:solidFill>
                  <a:srgbClr val="FF0000"/>
                </a:solidFill>
                <a:latin typeface="Arial" panose="020B0604020202020204" pitchFamily="34" charset="0"/>
                <a:cs typeface="Arial" panose="020B0604020202020204" pitchFamily="34" charset="0"/>
              </a:rPr>
              <a:t/>
            </a:r>
            <a:br>
              <a:rPr lang="en-US" sz="1900" dirty="0" smtClean="0">
                <a:solidFill>
                  <a:srgbClr val="FF0000"/>
                </a:solidFill>
                <a:latin typeface="Arial" panose="020B0604020202020204" pitchFamily="34" charset="0"/>
                <a:cs typeface="Arial" panose="020B0604020202020204" pitchFamily="34" charset="0"/>
              </a:rPr>
            </a:br>
            <a:r>
              <a:rPr lang="en-US" sz="1900" dirty="0" smtClean="0">
                <a:solidFill>
                  <a:srgbClr val="FF0000"/>
                </a:solidFill>
                <a:latin typeface="Arial" panose="020B0604020202020204" pitchFamily="34" charset="0"/>
                <a:cs typeface="Arial" panose="020B0604020202020204" pitchFamily="34" charset="0"/>
              </a:rPr>
              <a:t>Iran were generally </a:t>
            </a:r>
            <a:r>
              <a:rPr lang="en-US" sz="1900" dirty="0">
                <a:solidFill>
                  <a:srgbClr val="FF0000"/>
                </a:solidFill>
                <a:latin typeface="Arial" panose="020B0604020202020204" pitchFamily="34" charset="0"/>
                <a:cs typeface="Arial" panose="020B0604020202020204" pitchFamily="34" charset="0"/>
              </a:rPr>
              <a:t>higher in 2013 </a:t>
            </a:r>
            <a:r>
              <a:rPr lang="en-US" sz="1900" dirty="0" smtClean="0">
                <a:solidFill>
                  <a:srgbClr val="FF0000"/>
                </a:solidFill>
                <a:latin typeface="Arial" panose="020B0604020202020204" pitchFamily="34" charset="0"/>
                <a:cs typeface="Arial" panose="020B0604020202020204" pitchFamily="34" charset="0"/>
              </a:rPr>
              <a:t/>
            </a:r>
            <a:br>
              <a:rPr lang="en-US" sz="1900" dirty="0" smtClean="0">
                <a:solidFill>
                  <a:srgbClr val="FF0000"/>
                </a:solidFill>
                <a:latin typeface="Arial" panose="020B0604020202020204" pitchFamily="34" charset="0"/>
                <a:cs typeface="Arial" panose="020B0604020202020204" pitchFamily="34" charset="0"/>
              </a:rPr>
            </a:br>
            <a:r>
              <a:rPr lang="en-US" sz="1900" dirty="0" smtClean="0">
                <a:solidFill>
                  <a:srgbClr val="FF0000"/>
                </a:solidFill>
                <a:latin typeface="Arial" panose="020B0604020202020204" pitchFamily="34" charset="0"/>
                <a:cs typeface="Arial" panose="020B0604020202020204" pitchFamily="34" charset="0"/>
              </a:rPr>
              <a:t>than </a:t>
            </a:r>
            <a:r>
              <a:rPr lang="en-US" sz="1900" dirty="0">
                <a:solidFill>
                  <a:srgbClr val="FF0000"/>
                </a:solidFill>
                <a:latin typeface="Arial" panose="020B0604020202020204" pitchFamily="34" charset="0"/>
                <a:cs typeface="Arial" panose="020B0604020202020204" pitchFamily="34" charset="0"/>
              </a:rPr>
              <a:t>in 2012. (4)</a:t>
            </a:r>
          </a:p>
          <a:p>
            <a:pPr marL="342900" indent="-342900">
              <a:buFont typeface="+mj-lt"/>
              <a:buAutoNum type="arabicPeriod"/>
            </a:pPr>
            <a:r>
              <a:rPr lang="en-US" sz="1900" dirty="0" smtClean="0">
                <a:solidFill>
                  <a:srgbClr val="FF0000"/>
                </a:solidFill>
                <a:latin typeface="Arial" panose="020B0604020202020204" pitchFamily="34" charset="0"/>
                <a:cs typeface="Arial" panose="020B0604020202020204" pitchFamily="34" charset="0"/>
              </a:rPr>
              <a:t>Explain </a:t>
            </a:r>
            <a:r>
              <a:rPr lang="en-US" sz="1900" dirty="0">
                <a:solidFill>
                  <a:srgbClr val="FF0000"/>
                </a:solidFill>
                <a:latin typeface="Arial" panose="020B0604020202020204" pitchFamily="34" charset="0"/>
                <a:cs typeface="Arial" panose="020B0604020202020204" pitchFamily="34" charset="0"/>
              </a:rPr>
              <a:t>two reasons why the Iranian government might aim to control the </a:t>
            </a:r>
            <a:r>
              <a:rPr lang="en-US" sz="1900" dirty="0" smtClean="0">
                <a:solidFill>
                  <a:srgbClr val="FF0000"/>
                </a:solidFill>
                <a:latin typeface="Arial" panose="020B0604020202020204" pitchFamily="34" charset="0"/>
                <a:cs typeface="Arial" panose="020B0604020202020204" pitchFamily="34" charset="0"/>
              </a:rPr>
              <a:t>level of </a:t>
            </a:r>
            <a:r>
              <a:rPr lang="en-US" sz="1900" dirty="0">
                <a:solidFill>
                  <a:srgbClr val="FF0000"/>
                </a:solidFill>
                <a:latin typeface="Arial" panose="020B0604020202020204" pitchFamily="34" charset="0"/>
                <a:cs typeface="Arial" panose="020B0604020202020204" pitchFamily="34" charset="0"/>
              </a:rPr>
              <a:t>inflation in its economy. (4)</a:t>
            </a:r>
          </a:p>
          <a:p>
            <a:pPr marL="342900" indent="-342900">
              <a:buFont typeface="+mj-lt"/>
              <a:buAutoNum type="arabicPeriod"/>
            </a:pPr>
            <a:r>
              <a:rPr lang="en-US" sz="1900" dirty="0" smtClean="0">
                <a:solidFill>
                  <a:srgbClr val="FF0000"/>
                </a:solidFill>
                <a:latin typeface="Arial" panose="020B0604020202020204" pitchFamily="34" charset="0"/>
                <a:cs typeface="Arial" panose="020B0604020202020204" pitchFamily="34" charset="0"/>
              </a:rPr>
              <a:t>Examine </a:t>
            </a:r>
            <a:r>
              <a:rPr lang="en-US" sz="1900" dirty="0">
                <a:solidFill>
                  <a:srgbClr val="FF0000"/>
                </a:solidFill>
                <a:latin typeface="Arial" panose="020B0604020202020204" pitchFamily="34" charset="0"/>
                <a:cs typeface="Arial" panose="020B0604020202020204" pitchFamily="34" charset="0"/>
              </a:rPr>
              <a:t>how some Iranians are likely to have been more affected than </a:t>
            </a:r>
            <a:r>
              <a:rPr lang="en-US" sz="1900" dirty="0" smtClean="0">
                <a:solidFill>
                  <a:srgbClr val="FF0000"/>
                </a:solidFill>
                <a:latin typeface="Arial" panose="020B0604020202020204" pitchFamily="34" charset="0"/>
                <a:cs typeface="Arial" panose="020B0604020202020204" pitchFamily="34" charset="0"/>
              </a:rPr>
              <a:t>others by </a:t>
            </a:r>
            <a:r>
              <a:rPr lang="en-US" sz="1900" dirty="0">
                <a:solidFill>
                  <a:srgbClr val="FF0000"/>
                </a:solidFill>
                <a:latin typeface="Arial" panose="020B0604020202020204" pitchFamily="34" charset="0"/>
                <a:cs typeface="Arial" panose="020B0604020202020204" pitchFamily="34" charset="0"/>
              </a:rPr>
              <a:t>the double-digit inflation rates. (6)</a:t>
            </a:r>
            <a:endParaRPr lang="en-GB" sz="1900" dirty="0">
              <a:solidFill>
                <a:srgbClr val="FF0000"/>
              </a:solidFill>
              <a:latin typeface="Arial" panose="020B0604020202020204" pitchFamily="34" charset="0"/>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1621084549"/>
              </p:ext>
            </p:extLst>
          </p:nvPr>
        </p:nvGraphicFramePr>
        <p:xfrm>
          <a:off x="4572000" y="3572232"/>
          <a:ext cx="4244748" cy="1584960"/>
        </p:xfrm>
        <a:graphic>
          <a:graphicData uri="http://schemas.openxmlformats.org/drawingml/2006/table">
            <a:tbl>
              <a:tblPr firstRow="1" bandRow="1">
                <a:tableStyleId>{5C22544A-7EE6-4342-B048-85BDC9FD1C3A}</a:tableStyleId>
              </a:tblPr>
              <a:tblGrid>
                <a:gridCol w="2122374"/>
                <a:gridCol w="2122374"/>
              </a:tblGrid>
              <a:tr h="252028">
                <a:tc>
                  <a:txBody>
                    <a:bodyPr/>
                    <a:lstStyle/>
                    <a:p>
                      <a:r>
                        <a:rPr lang="en-IE" sz="2000" dirty="0" smtClean="0">
                          <a:latin typeface="Arial" panose="020B0604020202020204" pitchFamily="34" charset="0"/>
                          <a:cs typeface="Arial" panose="020B0604020202020204" pitchFamily="34" charset="0"/>
                        </a:rPr>
                        <a:t>Date</a:t>
                      </a:r>
                      <a:endParaRPr lang="en-GB" sz="2000" dirty="0">
                        <a:latin typeface="Arial" panose="020B0604020202020204" pitchFamily="34" charset="0"/>
                        <a:cs typeface="Arial" panose="020B0604020202020204" pitchFamily="34" charset="0"/>
                      </a:endParaRPr>
                    </a:p>
                  </a:txBody>
                  <a:tcPr/>
                </a:tc>
                <a:tc>
                  <a:txBody>
                    <a:bodyPr/>
                    <a:lstStyle/>
                    <a:p>
                      <a:r>
                        <a:rPr lang="en-IE" sz="2000" dirty="0" smtClean="0">
                          <a:latin typeface="Arial" panose="020B0604020202020204" pitchFamily="34" charset="0"/>
                          <a:cs typeface="Arial" panose="020B0604020202020204" pitchFamily="34" charset="0"/>
                        </a:rPr>
                        <a:t>Inflation (%)</a:t>
                      </a:r>
                      <a:endParaRPr lang="en-GB" sz="2000" dirty="0">
                        <a:latin typeface="Arial" panose="020B0604020202020204" pitchFamily="34" charset="0"/>
                        <a:cs typeface="Arial" panose="020B0604020202020204" pitchFamily="34" charset="0"/>
                      </a:endParaRPr>
                    </a:p>
                  </a:txBody>
                  <a:tcPr/>
                </a:tc>
              </a:tr>
              <a:tr h="252028">
                <a:tc>
                  <a:txBody>
                    <a:bodyPr/>
                    <a:lstStyle/>
                    <a:p>
                      <a:r>
                        <a:rPr lang="en-IE" sz="2000" dirty="0" smtClean="0">
                          <a:latin typeface="Arial" panose="020B0604020202020204" pitchFamily="34" charset="0"/>
                          <a:cs typeface="Arial" panose="020B0604020202020204" pitchFamily="34" charset="0"/>
                        </a:rPr>
                        <a:t>March 2012</a:t>
                      </a:r>
                      <a:endParaRPr lang="en-GB" sz="2000" dirty="0">
                        <a:latin typeface="Arial" panose="020B0604020202020204" pitchFamily="34" charset="0"/>
                        <a:cs typeface="Arial" panose="020B0604020202020204" pitchFamily="34" charset="0"/>
                      </a:endParaRPr>
                    </a:p>
                  </a:txBody>
                  <a:tcPr/>
                </a:tc>
                <a:tc>
                  <a:txBody>
                    <a:bodyPr/>
                    <a:lstStyle/>
                    <a:p>
                      <a:r>
                        <a:rPr lang="en-IE" sz="2000" dirty="0" smtClean="0">
                          <a:latin typeface="Arial" panose="020B0604020202020204" pitchFamily="34" charset="0"/>
                          <a:cs typeface="Arial" panose="020B0604020202020204" pitchFamily="34" charset="0"/>
                        </a:rPr>
                        <a:t>26.4</a:t>
                      </a:r>
                      <a:endParaRPr lang="en-GB" sz="2000" dirty="0">
                        <a:latin typeface="Arial" panose="020B0604020202020204" pitchFamily="34" charset="0"/>
                        <a:cs typeface="Arial" panose="020B0604020202020204" pitchFamily="34" charset="0"/>
                      </a:endParaRPr>
                    </a:p>
                  </a:txBody>
                  <a:tcPr/>
                </a:tc>
              </a:tr>
              <a:tr h="252028">
                <a:tc>
                  <a:txBody>
                    <a:bodyPr/>
                    <a:lstStyle/>
                    <a:p>
                      <a:r>
                        <a:rPr lang="en-IE" sz="2000" dirty="0" smtClean="0">
                          <a:latin typeface="Arial" panose="020B0604020202020204" pitchFamily="34" charset="0"/>
                          <a:cs typeface="Arial" panose="020B0604020202020204" pitchFamily="34" charset="0"/>
                        </a:rPr>
                        <a:t>December 2012</a:t>
                      </a:r>
                      <a:endParaRPr lang="en-GB" sz="2000" dirty="0">
                        <a:latin typeface="Arial" panose="020B0604020202020204" pitchFamily="34" charset="0"/>
                        <a:cs typeface="Arial" panose="020B0604020202020204" pitchFamily="34" charset="0"/>
                      </a:endParaRPr>
                    </a:p>
                  </a:txBody>
                  <a:tcPr/>
                </a:tc>
                <a:tc>
                  <a:txBody>
                    <a:bodyPr/>
                    <a:lstStyle/>
                    <a:p>
                      <a:r>
                        <a:rPr lang="en-IE" sz="2000" dirty="0" smtClean="0">
                          <a:latin typeface="Arial" panose="020B0604020202020204" pitchFamily="34" charset="0"/>
                          <a:cs typeface="Arial" panose="020B0604020202020204" pitchFamily="34" charset="0"/>
                        </a:rPr>
                        <a:t>27.4</a:t>
                      </a:r>
                      <a:endParaRPr lang="en-GB" sz="2000" dirty="0">
                        <a:latin typeface="Arial" panose="020B0604020202020204" pitchFamily="34" charset="0"/>
                        <a:cs typeface="Arial" panose="020B0604020202020204" pitchFamily="34" charset="0"/>
                      </a:endParaRPr>
                    </a:p>
                  </a:txBody>
                  <a:tcPr/>
                </a:tc>
              </a:tr>
              <a:tr h="252028">
                <a:tc>
                  <a:txBody>
                    <a:bodyPr/>
                    <a:lstStyle/>
                    <a:p>
                      <a:r>
                        <a:rPr lang="en-IE" sz="2000" dirty="0" smtClean="0">
                          <a:latin typeface="Arial" panose="020B0604020202020204" pitchFamily="34" charset="0"/>
                          <a:cs typeface="Arial" panose="020B0604020202020204" pitchFamily="34" charset="0"/>
                        </a:rPr>
                        <a:t>March 2013</a:t>
                      </a:r>
                      <a:endParaRPr lang="en-GB" sz="2000" dirty="0">
                        <a:latin typeface="Arial" panose="020B0604020202020204" pitchFamily="34" charset="0"/>
                        <a:cs typeface="Arial" panose="020B0604020202020204" pitchFamily="34" charset="0"/>
                      </a:endParaRPr>
                    </a:p>
                  </a:txBody>
                  <a:tcPr/>
                </a:tc>
                <a:tc>
                  <a:txBody>
                    <a:bodyPr/>
                    <a:lstStyle/>
                    <a:p>
                      <a:r>
                        <a:rPr lang="en-IE" sz="2000" dirty="0" smtClean="0">
                          <a:latin typeface="Arial" panose="020B0604020202020204" pitchFamily="34" charset="0"/>
                          <a:cs typeface="Arial" panose="020B0604020202020204" pitchFamily="34" charset="0"/>
                        </a:rPr>
                        <a:t>31.5</a:t>
                      </a:r>
                      <a:endParaRPr lang="en-GB" sz="2000" dirty="0">
                        <a:latin typeface="Arial" panose="020B0604020202020204" pitchFamily="34" charset="0"/>
                        <a:cs typeface="Arial" panose="020B0604020202020204" pitchFamily="34" charset="0"/>
                      </a:endParaRPr>
                    </a:p>
                  </a:txBody>
                  <a:tcPr/>
                </a:tc>
              </a:tr>
            </a:tbl>
          </a:graphicData>
        </a:graphic>
      </p:graphicFrame>
      <p:sp>
        <p:nvSpPr>
          <p:cNvPr id="6" name="TextBox 5"/>
          <p:cNvSpPr txBox="1"/>
          <p:nvPr/>
        </p:nvSpPr>
        <p:spPr>
          <a:xfrm>
            <a:off x="8316416" y="5674022"/>
            <a:ext cx="216024" cy="923330"/>
          </a:xfrm>
          <a:prstGeom prst="rect">
            <a:avLst/>
          </a:prstGeom>
          <a:noFill/>
        </p:spPr>
        <p:txBody>
          <a:bodyPr wrap="square" rtlCol="0">
            <a:spAutoFit/>
          </a:bodyPr>
          <a:lstStyle/>
          <a:p>
            <a:r>
              <a:rPr lang="en-IE"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3742806731"/>
      </p:ext>
    </p:extLst>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Aims</a:t>
            </a:r>
            <a:endParaRPr lang="en-GB" sz="4000" dirty="0"/>
          </a:p>
        </p:txBody>
      </p:sp>
      <p:sp>
        <p:nvSpPr>
          <p:cNvPr id="3" name="Rectangle 2"/>
          <p:cNvSpPr/>
          <p:nvPr/>
        </p:nvSpPr>
        <p:spPr>
          <a:xfrm>
            <a:off x="251520" y="1052736"/>
            <a:ext cx="8568952" cy="5355312"/>
          </a:xfrm>
          <a:prstGeom prst="rect">
            <a:avLst/>
          </a:prstGeom>
        </p:spPr>
        <p:txBody>
          <a:bodyPr wrap="square">
            <a:spAutoFit/>
          </a:bodyPr>
          <a:lstStyle/>
          <a:p>
            <a:pPr marL="457200" indent="-457200">
              <a:buClr>
                <a:srgbClr val="00B050"/>
              </a:buClr>
              <a:buFont typeface="Wingdings 3" panose="05040102010807070707" pitchFamily="18" charset="2"/>
              <a:buChar char=""/>
            </a:pPr>
            <a:r>
              <a:rPr lang="en-US" dirty="0" smtClean="0"/>
              <a:t>The </a:t>
            </a:r>
            <a:r>
              <a:rPr lang="en-US" dirty="0"/>
              <a:t>aims below describe the educational purposes of a course in economics for the Cambridge </a:t>
            </a:r>
            <a:r>
              <a:rPr lang="en-US" dirty="0" smtClean="0"/>
              <a:t>IGCSE exam</a:t>
            </a:r>
            <a:r>
              <a:rPr lang="en-US" dirty="0"/>
              <a:t>.</a:t>
            </a:r>
          </a:p>
          <a:p>
            <a:pPr marL="457200" indent="-457200">
              <a:buClr>
                <a:srgbClr val="00B050"/>
              </a:buClr>
              <a:buFont typeface="Wingdings 3" panose="05040102010807070707" pitchFamily="18" charset="2"/>
              <a:buChar char=""/>
            </a:pPr>
            <a:r>
              <a:rPr lang="en-US" dirty="0"/>
              <a:t>The aims are to:</a:t>
            </a:r>
          </a:p>
          <a:p>
            <a:pPr marL="803275" indent="-341313">
              <a:buClr>
                <a:srgbClr val="00B050"/>
              </a:buClr>
              <a:buFont typeface="+mj-lt"/>
              <a:buAutoNum type="arabicPeriod"/>
            </a:pPr>
            <a:r>
              <a:rPr lang="en-US" dirty="0" smtClean="0"/>
              <a:t>Develop </a:t>
            </a:r>
            <a:r>
              <a:rPr lang="en-US" dirty="0"/>
              <a:t>candidates’ knowledge and understanding of economic terminology, principles and theories</a:t>
            </a:r>
          </a:p>
          <a:p>
            <a:pPr marL="803275" indent="-341313">
              <a:buClr>
                <a:srgbClr val="00B050"/>
              </a:buClr>
              <a:buFont typeface="+mj-lt"/>
              <a:buAutoNum type="arabicPeriod"/>
            </a:pPr>
            <a:r>
              <a:rPr lang="en-US" dirty="0" smtClean="0"/>
              <a:t>Develop </a:t>
            </a:r>
            <a:r>
              <a:rPr lang="en-US" dirty="0"/>
              <a:t>candidates’ basic economic numeracy and literacy and their ability to handle simple </a:t>
            </a:r>
            <a:r>
              <a:rPr lang="en-US" dirty="0" smtClean="0"/>
              <a:t>data including </a:t>
            </a:r>
            <a:r>
              <a:rPr lang="en-US" dirty="0"/>
              <a:t>graphs and diagrams</a:t>
            </a:r>
          </a:p>
          <a:p>
            <a:pPr marL="803275" indent="-341313">
              <a:buClr>
                <a:srgbClr val="00B050"/>
              </a:buClr>
              <a:buFont typeface="+mj-lt"/>
              <a:buAutoNum type="arabicPeriod"/>
            </a:pPr>
            <a:r>
              <a:rPr lang="en-US" dirty="0" smtClean="0"/>
              <a:t>Develop </a:t>
            </a:r>
            <a:r>
              <a:rPr lang="en-US" dirty="0"/>
              <a:t>candidates’ ability to use the tools of economic analysis in particular situations</a:t>
            </a:r>
          </a:p>
          <a:p>
            <a:pPr marL="803275" indent="-341313">
              <a:buClr>
                <a:srgbClr val="00B050"/>
              </a:buClr>
              <a:buFont typeface="+mj-lt"/>
              <a:buAutoNum type="arabicPeriod"/>
            </a:pPr>
            <a:r>
              <a:rPr lang="en-US" dirty="0" smtClean="0"/>
              <a:t>Show </a:t>
            </a:r>
            <a:r>
              <a:rPr lang="en-US" dirty="0"/>
              <a:t>candidates how to identify and discriminate between differing sources of information and how </a:t>
            </a:r>
            <a:r>
              <a:rPr lang="en-US" dirty="0" smtClean="0"/>
              <a:t>to distinguish </a:t>
            </a:r>
            <a:r>
              <a:rPr lang="en-US" dirty="0"/>
              <a:t>between facts and value judgements in economic issues</a:t>
            </a:r>
          </a:p>
          <a:p>
            <a:pPr marL="803275" indent="-341313">
              <a:buClr>
                <a:srgbClr val="00B050"/>
              </a:buClr>
              <a:buFont typeface="+mj-lt"/>
              <a:buAutoNum type="arabicPeriod"/>
            </a:pPr>
            <a:r>
              <a:rPr lang="en-US" dirty="0" smtClean="0"/>
              <a:t>Develop </a:t>
            </a:r>
            <a:r>
              <a:rPr lang="en-US" dirty="0"/>
              <a:t>candidates’ ability to use economic skills (with reference to individuals, groups </a:t>
            </a:r>
            <a:r>
              <a:rPr lang="en-US" dirty="0" smtClean="0"/>
              <a:t>and organisations</a:t>
            </a:r>
            <a:r>
              <a:rPr lang="en-US" dirty="0"/>
              <a:t>) to understand better the world in which they live</a:t>
            </a:r>
          </a:p>
          <a:p>
            <a:pPr marL="803275" indent="-341313">
              <a:buClr>
                <a:srgbClr val="00B050"/>
              </a:buClr>
              <a:buFont typeface="+mj-lt"/>
              <a:buAutoNum type="arabicPeriod"/>
            </a:pPr>
            <a:r>
              <a:rPr lang="en-US" dirty="0" smtClean="0"/>
              <a:t>Develop </a:t>
            </a:r>
            <a:r>
              <a:rPr lang="en-US" dirty="0"/>
              <a:t>candidates’ understanding of the economies of developed and developing nations and </a:t>
            </a:r>
            <a:r>
              <a:rPr lang="en-US" dirty="0" smtClean="0"/>
              <a:t>of the </a:t>
            </a:r>
            <a:r>
              <a:rPr lang="en-US" dirty="0"/>
              <a:t>relationships between them; and to develop their appreciation of these relationships from </a:t>
            </a:r>
            <a:r>
              <a:rPr lang="en-US" dirty="0" smtClean="0"/>
              <a:t>the perspective </a:t>
            </a:r>
            <a:r>
              <a:rPr lang="en-US" dirty="0"/>
              <a:t>of both developed and developing nations.</a:t>
            </a:r>
            <a:endParaRPr lang="en-GB" dirty="0"/>
          </a:p>
        </p:txBody>
      </p:sp>
    </p:spTree>
    <p:extLst>
      <p:ext uri="{BB962C8B-B14F-4D97-AF65-F5344CB8AC3E}">
        <p14:creationId xmlns:p14="http://schemas.microsoft.com/office/powerpoint/2010/main" val="3888284078"/>
      </p:ext>
    </p:extLst>
  </p:cSld>
  <p:clrMapOvr>
    <a:masterClrMapping/>
  </p:clrMapOvr>
  <p:transition advClick="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Consequences of Inflation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200</a:t>
            </a:r>
            <a:endParaRPr lang="en-GB" sz="1050" b="1" dirty="0">
              <a:latin typeface="Arial" panose="020B0604020202020204" pitchFamily="34" charset="0"/>
              <a:cs typeface="Arial" panose="020B0604020202020204" pitchFamily="34" charset="0"/>
            </a:endParaRPr>
          </a:p>
        </p:txBody>
      </p:sp>
      <p:sp>
        <p:nvSpPr>
          <p:cNvPr id="3" name="Rectangle 2"/>
          <p:cNvSpPr/>
          <p:nvPr/>
        </p:nvSpPr>
        <p:spPr>
          <a:xfrm>
            <a:off x="251520" y="1048668"/>
            <a:ext cx="8568952" cy="2246769"/>
          </a:xfrm>
          <a:prstGeom prst="rect">
            <a:avLst/>
          </a:prstGeom>
          <a:solidFill>
            <a:schemeClr val="accent6">
              <a:lumMod val="60000"/>
              <a:lumOff val="40000"/>
            </a:schemeClr>
          </a:solidFill>
          <a:ln w="57150">
            <a:solidFill>
              <a:srgbClr val="002060"/>
            </a:solidFill>
          </a:ln>
        </p:spPr>
        <p:txBody>
          <a:bodyPr wrap="square">
            <a:spAutoFit/>
          </a:bodyPr>
          <a:lstStyle/>
          <a:p>
            <a:r>
              <a:rPr lang="en-GB" sz="2800" b="1" dirty="0" smtClean="0">
                <a:latin typeface="Arial" panose="020B0604020202020204" pitchFamily="34" charset="0"/>
                <a:cs typeface="Arial" panose="020B0604020202020204" pitchFamily="34" charset="0"/>
              </a:rPr>
              <a:t>Activity</a:t>
            </a:r>
            <a:endParaRPr lang="en-GB" sz="2800" b="1" dirty="0">
              <a:latin typeface="Arial" panose="020B0604020202020204" pitchFamily="34" charset="0"/>
              <a:cs typeface="Arial" panose="020B0604020202020204" pitchFamily="34" charset="0"/>
            </a:endParaRPr>
          </a:p>
          <a:p>
            <a:pPr marL="449263" indent="-449263">
              <a:buClr>
                <a:srgbClr val="00B050"/>
              </a:buClr>
              <a:buFont typeface="Wingdings 3" panose="05040102010807070707" pitchFamily="18" charset="2"/>
              <a:buChar char=""/>
            </a:pPr>
            <a:r>
              <a:rPr lang="en-US" sz="2800" dirty="0">
                <a:latin typeface="Arial" panose="020B0604020202020204" pitchFamily="34" charset="0"/>
                <a:cs typeface="Arial" panose="020B0604020202020204" pitchFamily="34" charset="0"/>
              </a:rPr>
              <a:t>Discuss the impact of an increase in oil prices on the rate of inflation in your country or </a:t>
            </a:r>
            <a:r>
              <a:rPr lang="en-US" sz="2800" dirty="0" smtClean="0">
                <a:latin typeface="Arial" panose="020B0604020202020204" pitchFamily="34" charset="0"/>
                <a:cs typeface="Arial" panose="020B0604020202020204" pitchFamily="34" charset="0"/>
              </a:rPr>
              <a:t>a country of your choice</a:t>
            </a:r>
            <a:r>
              <a:rPr lang="en-US" sz="2800" dirty="0">
                <a:latin typeface="Arial" panose="020B0604020202020204" pitchFamily="34" charset="0"/>
                <a:cs typeface="Arial" panose="020B0604020202020204" pitchFamily="34" charset="0"/>
              </a:rPr>
              <a:t>. </a:t>
            </a:r>
            <a:r>
              <a:rPr lang="en-US" sz="2800" dirty="0" smtClean="0">
                <a:latin typeface="Arial" panose="020B0604020202020204" pitchFamily="34" charset="0"/>
                <a:cs typeface="Arial" panose="020B0604020202020204" pitchFamily="34" charset="0"/>
              </a:rPr>
              <a:t>Which stakeholders are affected the most? Why</a:t>
            </a:r>
            <a:r>
              <a:rPr lang="en-US" sz="2800" dirty="0">
                <a:latin typeface="Arial" panose="020B0604020202020204" pitchFamily="34" charset="0"/>
                <a:cs typeface="Arial" panose="020B0604020202020204" pitchFamily="34" charset="0"/>
              </a:rPr>
              <a:t>?</a:t>
            </a:r>
            <a:endParaRPr lang="en-GB" sz="2800" dirty="0">
              <a:latin typeface="Arial" panose="020B0604020202020204" pitchFamily="34" charset="0"/>
              <a:cs typeface="Arial" panose="020B0604020202020204" pitchFamily="34" charset="0"/>
            </a:endParaRPr>
          </a:p>
        </p:txBody>
      </p:sp>
      <p:sp>
        <p:nvSpPr>
          <p:cNvPr id="7" name="Rectangle 6"/>
          <p:cNvSpPr/>
          <p:nvPr/>
        </p:nvSpPr>
        <p:spPr>
          <a:xfrm>
            <a:off x="251520" y="3429000"/>
            <a:ext cx="8568952" cy="2677656"/>
          </a:xfrm>
          <a:prstGeom prst="rect">
            <a:avLst/>
          </a:prstGeom>
          <a:solidFill>
            <a:schemeClr val="accent1">
              <a:lumMod val="40000"/>
              <a:lumOff val="60000"/>
            </a:schemeClr>
          </a:solidFill>
          <a:ln w="57150">
            <a:solidFill>
              <a:srgbClr val="002060"/>
            </a:solidFill>
          </a:ln>
        </p:spPr>
        <p:txBody>
          <a:bodyPr wrap="square">
            <a:spAutoFit/>
          </a:bodyPr>
          <a:lstStyle/>
          <a:p>
            <a:r>
              <a:rPr lang="en-GB" sz="2800" b="1" dirty="0" smtClean="0">
                <a:latin typeface="Arial" panose="020B0604020202020204" pitchFamily="34" charset="0"/>
                <a:cs typeface="Arial" panose="020B0604020202020204" pitchFamily="34" charset="0"/>
              </a:rPr>
              <a:t>Study Tips</a:t>
            </a:r>
            <a:endParaRPr lang="en-GB" sz="2800" b="1" dirty="0">
              <a:latin typeface="Arial" panose="020B0604020202020204" pitchFamily="34" charset="0"/>
              <a:cs typeface="Arial" panose="020B0604020202020204" pitchFamily="34" charset="0"/>
            </a:endParaRPr>
          </a:p>
          <a:p>
            <a:pPr marL="449263" indent="-449263">
              <a:buClr>
                <a:srgbClr val="00B050"/>
              </a:buClr>
              <a:buFont typeface="Wingdings 3" panose="05040102010807070707" pitchFamily="18" charset="2"/>
              <a:buChar char=""/>
            </a:pPr>
            <a:r>
              <a:rPr lang="en-US" sz="2800" dirty="0" smtClean="0">
                <a:latin typeface="Arial" panose="020B0604020202020204" pitchFamily="34" charset="0"/>
                <a:cs typeface="Arial" panose="020B0604020202020204" pitchFamily="34" charset="0"/>
              </a:rPr>
              <a:t>A </a:t>
            </a:r>
            <a:r>
              <a:rPr lang="en-US" sz="2800" dirty="0">
                <a:latin typeface="Arial" panose="020B0604020202020204" pitchFamily="34" charset="0"/>
                <a:cs typeface="Arial" panose="020B0604020202020204" pitchFamily="34" charset="0"/>
              </a:rPr>
              <a:t>fall in </a:t>
            </a:r>
            <a:r>
              <a:rPr lang="en-US" sz="2800" dirty="0" smtClean="0">
                <a:latin typeface="Arial" panose="020B0604020202020204" pitchFamily="34" charset="0"/>
                <a:cs typeface="Arial" panose="020B0604020202020204" pitchFamily="34" charset="0"/>
              </a:rPr>
              <a:t>the rate </a:t>
            </a:r>
            <a:r>
              <a:rPr lang="en-US" sz="2800" dirty="0">
                <a:latin typeface="Arial" panose="020B0604020202020204" pitchFamily="34" charset="0"/>
                <a:cs typeface="Arial" panose="020B0604020202020204" pitchFamily="34" charset="0"/>
              </a:rPr>
              <a:t>of </a:t>
            </a:r>
            <a:r>
              <a:rPr lang="en-US" sz="2800" dirty="0" smtClean="0">
                <a:latin typeface="Arial" panose="020B0604020202020204" pitchFamily="34" charset="0"/>
                <a:cs typeface="Arial" panose="020B0604020202020204" pitchFamily="34" charset="0"/>
              </a:rPr>
              <a:t>inflation (known as disinflation) means that prices </a:t>
            </a:r>
            <a:r>
              <a:rPr lang="en-US" sz="2800" dirty="0">
                <a:latin typeface="Arial" panose="020B0604020202020204" pitchFamily="34" charset="0"/>
                <a:cs typeface="Arial" panose="020B0604020202020204" pitchFamily="34" charset="0"/>
              </a:rPr>
              <a:t>are </a:t>
            </a:r>
            <a:r>
              <a:rPr lang="en-US" sz="2800" dirty="0" smtClean="0">
                <a:latin typeface="Arial" panose="020B0604020202020204" pitchFamily="34" charset="0"/>
                <a:cs typeface="Arial" panose="020B0604020202020204" pitchFamily="34" charset="0"/>
              </a:rPr>
              <a:t>still rising, only at a </a:t>
            </a:r>
            <a:r>
              <a:rPr lang="en-US" sz="2800" dirty="0">
                <a:latin typeface="Arial" panose="020B0604020202020204" pitchFamily="34" charset="0"/>
                <a:cs typeface="Arial" panose="020B0604020202020204" pitchFamily="34" charset="0"/>
              </a:rPr>
              <a:t>slower rate.</a:t>
            </a:r>
          </a:p>
          <a:p>
            <a:pPr marL="449263" indent="-449263">
              <a:buClr>
                <a:srgbClr val="00B050"/>
              </a:buClr>
              <a:buFont typeface="Wingdings 3" panose="05040102010807070707" pitchFamily="18" charset="2"/>
              <a:buChar char=""/>
            </a:pPr>
            <a:r>
              <a:rPr lang="en-US" sz="2800" dirty="0">
                <a:latin typeface="Arial" panose="020B0604020202020204" pitchFamily="34" charset="0"/>
                <a:cs typeface="Arial" panose="020B0604020202020204" pitchFamily="34" charset="0"/>
              </a:rPr>
              <a:t>Be clear </a:t>
            </a:r>
            <a:r>
              <a:rPr lang="en-US" sz="2800" dirty="0" smtClean="0">
                <a:latin typeface="Arial" panose="020B0604020202020204" pitchFamily="34" charset="0"/>
                <a:cs typeface="Arial" panose="020B0604020202020204" pitchFamily="34" charset="0"/>
              </a:rPr>
              <a:t>about the </a:t>
            </a:r>
            <a:r>
              <a:rPr lang="en-US" sz="2800" dirty="0">
                <a:latin typeface="Arial" panose="020B0604020202020204" pitchFamily="34" charset="0"/>
                <a:cs typeface="Arial" panose="020B0604020202020204" pitchFamily="34" charset="0"/>
              </a:rPr>
              <a:t>meaning </a:t>
            </a:r>
            <a:r>
              <a:rPr lang="en-US" sz="2800" dirty="0" smtClean="0">
                <a:latin typeface="Arial" panose="020B0604020202020204" pitchFamily="34" charset="0"/>
                <a:cs typeface="Arial" panose="020B0604020202020204" pitchFamily="34" charset="0"/>
              </a:rPr>
              <a:t>of deflation – an actual fall in the general price level</a:t>
            </a:r>
            <a:r>
              <a:rPr lang="en-US" sz="2800" dirty="0">
                <a:latin typeface="Arial" panose="020B0604020202020204" pitchFamily="34" charset="0"/>
                <a:cs typeface="Arial" panose="020B0604020202020204" pitchFamily="34" charset="0"/>
              </a:rPr>
              <a:t>.</a:t>
            </a:r>
            <a:endParaRPr lang="en-GB"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5092626"/>
      </p:ext>
    </p:extLst>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Deflation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198</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5472608" cy="5632311"/>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2400" dirty="0"/>
              <a:t>While the prices of goods and services tend to rise, the prices of some </a:t>
            </a:r>
            <a:r>
              <a:rPr lang="en-US" sz="2400" dirty="0" smtClean="0"/>
              <a:t>products actually </a:t>
            </a:r>
            <a:r>
              <a:rPr lang="en-US" sz="2400" dirty="0"/>
              <a:t>fall over time. This is perhaps due to technological progress or a fall </a:t>
            </a:r>
            <a:r>
              <a:rPr lang="en-US" sz="2400" dirty="0" smtClean="0"/>
              <a:t>in consumer </a:t>
            </a:r>
            <a:r>
              <a:rPr lang="en-US" sz="2400" dirty="0"/>
              <a:t>demand for the product, both </a:t>
            </a:r>
            <a:r>
              <a:rPr lang="en-US" sz="2400" dirty="0" smtClean="0"/>
              <a:t>of which </a:t>
            </a:r>
            <a:r>
              <a:rPr lang="en-US" sz="2400" dirty="0"/>
              <a:t>can cause prices to </a:t>
            </a:r>
            <a:r>
              <a:rPr lang="en-US" sz="2400" dirty="0" smtClean="0"/>
              <a:t>fall.</a:t>
            </a:r>
          </a:p>
          <a:p>
            <a:pPr marL="449263" indent="-430213">
              <a:buClr>
                <a:srgbClr val="00B050"/>
              </a:buClr>
              <a:buFont typeface="Wingdings 3" panose="05040102010807070707" pitchFamily="18" charset="2"/>
              <a:buChar char=""/>
            </a:pPr>
            <a:r>
              <a:rPr lang="en-US" sz="2400" dirty="0" smtClean="0"/>
              <a:t>Deflation is </a:t>
            </a:r>
            <a:r>
              <a:rPr lang="en-US" sz="2400" dirty="0"/>
              <a:t>defined as a persistent fall in the general price level of goods and services in </a:t>
            </a:r>
            <a:r>
              <a:rPr lang="en-US" sz="2400" dirty="0" smtClean="0"/>
              <a:t>the economy </a:t>
            </a:r>
            <a:r>
              <a:rPr lang="en-US" sz="2400" dirty="0"/>
              <a:t>- in other words, the inflation rate is negative. The nine countries </a:t>
            </a:r>
            <a:r>
              <a:rPr lang="en-US" sz="2400" dirty="0" smtClean="0"/>
              <a:t>that experienced </a:t>
            </a:r>
            <a:r>
              <a:rPr lang="en-US" sz="2400" dirty="0"/>
              <a:t>deflation during 2013 are listed in Table 18.6.</a:t>
            </a:r>
          </a:p>
        </p:txBody>
      </p:sp>
      <p:graphicFrame>
        <p:nvGraphicFramePr>
          <p:cNvPr id="2" name="Table 1"/>
          <p:cNvGraphicFramePr>
            <a:graphicFrameLocks noGrp="1"/>
          </p:cNvGraphicFramePr>
          <p:nvPr>
            <p:extLst>
              <p:ext uri="{D42A27DB-BD31-4B8C-83A1-F6EECF244321}">
                <p14:modId xmlns:p14="http://schemas.microsoft.com/office/powerpoint/2010/main" val="2307810613"/>
              </p:ext>
            </p:extLst>
          </p:nvPr>
        </p:nvGraphicFramePr>
        <p:xfrm>
          <a:off x="5940152" y="1080750"/>
          <a:ext cx="2855640" cy="4568935"/>
        </p:xfrm>
        <a:graphic>
          <a:graphicData uri="http://schemas.openxmlformats.org/drawingml/2006/table">
            <a:tbl>
              <a:tblPr firstRow="1" bandRow="1">
                <a:tableStyleId>{5C22544A-7EE6-4342-B048-85BDC9FD1C3A}</a:tableStyleId>
              </a:tblPr>
              <a:tblGrid>
                <a:gridCol w="1516648"/>
                <a:gridCol w="1338992"/>
              </a:tblGrid>
              <a:tr h="735232">
                <a:tc>
                  <a:txBody>
                    <a:bodyPr/>
                    <a:lstStyle/>
                    <a:p>
                      <a:pPr algn="ctr"/>
                      <a:r>
                        <a:rPr lang="en-GB" sz="1800" dirty="0" smtClean="0">
                          <a:latin typeface="Arial" panose="020B0604020202020204" pitchFamily="34" charset="0"/>
                          <a:cs typeface="Arial" panose="020B0604020202020204" pitchFamily="34" charset="0"/>
                        </a:rPr>
                        <a:t>Country</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smtClean="0">
                          <a:latin typeface="Arial" panose="020B0604020202020204" pitchFamily="34" charset="0"/>
                          <a:cs typeface="Arial" panose="020B0604020202020204" pitchFamily="34" charset="0"/>
                        </a:rPr>
                        <a:t>Deflation rate</a:t>
                      </a:r>
                      <a:r>
                        <a:rPr lang="en-GB" sz="1800" baseline="0" smtClean="0">
                          <a:latin typeface="Arial" panose="020B0604020202020204" pitchFamily="34" charset="0"/>
                          <a:cs typeface="Arial" panose="020B0604020202020204" pitchFamily="34" charset="0"/>
                        </a:rPr>
                        <a:t> (%)</a:t>
                      </a:r>
                      <a:endParaRPr lang="en-GB" sz="1800" dirty="0">
                        <a:latin typeface="Arial" panose="020B0604020202020204" pitchFamily="34" charset="0"/>
                        <a:cs typeface="Arial" panose="020B0604020202020204" pitchFamily="34" charset="0"/>
                      </a:endParaRPr>
                    </a:p>
                  </a:txBody>
                  <a:tcPr/>
                </a:tc>
              </a:tr>
              <a:tr h="425967">
                <a:tc>
                  <a:txBody>
                    <a:bodyPr/>
                    <a:lstStyle/>
                    <a:p>
                      <a:pPr algn="ctr"/>
                      <a:r>
                        <a:rPr lang="en-GB" sz="1800" smtClean="0">
                          <a:latin typeface="Arial" panose="020B0604020202020204" pitchFamily="34" charset="0"/>
                          <a:cs typeface="Arial" panose="020B0604020202020204" pitchFamily="34" charset="0"/>
                        </a:rPr>
                        <a:t>Somalia</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smtClean="0">
                          <a:latin typeface="Arial" panose="020B0604020202020204" pitchFamily="34" charset="0"/>
                          <a:cs typeface="Arial" panose="020B0604020202020204" pitchFamily="34" charset="0"/>
                        </a:rPr>
                        <a:t>-15.35</a:t>
                      </a:r>
                      <a:endParaRPr lang="en-GB" sz="1800" dirty="0">
                        <a:latin typeface="Arial" panose="020B0604020202020204" pitchFamily="34" charset="0"/>
                        <a:cs typeface="Arial" panose="020B0604020202020204" pitchFamily="34" charset="0"/>
                      </a:endParaRPr>
                    </a:p>
                  </a:txBody>
                  <a:tcPr/>
                </a:tc>
              </a:tr>
              <a:tr h="425967">
                <a:tc>
                  <a:txBody>
                    <a:bodyPr/>
                    <a:lstStyle/>
                    <a:p>
                      <a:pPr algn="ctr"/>
                      <a:r>
                        <a:rPr lang="en-GB" sz="1800" smtClean="0">
                          <a:latin typeface="Arial" panose="020B0604020202020204" pitchFamily="34" charset="0"/>
                          <a:cs typeface="Arial" panose="020B0604020202020204" pitchFamily="34" charset="0"/>
                        </a:rPr>
                        <a:t>Chad</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smtClean="0">
                          <a:latin typeface="Arial" panose="020B0604020202020204" pitchFamily="34" charset="0"/>
                          <a:cs typeface="Arial" panose="020B0604020202020204" pitchFamily="34" charset="0"/>
                        </a:rPr>
                        <a:t>-4.90</a:t>
                      </a:r>
                      <a:endParaRPr lang="en-GB" sz="1800" dirty="0">
                        <a:latin typeface="Arial" panose="020B0604020202020204" pitchFamily="34" charset="0"/>
                        <a:cs typeface="Arial" panose="020B0604020202020204" pitchFamily="34" charset="0"/>
                      </a:endParaRPr>
                    </a:p>
                  </a:txBody>
                  <a:tcPr/>
                </a:tc>
              </a:tr>
              <a:tr h="425967">
                <a:tc>
                  <a:txBody>
                    <a:bodyPr/>
                    <a:lstStyle/>
                    <a:p>
                      <a:pPr algn="ctr"/>
                      <a:r>
                        <a:rPr lang="en-GB" sz="1800" smtClean="0">
                          <a:latin typeface="Arial" panose="020B0604020202020204" pitchFamily="34" charset="0"/>
                          <a:cs typeface="Arial" panose="020B0604020202020204" pitchFamily="34" charset="0"/>
                        </a:rPr>
                        <a:t>Libya</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smtClean="0">
                          <a:latin typeface="Arial" panose="020B0604020202020204" pitchFamily="34" charset="0"/>
                          <a:cs typeface="Arial" panose="020B0604020202020204" pitchFamily="34" charset="0"/>
                        </a:rPr>
                        <a:t>-3.60</a:t>
                      </a:r>
                      <a:endParaRPr lang="en-GB" sz="1800" dirty="0">
                        <a:latin typeface="Arial" panose="020B0604020202020204" pitchFamily="34" charset="0"/>
                        <a:cs typeface="Arial" panose="020B0604020202020204" pitchFamily="34" charset="0"/>
                      </a:endParaRPr>
                    </a:p>
                  </a:txBody>
                  <a:tcPr/>
                </a:tc>
              </a:tr>
              <a:tr h="425967">
                <a:tc>
                  <a:txBody>
                    <a:bodyPr/>
                    <a:lstStyle/>
                    <a:p>
                      <a:pPr algn="ctr"/>
                      <a:r>
                        <a:rPr lang="en-GB" sz="1800" smtClean="0">
                          <a:latin typeface="Arial" panose="020B0604020202020204" pitchFamily="34" charset="0"/>
                          <a:cs typeface="Arial" panose="020B0604020202020204" pitchFamily="34" charset="0"/>
                        </a:rPr>
                        <a:t>Georgia</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smtClean="0">
                          <a:latin typeface="Arial" panose="020B0604020202020204" pitchFamily="34" charset="0"/>
                          <a:cs typeface="Arial" panose="020B0604020202020204" pitchFamily="34" charset="0"/>
                        </a:rPr>
                        <a:t>-2.12</a:t>
                      </a:r>
                      <a:endParaRPr lang="en-GB" sz="1800" dirty="0">
                        <a:latin typeface="Arial" panose="020B0604020202020204" pitchFamily="34" charset="0"/>
                        <a:cs typeface="Arial" panose="020B0604020202020204" pitchFamily="34" charset="0"/>
                      </a:endParaRPr>
                    </a:p>
                  </a:txBody>
                  <a:tcPr/>
                </a:tc>
              </a:tr>
              <a:tr h="425967">
                <a:tc>
                  <a:txBody>
                    <a:bodyPr/>
                    <a:lstStyle/>
                    <a:p>
                      <a:pPr algn="ctr"/>
                      <a:r>
                        <a:rPr lang="en-GB" sz="1800" smtClean="0">
                          <a:latin typeface="Arial" panose="020B0604020202020204" pitchFamily="34" charset="0"/>
                          <a:cs typeface="Arial" panose="020B0604020202020204" pitchFamily="34" charset="0"/>
                        </a:rPr>
                        <a:t>Ukraine</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smtClean="0">
                          <a:latin typeface="Arial" panose="020B0604020202020204" pitchFamily="34" charset="0"/>
                          <a:cs typeface="Arial" panose="020B0604020202020204" pitchFamily="34" charset="0"/>
                        </a:rPr>
                        <a:t>-0.50</a:t>
                      </a:r>
                      <a:endParaRPr lang="en-GB" sz="1800" dirty="0">
                        <a:latin typeface="Arial" panose="020B0604020202020204" pitchFamily="34" charset="0"/>
                        <a:cs typeface="Arial" panose="020B0604020202020204" pitchFamily="34" charset="0"/>
                      </a:endParaRPr>
                    </a:p>
                  </a:txBody>
                  <a:tcPr/>
                </a:tc>
              </a:tr>
              <a:tr h="425967">
                <a:tc>
                  <a:txBody>
                    <a:bodyPr/>
                    <a:lstStyle/>
                    <a:p>
                      <a:pPr algn="ctr"/>
                      <a:r>
                        <a:rPr lang="en-GB" sz="1800" smtClean="0">
                          <a:latin typeface="Arial" panose="020B0604020202020204" pitchFamily="34" charset="0"/>
                          <a:cs typeface="Arial" panose="020B0604020202020204" pitchFamily="34" charset="0"/>
                        </a:rPr>
                        <a:t>Japan</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smtClean="0">
                          <a:latin typeface="Arial" panose="020B0604020202020204" pitchFamily="34" charset="0"/>
                          <a:cs typeface="Arial" panose="020B0604020202020204" pitchFamily="34" charset="0"/>
                        </a:rPr>
                        <a:t>-0.30</a:t>
                      </a:r>
                      <a:endParaRPr lang="en-GB" sz="1800" dirty="0">
                        <a:latin typeface="Arial" panose="020B0604020202020204" pitchFamily="34" charset="0"/>
                        <a:cs typeface="Arial" panose="020B0604020202020204" pitchFamily="34" charset="0"/>
                      </a:endParaRPr>
                    </a:p>
                  </a:txBody>
                  <a:tcPr/>
                </a:tc>
              </a:tr>
              <a:tr h="425967">
                <a:tc>
                  <a:txBody>
                    <a:bodyPr/>
                    <a:lstStyle/>
                    <a:p>
                      <a:pPr algn="ctr"/>
                      <a:r>
                        <a:rPr lang="en-GB" sz="1800" smtClean="0">
                          <a:latin typeface="Arial" panose="020B0604020202020204" pitchFamily="34" charset="0"/>
                          <a:cs typeface="Arial" panose="020B0604020202020204" pitchFamily="34" charset="0"/>
                        </a:rPr>
                        <a:t>Switzerland</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smtClean="0">
                          <a:latin typeface="Arial" panose="020B0604020202020204" pitchFamily="34" charset="0"/>
                          <a:cs typeface="Arial" panose="020B0604020202020204" pitchFamily="34" charset="0"/>
                        </a:rPr>
                        <a:t>-0.30</a:t>
                      </a:r>
                      <a:endParaRPr lang="en-GB" sz="1800" dirty="0">
                        <a:latin typeface="Arial" panose="020B0604020202020204" pitchFamily="34" charset="0"/>
                        <a:cs typeface="Arial" panose="020B0604020202020204" pitchFamily="34" charset="0"/>
                      </a:endParaRPr>
                    </a:p>
                  </a:txBody>
                  <a:tcPr/>
                </a:tc>
              </a:tr>
              <a:tr h="425967">
                <a:tc>
                  <a:txBody>
                    <a:bodyPr/>
                    <a:lstStyle/>
                    <a:p>
                      <a:pPr algn="ctr"/>
                      <a:r>
                        <a:rPr lang="en-GB" sz="1800" smtClean="0">
                          <a:latin typeface="Arial" panose="020B0604020202020204" pitchFamily="34" charset="0"/>
                          <a:cs typeface="Arial" panose="020B0604020202020204" pitchFamily="34" charset="0"/>
                        </a:rPr>
                        <a:t>Lichtenstein</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smtClean="0">
                          <a:latin typeface="Arial" panose="020B0604020202020204" pitchFamily="34" charset="0"/>
                          <a:cs typeface="Arial" panose="020B0604020202020204" pitchFamily="34" charset="0"/>
                        </a:rPr>
                        <a:t>-0.30</a:t>
                      </a:r>
                      <a:endParaRPr lang="en-GB" sz="1800" dirty="0">
                        <a:latin typeface="Arial" panose="020B0604020202020204" pitchFamily="34" charset="0"/>
                        <a:cs typeface="Arial" panose="020B0604020202020204" pitchFamily="34" charset="0"/>
                      </a:endParaRPr>
                    </a:p>
                  </a:txBody>
                  <a:tcPr/>
                </a:tc>
              </a:tr>
              <a:tr h="425967">
                <a:tc>
                  <a:txBody>
                    <a:bodyPr/>
                    <a:lstStyle/>
                    <a:p>
                      <a:pPr algn="ctr"/>
                      <a:r>
                        <a:rPr lang="en-GB" sz="1800" smtClean="0">
                          <a:latin typeface="Arial" panose="020B0604020202020204" pitchFamily="34" charset="0"/>
                          <a:cs typeface="Arial" panose="020B0604020202020204" pitchFamily="34" charset="0"/>
                        </a:rPr>
                        <a:t>Sweden</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-0.20</a:t>
                      </a:r>
                      <a:endParaRPr lang="en-GB" sz="1800" dirty="0">
                        <a:latin typeface="Arial" panose="020B0604020202020204" pitchFamily="34" charset="0"/>
                        <a:cs typeface="Arial" panose="020B0604020202020204" pitchFamily="34" charset="0"/>
                      </a:endParaRPr>
                    </a:p>
                  </a:txBody>
                  <a:tcPr/>
                </a:tc>
              </a:tr>
            </a:tbl>
          </a:graphicData>
        </a:graphic>
      </p:graphicFrame>
      <p:sp>
        <p:nvSpPr>
          <p:cNvPr id="3" name="Rectangle 2"/>
          <p:cNvSpPr/>
          <p:nvPr/>
        </p:nvSpPr>
        <p:spPr>
          <a:xfrm>
            <a:off x="5724128" y="5733256"/>
            <a:ext cx="3040128" cy="646331"/>
          </a:xfrm>
          <a:prstGeom prst="rect">
            <a:avLst/>
          </a:prstGeom>
        </p:spPr>
        <p:txBody>
          <a:bodyPr wrap="none">
            <a:spAutoFit/>
          </a:bodyPr>
          <a:lstStyle/>
          <a:p>
            <a:pPr algn="ctr"/>
            <a:r>
              <a:rPr lang="en-GB" b="1" dirty="0" smtClean="0">
                <a:latin typeface="Arial" panose="020B0604020202020204" pitchFamily="34" charset="0"/>
                <a:cs typeface="Arial" panose="020B0604020202020204" pitchFamily="34" charset="0"/>
              </a:rPr>
              <a:t>Table </a:t>
            </a:r>
            <a:r>
              <a:rPr lang="en-GB" b="1" dirty="0">
                <a:latin typeface="Arial" panose="020B0604020202020204" pitchFamily="34" charset="0"/>
                <a:cs typeface="Arial" panose="020B0604020202020204" pitchFamily="34" charset="0"/>
              </a:rPr>
              <a:t>18.6 </a:t>
            </a:r>
            <a:r>
              <a:rPr lang="en-GB" b="1"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Deflation rates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around the world, 2013</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4104715"/>
      </p:ext>
    </p:extLst>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Causes of Deflation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201</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5544616" cy="1689693"/>
          </a:xfrm>
          <a:prstGeom prst="rect">
            <a:avLst/>
          </a:prstGeom>
        </p:spPr>
        <p:txBody>
          <a:bodyPr wrap="square">
            <a:spAutoFit/>
          </a:bodyPr>
          <a:lstStyle/>
          <a:p>
            <a:pPr marL="449263" indent="-430213">
              <a:buClr>
                <a:srgbClr val="00B050"/>
              </a:buClr>
              <a:buFont typeface="Wingdings 3" panose="05040102010807070707" pitchFamily="18" charset="2"/>
              <a:buChar char=""/>
            </a:pPr>
            <a:r>
              <a:rPr lang="en-US" sz="1730" dirty="0"/>
              <a:t>The causes of deflation can be </a:t>
            </a:r>
            <a:r>
              <a:rPr lang="en-US" sz="1730" dirty="0" err="1"/>
              <a:t>categorised</a:t>
            </a:r>
            <a:r>
              <a:rPr lang="en-US" sz="1730" dirty="0"/>
              <a:t> as either demand or supply factors.</a:t>
            </a:r>
          </a:p>
          <a:p>
            <a:pPr marL="449263" indent="-430213">
              <a:buClr>
                <a:srgbClr val="00B050"/>
              </a:buClr>
              <a:buFont typeface="Wingdings 3" panose="05040102010807070707" pitchFamily="18" charset="2"/>
              <a:buChar char=""/>
            </a:pPr>
            <a:r>
              <a:rPr lang="en-US" sz="1730" dirty="0"/>
              <a:t>Deflation is a concern if it is caused by falling aggregate demand for </a:t>
            </a:r>
            <a:r>
              <a:rPr lang="en-US" sz="1730" dirty="0" smtClean="0"/>
              <a:t>goods and services (often associated with an economic recession and rising levels of unemployment).</a:t>
            </a:r>
          </a:p>
        </p:txBody>
      </p:sp>
      <p:sp>
        <p:nvSpPr>
          <p:cNvPr id="3" name="Rectangle 2"/>
          <p:cNvSpPr/>
          <p:nvPr/>
        </p:nvSpPr>
        <p:spPr>
          <a:xfrm>
            <a:off x="6168657" y="3356992"/>
            <a:ext cx="2723823" cy="646331"/>
          </a:xfrm>
          <a:prstGeom prst="rect">
            <a:avLst/>
          </a:prstGeom>
        </p:spPr>
        <p:txBody>
          <a:bodyPr wrap="none">
            <a:spAutoFit/>
          </a:bodyPr>
          <a:lstStyle/>
          <a:p>
            <a:pPr algn="ctr"/>
            <a:r>
              <a:rPr lang="en-GB" b="1" dirty="0">
                <a:latin typeface="Arial" panose="020B0604020202020204" pitchFamily="34" charset="0"/>
                <a:cs typeface="Arial" panose="020B0604020202020204" pitchFamily="34" charset="0"/>
              </a:rPr>
              <a:t>Figure </a:t>
            </a:r>
            <a:r>
              <a:rPr lang="en-GB" b="1" dirty="0" smtClean="0">
                <a:latin typeface="Arial" panose="020B0604020202020204" pitchFamily="34" charset="0"/>
                <a:cs typeface="Arial" panose="020B0604020202020204" pitchFamily="34" charset="0"/>
              </a:rPr>
              <a:t>18.7 - </a:t>
            </a:r>
            <a:r>
              <a:rPr lang="en-GB" dirty="0" smtClean="0">
                <a:latin typeface="Arial" panose="020B0604020202020204" pitchFamily="34" charset="0"/>
                <a:cs typeface="Arial" panose="020B0604020202020204" pitchFamily="34" charset="0"/>
              </a:rPr>
              <a:t>Deflation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caused by supply factors</a:t>
            </a:r>
            <a:endParaRPr lang="en-GB"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a:srcRect l="26203" t="31308" r="43359" b="24039"/>
          <a:stretch/>
        </p:blipFill>
        <p:spPr>
          <a:xfrm>
            <a:off x="6096648" y="1124744"/>
            <a:ext cx="2723823" cy="2129534"/>
          </a:xfrm>
          <a:prstGeom prst="rect">
            <a:avLst/>
          </a:prstGeom>
        </p:spPr>
      </p:pic>
      <p:sp>
        <p:nvSpPr>
          <p:cNvPr id="7" name="Rectangle 6"/>
          <p:cNvSpPr/>
          <p:nvPr/>
        </p:nvSpPr>
        <p:spPr>
          <a:xfrm>
            <a:off x="251520" y="2780928"/>
            <a:ext cx="8568951" cy="3797963"/>
          </a:xfrm>
          <a:prstGeom prst="rect">
            <a:avLst/>
          </a:prstGeom>
        </p:spPr>
        <p:txBody>
          <a:bodyPr wrap="square">
            <a:spAutoFit/>
          </a:bodyPr>
          <a:lstStyle/>
          <a:p>
            <a:r>
              <a:rPr lang="en-GB" sz="1730" b="1" dirty="0">
                <a:solidFill>
                  <a:srgbClr val="FF0000"/>
                </a:solidFill>
              </a:rPr>
              <a:t>Aggregate supply</a:t>
            </a:r>
          </a:p>
          <a:p>
            <a:pPr marL="285750" indent="-285750">
              <a:buClr>
                <a:srgbClr val="00B050"/>
              </a:buClr>
              <a:buFont typeface="Wingdings 3" panose="05040102010807070707" pitchFamily="18" charset="2"/>
              <a:buChar char=""/>
            </a:pPr>
            <a:r>
              <a:rPr lang="en-US" sz="1730" dirty="0"/>
              <a:t>Deflation can be caused </a:t>
            </a:r>
            <a:r>
              <a:rPr lang="en-US" sz="1730" dirty="0" smtClean="0"/>
              <a:t>by higher </a:t>
            </a:r>
            <a:r>
              <a:rPr lang="en-US" sz="1730" dirty="0"/>
              <a:t>levels of </a:t>
            </a:r>
            <a:r>
              <a:rPr lang="en-US" sz="1730" dirty="0" smtClean="0"/>
              <a:t>aggregate</a:t>
            </a:r>
            <a:br>
              <a:rPr lang="en-US" sz="1730" dirty="0" smtClean="0"/>
            </a:br>
            <a:r>
              <a:rPr lang="en-US" sz="1730" dirty="0" smtClean="0"/>
              <a:t>supply, </a:t>
            </a:r>
            <a:r>
              <a:rPr lang="en-GB" sz="1730" dirty="0" smtClean="0"/>
              <a:t>increasing </a:t>
            </a:r>
            <a:r>
              <a:rPr lang="en-GB" sz="1730" dirty="0"/>
              <a:t>the productive </a:t>
            </a:r>
            <a:r>
              <a:rPr lang="en-GB" sz="1730" dirty="0" smtClean="0"/>
              <a:t>capacity </a:t>
            </a:r>
            <a:r>
              <a:rPr lang="en-US" sz="1730" dirty="0" smtClean="0"/>
              <a:t>of </a:t>
            </a:r>
            <a:r>
              <a:rPr lang="en-US" sz="1730" dirty="0"/>
              <a:t>the </a:t>
            </a:r>
            <a:r>
              <a:rPr lang="en-US" sz="1730" dirty="0" smtClean="0"/>
              <a:t/>
            </a:r>
            <a:br>
              <a:rPr lang="en-US" sz="1730" dirty="0" smtClean="0"/>
            </a:br>
            <a:r>
              <a:rPr lang="en-US" sz="1730" dirty="0" smtClean="0"/>
              <a:t>economy.</a:t>
            </a:r>
            <a:r>
              <a:rPr lang="en-US" sz="1730" dirty="0"/>
              <a:t> </a:t>
            </a:r>
            <a:r>
              <a:rPr lang="en-US" sz="1730" dirty="0" smtClean="0"/>
              <a:t>This </a:t>
            </a:r>
            <a:r>
              <a:rPr lang="en-US" sz="1730" dirty="0"/>
              <a:t>drives down the general </a:t>
            </a:r>
            <a:r>
              <a:rPr lang="en-US" sz="1730" dirty="0" smtClean="0"/>
              <a:t>price level </a:t>
            </a:r>
            <a:r>
              <a:rPr lang="en-US" sz="1730" dirty="0"/>
              <a:t>of </a:t>
            </a:r>
            <a:r>
              <a:rPr lang="en-US" sz="1730" dirty="0" smtClean="0"/>
              <a:t/>
            </a:r>
            <a:br>
              <a:rPr lang="en-US" sz="1730" dirty="0" smtClean="0"/>
            </a:br>
            <a:r>
              <a:rPr lang="en-US" sz="1730" dirty="0" smtClean="0"/>
              <a:t>goods </a:t>
            </a:r>
            <a:r>
              <a:rPr lang="en-US" sz="1730" dirty="0"/>
              <a:t>and services </a:t>
            </a:r>
            <a:r>
              <a:rPr lang="en-US" sz="1730" dirty="0" smtClean="0"/>
              <a:t>while </a:t>
            </a:r>
            <a:r>
              <a:rPr lang="en-GB" sz="1730" dirty="0" smtClean="0"/>
              <a:t>increasing </a:t>
            </a:r>
            <a:r>
              <a:rPr lang="en-GB" sz="1730" dirty="0"/>
              <a:t>national income. </a:t>
            </a:r>
            <a:r>
              <a:rPr lang="en-GB" sz="1730" dirty="0" smtClean="0"/>
              <a:t/>
            </a:r>
            <a:br>
              <a:rPr lang="en-GB" sz="1730" dirty="0" smtClean="0"/>
            </a:br>
            <a:r>
              <a:rPr lang="en-GB" sz="1730" dirty="0" smtClean="0"/>
              <a:t>Such</a:t>
            </a:r>
            <a:r>
              <a:rPr lang="en-GB" sz="1730" dirty="0"/>
              <a:t> </a:t>
            </a:r>
            <a:r>
              <a:rPr lang="en-US" sz="1730" dirty="0" smtClean="0"/>
              <a:t>deflation </a:t>
            </a:r>
            <a:r>
              <a:rPr lang="en-US" sz="1730" dirty="0"/>
              <a:t>is called </a:t>
            </a:r>
            <a:r>
              <a:rPr lang="en-US" sz="1730" b="1" dirty="0"/>
              <a:t>benign </a:t>
            </a:r>
            <a:r>
              <a:rPr lang="en-US" sz="1730" b="1" dirty="0" smtClean="0"/>
              <a:t>deflation </a:t>
            </a:r>
            <a:r>
              <a:rPr lang="en-GB" sz="1730" dirty="0" smtClean="0"/>
              <a:t>(non-threatening </a:t>
            </a:r>
            <a:r>
              <a:rPr lang="en-GB" sz="1730" dirty="0"/>
              <a:t>deflation). </a:t>
            </a:r>
            <a:r>
              <a:rPr lang="en-GB" sz="1730" dirty="0" smtClean="0"/>
              <a:t>E.g., </a:t>
            </a:r>
            <a:r>
              <a:rPr lang="en-GB" sz="1730" dirty="0"/>
              <a:t>supply-side policies </a:t>
            </a:r>
            <a:r>
              <a:rPr lang="en-GB" sz="1730" dirty="0" smtClean="0"/>
              <a:t>such </a:t>
            </a:r>
            <a:r>
              <a:rPr lang="en-US" sz="1730" dirty="0" smtClean="0"/>
              <a:t>as investment </a:t>
            </a:r>
            <a:r>
              <a:rPr lang="en-US" sz="1730" dirty="0"/>
              <a:t>in education </a:t>
            </a:r>
            <a:r>
              <a:rPr lang="en-US" sz="1730" dirty="0" smtClean="0"/>
              <a:t>and infrastructure, </a:t>
            </a:r>
            <a:r>
              <a:rPr lang="en-GB" sz="1730" dirty="0" smtClean="0"/>
              <a:t>higher </a:t>
            </a:r>
            <a:r>
              <a:rPr lang="en-GB" sz="1730" dirty="0"/>
              <a:t>productivity, </a:t>
            </a:r>
            <a:r>
              <a:rPr lang="en-GB" sz="1730" dirty="0" smtClean="0"/>
              <a:t>improved </a:t>
            </a:r>
            <a:r>
              <a:rPr lang="en-US" sz="1730" dirty="0" smtClean="0"/>
              <a:t>managerial </a:t>
            </a:r>
            <a:r>
              <a:rPr lang="en-US" sz="1730" dirty="0"/>
              <a:t>practices, technological advances and government subsidies for </a:t>
            </a:r>
            <a:r>
              <a:rPr lang="en-US" sz="1730" dirty="0" smtClean="0"/>
              <a:t>major industries </a:t>
            </a:r>
            <a:r>
              <a:rPr lang="en-US" sz="1730" dirty="0"/>
              <a:t>all help to raise national income in the long run.</a:t>
            </a:r>
          </a:p>
          <a:p>
            <a:pPr marL="285750" indent="-285750">
              <a:buClr>
                <a:srgbClr val="00B050"/>
              </a:buClr>
              <a:buFont typeface="Wingdings 3" panose="05040102010807070707" pitchFamily="18" charset="2"/>
              <a:buChar char=""/>
            </a:pPr>
            <a:r>
              <a:rPr lang="en-US" sz="1730" dirty="0"/>
              <a:t>In Figure 18.7, this is shown diagrammatically by a </a:t>
            </a:r>
            <a:r>
              <a:rPr lang="en-US" sz="1730" dirty="0" smtClean="0"/>
              <a:t>rightward </a:t>
            </a:r>
            <a:r>
              <a:rPr lang="en-US" sz="1730" dirty="0"/>
              <a:t>shift of </a:t>
            </a:r>
            <a:r>
              <a:rPr lang="en-US" sz="1730" dirty="0" smtClean="0"/>
              <a:t>the aggregate </a:t>
            </a:r>
            <a:r>
              <a:rPr lang="en-US" sz="1730" dirty="0"/>
              <a:t>supply curve from </a:t>
            </a:r>
            <a:r>
              <a:rPr lang="en-US" sz="1730" i="1" dirty="0" smtClean="0"/>
              <a:t>AS</a:t>
            </a:r>
            <a:r>
              <a:rPr lang="en-US" sz="1730" i="1" baseline="-25000" dirty="0" smtClean="0"/>
              <a:t>1</a:t>
            </a:r>
            <a:r>
              <a:rPr lang="en-US" sz="1730" dirty="0" smtClean="0"/>
              <a:t> </a:t>
            </a:r>
            <a:r>
              <a:rPr lang="en-US" sz="1730" dirty="0"/>
              <a:t>to </a:t>
            </a:r>
            <a:r>
              <a:rPr lang="en-US" sz="1730" i="1" dirty="0" smtClean="0"/>
              <a:t>AS</a:t>
            </a:r>
            <a:r>
              <a:rPr lang="en-US" sz="1730" i="1" baseline="-25000" dirty="0" smtClean="0"/>
              <a:t>2</a:t>
            </a:r>
            <a:r>
              <a:rPr lang="en-US" sz="1730" dirty="0" smtClean="0"/>
              <a:t>, </a:t>
            </a:r>
            <a:r>
              <a:rPr lang="en-US" sz="1730" dirty="0"/>
              <a:t>reducing the general price level from </a:t>
            </a:r>
            <a:r>
              <a:rPr lang="en-US" sz="1730" i="1" dirty="0" smtClean="0"/>
              <a:t>P</a:t>
            </a:r>
            <a:r>
              <a:rPr lang="en-US" sz="1730" i="1" baseline="-25000" dirty="0" smtClean="0"/>
              <a:t>1 </a:t>
            </a:r>
            <a:r>
              <a:rPr lang="en-US" sz="1730" dirty="0" smtClean="0"/>
              <a:t>to </a:t>
            </a:r>
            <a:r>
              <a:rPr lang="en-US" sz="1730" i="1" dirty="0" smtClean="0"/>
              <a:t>P</a:t>
            </a:r>
            <a:r>
              <a:rPr lang="en-US" sz="1730" i="1" baseline="-25000" dirty="0" smtClean="0"/>
              <a:t>2</a:t>
            </a:r>
            <a:r>
              <a:rPr lang="en-US" sz="1730" dirty="0" smtClean="0"/>
              <a:t>. </a:t>
            </a:r>
            <a:r>
              <a:rPr lang="en-US" sz="1730" dirty="0"/>
              <a:t>This happened in China during the past three decades with the </a:t>
            </a:r>
            <a:r>
              <a:rPr lang="en-US" sz="1730" dirty="0" smtClean="0"/>
              <a:t>Chinese government </a:t>
            </a:r>
            <a:r>
              <a:rPr lang="en-US" sz="1730" dirty="0"/>
              <a:t>pouring huge amounts </a:t>
            </a:r>
            <a:r>
              <a:rPr lang="en-US" sz="1730" dirty="0" smtClean="0"/>
              <a:t>of investment </a:t>
            </a:r>
            <a:r>
              <a:rPr lang="en-US" sz="1730" dirty="0"/>
              <a:t>funds into building new roads </a:t>
            </a:r>
            <a:r>
              <a:rPr lang="en-US" sz="1730" dirty="0" smtClean="0"/>
              <a:t>and rail </a:t>
            </a:r>
            <a:r>
              <a:rPr lang="en-US" sz="1730" dirty="0"/>
              <a:t>networks (the country spent $104 billion on railway </a:t>
            </a:r>
            <a:r>
              <a:rPr lang="en-US" sz="1730" dirty="0" smtClean="0"/>
              <a:t>investment </a:t>
            </a:r>
            <a:r>
              <a:rPr lang="en-US" sz="1730" dirty="0"/>
              <a:t>in 2013).</a:t>
            </a:r>
            <a:endParaRPr lang="en-GB" sz="1730" dirty="0"/>
          </a:p>
        </p:txBody>
      </p:sp>
    </p:spTree>
    <p:extLst>
      <p:ext uri="{BB962C8B-B14F-4D97-AF65-F5344CB8AC3E}">
        <p14:creationId xmlns:p14="http://schemas.microsoft.com/office/powerpoint/2010/main" val="3612280956"/>
      </p:ext>
    </p:extLst>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Causes of Deflation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201</a:t>
            </a:r>
            <a:endParaRPr lang="en-GB" sz="1050" b="1" dirty="0">
              <a:latin typeface="Arial" panose="020B0604020202020204" pitchFamily="34" charset="0"/>
              <a:cs typeface="Arial" panose="020B0604020202020204" pitchFamily="34" charset="0"/>
            </a:endParaRPr>
          </a:p>
        </p:txBody>
      </p:sp>
      <p:sp>
        <p:nvSpPr>
          <p:cNvPr id="3" name="Rectangle 2"/>
          <p:cNvSpPr/>
          <p:nvPr/>
        </p:nvSpPr>
        <p:spPr>
          <a:xfrm>
            <a:off x="5940152" y="3212976"/>
            <a:ext cx="2890536" cy="646331"/>
          </a:xfrm>
          <a:prstGeom prst="rect">
            <a:avLst/>
          </a:prstGeom>
        </p:spPr>
        <p:txBody>
          <a:bodyPr wrap="none">
            <a:spAutoFit/>
          </a:bodyPr>
          <a:lstStyle/>
          <a:p>
            <a:pPr algn="ctr"/>
            <a:r>
              <a:rPr lang="en-GB" b="1" dirty="0">
                <a:latin typeface="Arial" panose="020B0604020202020204" pitchFamily="34" charset="0"/>
                <a:cs typeface="Arial" panose="020B0604020202020204" pitchFamily="34" charset="0"/>
              </a:rPr>
              <a:t>Figure </a:t>
            </a:r>
            <a:r>
              <a:rPr lang="en-GB" b="1" dirty="0" smtClean="0">
                <a:latin typeface="Arial" panose="020B0604020202020204" pitchFamily="34" charset="0"/>
                <a:cs typeface="Arial" panose="020B0604020202020204" pitchFamily="34" charset="0"/>
              </a:rPr>
              <a:t>18.8 - </a:t>
            </a:r>
            <a:r>
              <a:rPr lang="en-GB" dirty="0" smtClean="0">
                <a:latin typeface="Arial" panose="020B0604020202020204" pitchFamily="34" charset="0"/>
                <a:cs typeface="Arial" panose="020B0604020202020204" pitchFamily="34" charset="0"/>
              </a:rPr>
              <a:t>Deflation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caused by demand factors</a:t>
            </a:r>
            <a:endParaRPr lang="en-GB" dirty="0">
              <a:latin typeface="Arial" panose="020B0604020202020204" pitchFamily="34" charset="0"/>
              <a:cs typeface="Arial" panose="020B0604020202020204" pitchFamily="34" charset="0"/>
            </a:endParaRPr>
          </a:p>
        </p:txBody>
      </p:sp>
      <p:sp>
        <p:nvSpPr>
          <p:cNvPr id="7" name="Rectangle 6"/>
          <p:cNvSpPr/>
          <p:nvPr/>
        </p:nvSpPr>
        <p:spPr>
          <a:xfrm>
            <a:off x="251520" y="1052736"/>
            <a:ext cx="8568951" cy="5586145"/>
          </a:xfrm>
          <a:prstGeom prst="rect">
            <a:avLst/>
          </a:prstGeom>
        </p:spPr>
        <p:txBody>
          <a:bodyPr wrap="square">
            <a:spAutoFit/>
          </a:bodyPr>
          <a:lstStyle/>
          <a:p>
            <a:r>
              <a:rPr lang="en-GB" sz="2100" b="1" dirty="0">
                <a:solidFill>
                  <a:srgbClr val="FF0000"/>
                </a:solidFill>
              </a:rPr>
              <a:t>Aggregate </a:t>
            </a:r>
            <a:r>
              <a:rPr lang="en-GB" sz="2100" b="1" dirty="0" smtClean="0">
                <a:solidFill>
                  <a:srgbClr val="FF0000"/>
                </a:solidFill>
              </a:rPr>
              <a:t>Demand</a:t>
            </a:r>
            <a:endParaRPr lang="en-GB" sz="2100" b="1" dirty="0">
              <a:solidFill>
                <a:srgbClr val="FF0000"/>
              </a:solidFill>
            </a:endParaRPr>
          </a:p>
          <a:p>
            <a:pPr marL="361950" indent="-361950">
              <a:buClr>
                <a:srgbClr val="00B050"/>
              </a:buClr>
              <a:buFont typeface="Wingdings 3" panose="05040102010807070707" pitchFamily="18" charset="2"/>
              <a:buChar char=""/>
            </a:pPr>
            <a:r>
              <a:rPr lang="en-US" sz="2100" dirty="0" smtClean="0"/>
              <a:t>Deflation </a:t>
            </a:r>
            <a:r>
              <a:rPr lang="en-US" sz="2100" dirty="0"/>
              <a:t>can also be caused by lower </a:t>
            </a:r>
            <a:r>
              <a:rPr lang="en-US" sz="2100" dirty="0" smtClean="0"/>
              <a:t>levels</a:t>
            </a:r>
            <a:br>
              <a:rPr lang="en-US" sz="2100" dirty="0" smtClean="0"/>
            </a:br>
            <a:r>
              <a:rPr lang="en-US" sz="2100" dirty="0" smtClean="0"/>
              <a:t>of </a:t>
            </a:r>
            <a:r>
              <a:rPr lang="en-US" sz="2100" dirty="0"/>
              <a:t>aggregate demand in the </a:t>
            </a:r>
            <a:r>
              <a:rPr lang="en-US" sz="2100" dirty="0" smtClean="0"/>
              <a:t>economy, driving </a:t>
            </a:r>
            <a:br>
              <a:rPr lang="en-US" sz="2100" dirty="0" smtClean="0"/>
            </a:br>
            <a:r>
              <a:rPr lang="en-US" sz="2100" dirty="0" smtClean="0"/>
              <a:t>down </a:t>
            </a:r>
            <a:r>
              <a:rPr lang="en-US" sz="2100" dirty="0"/>
              <a:t>the general price level of goods and </a:t>
            </a:r>
            <a:r>
              <a:rPr lang="en-US" sz="2100" dirty="0" smtClean="0"/>
              <a:t/>
            </a:r>
            <a:br>
              <a:rPr lang="en-US" sz="2100" dirty="0" smtClean="0"/>
            </a:br>
            <a:r>
              <a:rPr lang="en-US" sz="2100" dirty="0" smtClean="0"/>
              <a:t>services </a:t>
            </a:r>
            <a:r>
              <a:rPr lang="en-US" sz="2100" dirty="0"/>
              <a:t>due to excess </a:t>
            </a:r>
            <a:r>
              <a:rPr lang="en-US" sz="2100" dirty="0" smtClean="0"/>
              <a:t>capacity in </a:t>
            </a:r>
            <a:r>
              <a:rPr lang="en-US" sz="2100" dirty="0"/>
              <a:t>the </a:t>
            </a:r>
            <a:r>
              <a:rPr lang="en-US" sz="2100" dirty="0" smtClean="0"/>
              <a:t/>
            </a:r>
            <a:br>
              <a:rPr lang="en-US" sz="2100" dirty="0" smtClean="0"/>
            </a:br>
            <a:r>
              <a:rPr lang="en-US" sz="2100" dirty="0" smtClean="0"/>
              <a:t>economy</a:t>
            </a:r>
            <a:r>
              <a:rPr lang="en-US" sz="2100" dirty="0"/>
              <a:t>. This causes what is known </a:t>
            </a:r>
            <a:r>
              <a:rPr lang="en-US" sz="2100" dirty="0" smtClean="0"/>
              <a:t>as</a:t>
            </a:r>
            <a:br>
              <a:rPr lang="en-US" sz="2100" dirty="0" smtClean="0"/>
            </a:br>
            <a:r>
              <a:rPr lang="en-US" sz="2100" b="1" dirty="0" smtClean="0"/>
              <a:t>malign </a:t>
            </a:r>
            <a:r>
              <a:rPr lang="en-US" sz="2100" b="1" dirty="0"/>
              <a:t>deflation</a:t>
            </a:r>
            <a:r>
              <a:rPr lang="en-US" sz="2100" dirty="0"/>
              <a:t> (deflation that </a:t>
            </a:r>
            <a:r>
              <a:rPr lang="en-US" sz="2100" dirty="0" smtClean="0"/>
              <a:t>is harmful </a:t>
            </a:r>
            <a:br>
              <a:rPr lang="en-US" sz="2100" dirty="0" smtClean="0"/>
            </a:br>
            <a:r>
              <a:rPr lang="en-US" sz="2100" dirty="0" smtClean="0"/>
              <a:t>to </a:t>
            </a:r>
            <a:r>
              <a:rPr lang="en-US" sz="2100" dirty="0"/>
              <a:t>the economy). </a:t>
            </a:r>
            <a:endParaRPr lang="en-US" sz="2100" dirty="0" smtClean="0"/>
          </a:p>
          <a:p>
            <a:pPr marL="361950" indent="-361950">
              <a:buClr>
                <a:srgbClr val="00B050"/>
              </a:buClr>
              <a:buFont typeface="Wingdings 3" panose="05040102010807070707" pitchFamily="18" charset="2"/>
              <a:buChar char=""/>
            </a:pPr>
            <a:r>
              <a:rPr lang="en-US" sz="2100" dirty="0" smtClean="0"/>
              <a:t>E.g., </a:t>
            </a:r>
            <a:r>
              <a:rPr lang="en-US" sz="2100" dirty="0"/>
              <a:t>during an economic </a:t>
            </a:r>
            <a:r>
              <a:rPr lang="en-US" sz="2100" dirty="0" smtClean="0"/>
              <a:t>recession, </a:t>
            </a:r>
            <a:br>
              <a:rPr lang="en-US" sz="2100" dirty="0" smtClean="0"/>
            </a:br>
            <a:r>
              <a:rPr lang="en-US" sz="2100" dirty="0" smtClean="0"/>
              <a:t>household </a:t>
            </a:r>
            <a:r>
              <a:rPr lang="en-US" sz="2100" dirty="0"/>
              <a:t>consumption of goods and services </a:t>
            </a:r>
            <a:r>
              <a:rPr lang="en-US" sz="2100" dirty="0" smtClean="0"/>
              <a:t>falls </a:t>
            </a:r>
            <a:r>
              <a:rPr lang="en-US" sz="2100" dirty="0"/>
              <a:t>due to lower GDP per </a:t>
            </a:r>
            <a:r>
              <a:rPr lang="en-US" sz="2100" dirty="0" smtClean="0"/>
              <a:t>capita and </a:t>
            </a:r>
            <a:r>
              <a:rPr lang="en-US" sz="2100" dirty="0"/>
              <a:t>higher levels </a:t>
            </a:r>
            <a:r>
              <a:rPr lang="en-US" sz="2100" dirty="0" smtClean="0"/>
              <a:t>of unemployment</a:t>
            </a:r>
            <a:r>
              <a:rPr lang="en-US" sz="2100" dirty="0"/>
              <a:t>. In Figure 18.8, this is shown by a leftward </a:t>
            </a:r>
            <a:r>
              <a:rPr lang="en-US" sz="2100" dirty="0" smtClean="0"/>
              <a:t>shift of </a:t>
            </a:r>
            <a:r>
              <a:rPr lang="en-US" sz="2100" dirty="0"/>
              <a:t>the aggregate demand curve from </a:t>
            </a:r>
            <a:r>
              <a:rPr lang="en-US" sz="2100" i="1" dirty="0"/>
              <a:t>AD</a:t>
            </a:r>
            <a:r>
              <a:rPr lang="en-US" sz="2100" i="1" baseline="-25000" dirty="0"/>
              <a:t>1</a:t>
            </a:r>
            <a:r>
              <a:rPr lang="en-US" sz="2100" dirty="0"/>
              <a:t> to </a:t>
            </a:r>
            <a:r>
              <a:rPr lang="en-US" sz="2100" i="1" dirty="0" smtClean="0"/>
              <a:t>AD</a:t>
            </a:r>
            <a:r>
              <a:rPr lang="en-US" sz="2100" i="1" baseline="-25000" dirty="0" smtClean="0"/>
              <a:t>2</a:t>
            </a:r>
            <a:r>
              <a:rPr lang="en-US" sz="2100" dirty="0" smtClean="0"/>
              <a:t>, </a:t>
            </a:r>
            <a:r>
              <a:rPr lang="en-US" sz="2100" dirty="0"/>
              <a:t>reducing national income </a:t>
            </a:r>
            <a:r>
              <a:rPr lang="en-US" sz="2100" dirty="0" smtClean="0"/>
              <a:t>from </a:t>
            </a:r>
            <a:r>
              <a:rPr lang="en-US" sz="2100" i="1" dirty="0" smtClean="0"/>
              <a:t>Y</a:t>
            </a:r>
            <a:r>
              <a:rPr lang="en-US" sz="2100" i="1" baseline="-25000" dirty="0" smtClean="0"/>
              <a:t>1</a:t>
            </a:r>
            <a:r>
              <a:rPr lang="en-US" sz="2100" dirty="0" smtClean="0"/>
              <a:t> </a:t>
            </a:r>
            <a:r>
              <a:rPr lang="en-US" sz="2100" dirty="0"/>
              <a:t>to </a:t>
            </a:r>
            <a:r>
              <a:rPr lang="en-US" sz="2100" i="1" dirty="0"/>
              <a:t>Y</a:t>
            </a:r>
            <a:r>
              <a:rPr lang="en-US" sz="2100" i="1" baseline="-25000" dirty="0"/>
              <a:t>2</a:t>
            </a:r>
            <a:r>
              <a:rPr lang="en-US" sz="2100" dirty="0"/>
              <a:t> , </a:t>
            </a:r>
            <a:r>
              <a:rPr lang="en-US" sz="2100" dirty="0" smtClean="0"/>
              <a:t>forcing </a:t>
            </a:r>
            <a:r>
              <a:rPr lang="en-US" sz="2100" dirty="0"/>
              <a:t>down the general price level from </a:t>
            </a:r>
            <a:r>
              <a:rPr lang="en-US" sz="2100" i="1" dirty="0" smtClean="0"/>
              <a:t>P</a:t>
            </a:r>
            <a:r>
              <a:rPr lang="en-US" sz="2100" i="1" baseline="-25000" dirty="0" smtClean="0"/>
              <a:t>1</a:t>
            </a:r>
            <a:r>
              <a:rPr lang="en-US" sz="2100" dirty="0" smtClean="0"/>
              <a:t> </a:t>
            </a:r>
            <a:r>
              <a:rPr lang="en-US" sz="2100" dirty="0"/>
              <a:t>to </a:t>
            </a:r>
            <a:r>
              <a:rPr lang="en-US" sz="2100" i="1" dirty="0" smtClean="0"/>
              <a:t>P</a:t>
            </a:r>
            <a:r>
              <a:rPr lang="en-US" sz="2100" i="1" baseline="-25000" dirty="0" smtClean="0"/>
              <a:t>2</a:t>
            </a:r>
            <a:r>
              <a:rPr lang="en-US" sz="2100" dirty="0" smtClean="0"/>
              <a:t>. </a:t>
            </a:r>
            <a:r>
              <a:rPr lang="en-US" sz="2100" dirty="0"/>
              <a:t>This </a:t>
            </a:r>
            <a:r>
              <a:rPr lang="en-US" sz="2100" dirty="0" smtClean="0"/>
              <a:t>happened in </a:t>
            </a:r>
            <a:r>
              <a:rPr lang="en-US" sz="2100" dirty="0"/>
              <a:t>Japan for much of the past </a:t>
            </a:r>
            <a:r>
              <a:rPr lang="en-US" sz="2100" dirty="0" smtClean="0"/>
              <a:t>20 years </a:t>
            </a:r>
            <a:r>
              <a:rPr lang="en-US" sz="2100" dirty="0"/>
              <a:t>as the Japanese suffered from </a:t>
            </a:r>
            <a:r>
              <a:rPr lang="en-US" sz="2100" dirty="0" smtClean="0"/>
              <a:t>severe economic </a:t>
            </a:r>
            <a:r>
              <a:rPr lang="en-US" sz="2100" dirty="0"/>
              <a:t>recession. This cause of deflation is a concern as it is associated with </a:t>
            </a:r>
            <a:r>
              <a:rPr lang="en-US" sz="2100" dirty="0" smtClean="0"/>
              <a:t>a decline </a:t>
            </a:r>
            <a:r>
              <a:rPr lang="en-US" sz="2100" dirty="0"/>
              <a:t>in national income and standards </a:t>
            </a:r>
            <a:r>
              <a:rPr lang="en-US" sz="2100" dirty="0" smtClean="0"/>
              <a:t>of living</a:t>
            </a:r>
            <a:r>
              <a:rPr lang="en-US" sz="2100" dirty="0"/>
              <a:t>.</a:t>
            </a:r>
            <a:endParaRPr lang="en-GB" sz="2100" dirty="0"/>
          </a:p>
        </p:txBody>
      </p:sp>
      <p:pic>
        <p:nvPicPr>
          <p:cNvPr id="2" name="Picture 1"/>
          <p:cNvPicPr>
            <a:picLocks noChangeAspect="1"/>
          </p:cNvPicPr>
          <p:nvPr/>
        </p:nvPicPr>
        <p:blipFill rotWithShape="1">
          <a:blip r:embed="rId3"/>
          <a:srcRect l="25897" t="33654" r="40897" b="22050"/>
          <a:stretch/>
        </p:blipFill>
        <p:spPr>
          <a:xfrm>
            <a:off x="6084168" y="1124743"/>
            <a:ext cx="2736304" cy="2052229"/>
          </a:xfrm>
          <a:prstGeom prst="rect">
            <a:avLst/>
          </a:prstGeom>
        </p:spPr>
      </p:pic>
    </p:spTree>
    <p:extLst>
      <p:ext uri="{BB962C8B-B14F-4D97-AF65-F5344CB8AC3E}">
        <p14:creationId xmlns:p14="http://schemas.microsoft.com/office/powerpoint/2010/main" val="1027467403"/>
      </p:ext>
    </p:extLst>
  </p:cSld>
  <p:clrMapOvr>
    <a:masterClrMapping/>
  </p:clrMapOvr>
  <p:transition advClick="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800" dirty="0" smtClean="0"/>
              <a:t>6.1 – The Causes of Deflation</a:t>
            </a:r>
            <a:endParaRPr lang="en-GB" sz="3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202</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6408711" cy="5459956"/>
          </a:xfrm>
          <a:prstGeom prst="rect">
            <a:avLst/>
          </a:prstGeom>
          <a:solidFill>
            <a:schemeClr val="tx2">
              <a:lumMod val="20000"/>
              <a:lumOff val="80000"/>
            </a:schemeClr>
          </a:solidFill>
          <a:ln w="57150">
            <a:solidFill>
              <a:srgbClr val="002060"/>
            </a:solidFill>
          </a:ln>
        </p:spPr>
        <p:txBody>
          <a:bodyPr wrap="square">
            <a:spAutoFit/>
          </a:bodyPr>
          <a:lstStyle/>
          <a:p>
            <a:pPr>
              <a:buClr>
                <a:srgbClr val="00B050"/>
              </a:buClr>
            </a:pPr>
            <a:r>
              <a:rPr lang="en-US" sz="2180" b="1" dirty="0" smtClean="0"/>
              <a:t>Case Study: Swine Flu H1N1</a:t>
            </a:r>
          </a:p>
          <a:p>
            <a:pPr marL="361950" indent="-361950">
              <a:buClr>
                <a:srgbClr val="00B050"/>
              </a:buClr>
              <a:buFont typeface="Wingdings 3" panose="05040102010807070707" pitchFamily="18" charset="2"/>
              <a:buChar char=""/>
            </a:pPr>
            <a:r>
              <a:rPr lang="en-US" sz="2180" dirty="0" smtClean="0"/>
              <a:t>Women </a:t>
            </a:r>
            <a:r>
              <a:rPr lang="en-US" sz="2180" dirty="0"/>
              <a:t>officials of the Railway Protection Force (RPF) and passengers wearing masks </a:t>
            </a:r>
            <a:r>
              <a:rPr lang="en-US" sz="2180" dirty="0" smtClean="0"/>
              <a:t>at Guwahati railway station</a:t>
            </a:r>
            <a:r>
              <a:rPr lang="en-US" sz="2180" dirty="0"/>
              <a:t>, </a:t>
            </a:r>
            <a:r>
              <a:rPr lang="en-US" sz="2180" dirty="0" smtClean="0"/>
              <a:t>India, during the height of the outbreak in 2009.</a:t>
            </a:r>
            <a:endParaRPr lang="en-US" sz="2180" dirty="0"/>
          </a:p>
          <a:p>
            <a:pPr marL="361950" indent="-361950">
              <a:buClr>
                <a:srgbClr val="00B050"/>
              </a:buClr>
              <a:buFont typeface="Wingdings 3" panose="05040102010807070707" pitchFamily="18" charset="2"/>
              <a:buChar char=""/>
            </a:pPr>
            <a:r>
              <a:rPr lang="en-US" sz="2180" dirty="0"/>
              <a:t>In 2009 the world suffered from a pandemic of swine flu, a highly contagious </a:t>
            </a:r>
            <a:r>
              <a:rPr lang="en-US" sz="2180" dirty="0" smtClean="0"/>
              <a:t>respiratory disease caused by the H1N1 influenza virus, which is found in pigs but has the potential to affect </a:t>
            </a:r>
            <a:r>
              <a:rPr lang="en-US" sz="2180" dirty="0"/>
              <a:t>humans.</a:t>
            </a:r>
          </a:p>
          <a:p>
            <a:pPr marL="361950" indent="-361950">
              <a:buClr>
                <a:srgbClr val="00B050"/>
              </a:buClr>
              <a:buFont typeface="Wingdings 3" panose="05040102010807070707" pitchFamily="18" charset="2"/>
              <a:buChar char=""/>
            </a:pPr>
            <a:r>
              <a:rPr lang="en-US" sz="2180" dirty="0" smtClean="0"/>
              <a:t>The outbreak of the infectious disease in Northern Ireland, the USA, China and India slowed </a:t>
            </a:r>
            <a:r>
              <a:rPr lang="en-US" sz="2180" dirty="0"/>
              <a:t>down economic activity to the extent that it caused deflation in all four </a:t>
            </a:r>
            <a:r>
              <a:rPr lang="en-US" sz="2180" dirty="0" smtClean="0"/>
              <a:t>countries, and falling rates of inflation in other affected nations, such as Australia, the Philippines and </a:t>
            </a:r>
            <a:r>
              <a:rPr lang="en-US" sz="2180" dirty="0"/>
              <a:t>Britain.</a:t>
            </a:r>
            <a:endParaRPr lang="en-GB" sz="2180" dirty="0"/>
          </a:p>
        </p:txBody>
      </p:sp>
      <p:pic>
        <p:nvPicPr>
          <p:cNvPr id="1026" name="Picture 2" descr="Image result for Guwahati railway station female police masks h1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248" y="1109700"/>
            <a:ext cx="2009800" cy="141691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Guwahati railway station  h1n1"/>
          <p:cNvPicPr>
            <a:picLocks noChangeAspect="1" noChangeArrowheads="1"/>
          </p:cNvPicPr>
          <p:nvPr/>
        </p:nvPicPr>
        <p:blipFill rotWithShape="1">
          <a:blip r:embed="rId4">
            <a:extLst>
              <a:ext uri="{28A0092B-C50C-407E-A947-70E740481C1C}">
                <a14:useLocalDpi xmlns:a14="http://schemas.microsoft.com/office/drawing/2010/main" val="0"/>
              </a:ext>
            </a:extLst>
          </a:blip>
          <a:srcRect r="27553"/>
          <a:stretch/>
        </p:blipFill>
        <p:spPr bwMode="auto">
          <a:xfrm>
            <a:off x="6804248" y="2652732"/>
            <a:ext cx="2009800" cy="18170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Image result for h1n1 map"/>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443" t="1138" r="2179" b="4505"/>
          <a:stretch/>
        </p:blipFill>
        <p:spPr bwMode="auto">
          <a:xfrm>
            <a:off x="6801037" y="4581128"/>
            <a:ext cx="2016223" cy="13363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5839797"/>
      </p:ext>
    </p:extLst>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700" dirty="0" smtClean="0"/>
              <a:t>6.1 – The Consequences of Deflation</a:t>
            </a:r>
            <a:endParaRPr lang="en-GB" sz="3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201</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0" y="1052736"/>
            <a:ext cx="8568951" cy="12695783"/>
          </a:xfrm>
          <a:prstGeom prst="rect">
            <a:avLst/>
          </a:prstGeom>
        </p:spPr>
        <p:txBody>
          <a:bodyPr wrap="square">
            <a:spAutoFit/>
          </a:bodyPr>
          <a:lstStyle/>
          <a:p>
            <a:pPr marL="361950" indent="-361950">
              <a:buClr>
                <a:srgbClr val="00B050"/>
              </a:buClr>
              <a:buFont typeface="Wingdings 3" panose="05040102010807070707" pitchFamily="18" charset="2"/>
              <a:buChar char=""/>
            </a:pPr>
            <a:r>
              <a:rPr lang="en-US" sz="2100" dirty="0" smtClean="0"/>
              <a:t>The </a:t>
            </a:r>
            <a:r>
              <a:rPr lang="en-US" sz="2100" dirty="0"/>
              <a:t>consequences of deflation depend on whether we are considering benign </a:t>
            </a:r>
            <a:r>
              <a:rPr lang="en-US" sz="2100" dirty="0" smtClean="0"/>
              <a:t>deflation or </a:t>
            </a:r>
            <a:r>
              <a:rPr lang="en-US" sz="2100" dirty="0"/>
              <a:t>malign deflation. The consequences of benign deflation are </a:t>
            </a:r>
            <a:r>
              <a:rPr lang="en-US" sz="2100" dirty="0" smtClean="0"/>
              <a:t>positive </a:t>
            </a:r>
            <a:r>
              <a:rPr lang="en-US" sz="2100" dirty="0"/>
              <a:t>as the </a:t>
            </a:r>
            <a:r>
              <a:rPr lang="en-US" sz="2100" dirty="0" smtClean="0"/>
              <a:t>economy is </a:t>
            </a:r>
            <a:r>
              <a:rPr lang="en-US" sz="2100" dirty="0"/>
              <a:t>able to produce more, thus boosting national income and employment, </a:t>
            </a:r>
            <a:r>
              <a:rPr lang="en-US" sz="2100" dirty="0" smtClean="0"/>
              <a:t>without causing </a:t>
            </a:r>
            <a:r>
              <a:rPr lang="en-US" sz="2100" dirty="0"/>
              <a:t>an increase in the general price level. This therefore boosts the </a:t>
            </a:r>
            <a:r>
              <a:rPr lang="en-US" sz="2100" dirty="0" smtClean="0"/>
              <a:t>international competitiveness </a:t>
            </a:r>
            <a:r>
              <a:rPr lang="en-US" sz="2100" dirty="0"/>
              <a:t>of the country. However, malign deflation is generally harmful to </a:t>
            </a:r>
            <a:r>
              <a:rPr lang="en-US" sz="2100" dirty="0" smtClean="0"/>
              <a:t>the economy</a:t>
            </a:r>
            <a:r>
              <a:rPr lang="en-US" sz="2100" dirty="0"/>
              <a:t>. The consequences of malign deflation include the following:</a:t>
            </a:r>
          </a:p>
          <a:p>
            <a:pPr marL="723900" indent="-361950" defTabSz="896938">
              <a:buClr>
                <a:srgbClr val="00B050"/>
              </a:buClr>
              <a:buFont typeface="Arial" panose="020B0604020202020204" pitchFamily="34" charset="0"/>
              <a:buChar char="•"/>
            </a:pPr>
            <a:r>
              <a:rPr lang="en-US" sz="2100" b="1" dirty="0" smtClean="0"/>
              <a:t>Unemployment</a:t>
            </a:r>
            <a:r>
              <a:rPr lang="en-US" sz="2100" dirty="0" smtClean="0"/>
              <a:t> </a:t>
            </a:r>
            <a:r>
              <a:rPr lang="en-US" sz="2100" dirty="0"/>
              <a:t>- As deflation usually occurs due to a fall in aggregate demand </a:t>
            </a:r>
            <a:r>
              <a:rPr lang="en-US" sz="2100" dirty="0" smtClean="0"/>
              <a:t>in the </a:t>
            </a:r>
            <a:r>
              <a:rPr lang="en-US" sz="2100" dirty="0"/>
              <a:t>economy, this causes a fall in the demand for labour - that is, deflation </a:t>
            </a:r>
            <a:r>
              <a:rPr lang="en-US" sz="2100" dirty="0" smtClean="0"/>
              <a:t>causes job </a:t>
            </a:r>
            <a:r>
              <a:rPr lang="en-US" sz="2100" dirty="0"/>
              <a:t>losses in the economy.</a:t>
            </a:r>
          </a:p>
          <a:p>
            <a:pPr marL="723900" indent="-361950" defTabSz="896938">
              <a:buClr>
                <a:srgbClr val="00B050"/>
              </a:buClr>
              <a:buFont typeface="Arial" panose="020B0604020202020204" pitchFamily="34" charset="0"/>
              <a:buChar char="•"/>
            </a:pPr>
            <a:r>
              <a:rPr lang="en-US" sz="2100" b="1" dirty="0" smtClean="0"/>
              <a:t>Bankruptcies</a:t>
            </a:r>
            <a:r>
              <a:rPr lang="en-US" sz="2100" dirty="0" smtClean="0"/>
              <a:t> </a:t>
            </a:r>
            <a:r>
              <a:rPr lang="en-US" sz="2100" dirty="0"/>
              <a:t>- During periods of deflation, consumers spend less so firms </a:t>
            </a:r>
            <a:r>
              <a:rPr lang="en-US" sz="2100" dirty="0" smtClean="0"/>
              <a:t>tend to </a:t>
            </a:r>
            <a:r>
              <a:rPr lang="en-US" sz="2100" dirty="0"/>
              <a:t>have lower sales revenues and profits. This makes it more difficult for firms </a:t>
            </a:r>
            <a:r>
              <a:rPr lang="en-US" sz="2100" dirty="0" smtClean="0"/>
              <a:t>to repay </a:t>
            </a:r>
            <a:r>
              <a:rPr lang="en-US" sz="2100" dirty="0"/>
              <a:t>their costs and liabilities (money owed to others, such as outstanding </a:t>
            </a:r>
            <a:r>
              <a:rPr lang="en-US" sz="2100" dirty="0" smtClean="0"/>
              <a:t>loans and </a:t>
            </a:r>
            <a:r>
              <a:rPr lang="en-US" sz="2100" dirty="0"/>
              <a:t>mortgages). Thus, deflation can cause a large number of bankruptcies in </a:t>
            </a:r>
            <a:r>
              <a:rPr lang="en-US" sz="2100" dirty="0" smtClean="0"/>
              <a:t>the economy</a:t>
            </a:r>
            <a:r>
              <a:rPr lang="en-US" sz="2100" dirty="0"/>
              <a:t>.</a:t>
            </a:r>
          </a:p>
          <a:p>
            <a:pPr marL="723900" indent="-361950" defTabSz="896938">
              <a:buClr>
                <a:srgbClr val="00B050"/>
              </a:buClr>
              <a:buFont typeface="Arial" panose="020B0604020202020204" pitchFamily="34" charset="0"/>
              <a:buChar char="•"/>
            </a:pPr>
            <a:r>
              <a:rPr lang="en-US" sz="2100" dirty="0"/>
              <a:t>• Wealth effect -As the profits of firms fall, so does the value of their shares during</a:t>
            </a:r>
          </a:p>
          <a:p>
            <a:pPr marL="723900" indent="-361950" defTabSz="896938">
              <a:buClr>
                <a:srgbClr val="00B050"/>
              </a:buClr>
              <a:buFont typeface="Arial" panose="020B0604020202020204" pitchFamily="34" charset="0"/>
              <a:buChar char="•"/>
            </a:pPr>
            <a:r>
              <a:rPr lang="en-US" sz="2100" dirty="0"/>
              <a:t>times of deflation. This means that dividends and the capital returns on holding</a:t>
            </a:r>
          </a:p>
          <a:p>
            <a:pPr marL="723900" indent="-361950" defTabSz="896938">
              <a:buClr>
                <a:srgbClr val="00B050"/>
              </a:buClr>
              <a:buFont typeface="Arial" panose="020B0604020202020204" pitchFamily="34" charset="0"/>
              <a:buChar char="•"/>
            </a:pPr>
            <a:r>
              <a:rPr lang="en-US" sz="2100" dirty="0"/>
              <a:t>shares fall, thus reducing the wealth of shareholders.</a:t>
            </a:r>
          </a:p>
          <a:p>
            <a:pPr marL="723900" indent="-361950" defTabSz="896938">
              <a:buClr>
                <a:srgbClr val="00B050"/>
              </a:buClr>
              <a:buFont typeface="Arial" panose="020B0604020202020204" pitchFamily="34" charset="0"/>
              <a:buChar char="•"/>
            </a:pPr>
            <a:r>
              <a:rPr lang="en-US" sz="2100" dirty="0"/>
              <a:t>• Debt effect - The real cost of debts (borrowing) increases when there is deflation.</a:t>
            </a:r>
          </a:p>
          <a:p>
            <a:pPr marL="723900" indent="-361950" defTabSz="896938">
              <a:buClr>
                <a:srgbClr val="00B050"/>
              </a:buClr>
              <a:buFont typeface="Arial" panose="020B0604020202020204" pitchFamily="34" charset="0"/>
              <a:buChar char="•"/>
            </a:pPr>
            <a:r>
              <a:rPr lang="en-US" sz="2100" dirty="0"/>
              <a:t>This is because real interest rates rise when the price level falls. For example, if</a:t>
            </a:r>
          </a:p>
          <a:p>
            <a:pPr marL="723900" indent="-361950" defTabSz="896938">
              <a:buClr>
                <a:srgbClr val="00B050"/>
              </a:buClr>
              <a:buFont typeface="Arial" panose="020B0604020202020204" pitchFamily="34" charset="0"/>
              <a:buChar char="•"/>
            </a:pPr>
            <a:r>
              <a:rPr lang="en-US" sz="2100" dirty="0"/>
              <a:t>interest rates average 1.0 per cent but the inflation rare is - 1.5 per cent, then</a:t>
            </a:r>
          </a:p>
          <a:p>
            <a:pPr marL="723900" indent="-361950" defTabSz="896938">
              <a:buClr>
                <a:srgbClr val="00B050"/>
              </a:buClr>
              <a:buFont typeface="Arial" panose="020B0604020202020204" pitchFamily="34" charset="0"/>
              <a:buChar char="•"/>
            </a:pPr>
            <a:r>
              <a:rPr lang="en-US" sz="2100" dirty="0"/>
              <a:t>the real </a:t>
            </a:r>
            <a:r>
              <a:rPr lang="en-US" sz="2100" dirty="0" err="1"/>
              <a:t>inreresr</a:t>
            </a:r>
            <a:r>
              <a:rPr lang="en-US" sz="2100" dirty="0"/>
              <a:t> rare is 2.5 per </a:t>
            </a:r>
            <a:r>
              <a:rPr lang="en-US" sz="2100" dirty="0" err="1"/>
              <a:t>cenr</a:t>
            </a:r>
            <a:r>
              <a:rPr lang="en-US" sz="2100" dirty="0"/>
              <a:t> (imagine the situation of falling house prices</a:t>
            </a:r>
          </a:p>
          <a:p>
            <a:pPr marL="723900" indent="-361950" defTabSz="896938">
              <a:buClr>
                <a:srgbClr val="00B050"/>
              </a:buClr>
              <a:buFont typeface="Arial" panose="020B0604020202020204" pitchFamily="34" charset="0"/>
              <a:buChar char="•"/>
            </a:pPr>
            <a:r>
              <a:rPr lang="en-US" sz="2100" dirty="0"/>
              <a:t>while having to pay interest on mortgages taken out when prices were higher).</a:t>
            </a:r>
          </a:p>
          <a:p>
            <a:pPr marL="723900" indent="-361950" defTabSz="896938">
              <a:buClr>
                <a:srgbClr val="00B050"/>
              </a:buClr>
              <a:buFont typeface="Arial" panose="020B0604020202020204" pitchFamily="34" charset="0"/>
              <a:buChar char="•"/>
            </a:pPr>
            <a:r>
              <a:rPr lang="en-US" sz="2100" dirty="0"/>
              <a:t>Thus, with deflation and the subsequent rising real value of debts, both consumer</a:t>
            </a:r>
          </a:p>
          <a:p>
            <a:pPr marL="723900" indent="-361950" defTabSz="896938">
              <a:buClr>
                <a:srgbClr val="00B050"/>
              </a:buClr>
              <a:buFont typeface="Arial" panose="020B0604020202020204" pitchFamily="34" charset="0"/>
              <a:buChar char="•"/>
            </a:pPr>
            <a:r>
              <a:rPr lang="en-US" sz="2100" dirty="0"/>
              <a:t>and business confidence levels fall, further adding to the economic problems in</a:t>
            </a:r>
          </a:p>
          <a:p>
            <a:pPr marL="723900" indent="-361950" defTabSz="896938">
              <a:buClr>
                <a:srgbClr val="00B050"/>
              </a:buClr>
              <a:buFont typeface="Arial" panose="020B0604020202020204" pitchFamily="34" charset="0"/>
              <a:buChar char="•"/>
            </a:pPr>
            <a:r>
              <a:rPr lang="en-US" sz="2100" dirty="0" err="1"/>
              <a:t>thecounrry</a:t>
            </a:r>
            <a:r>
              <a:rPr lang="en-US" sz="2100" dirty="0"/>
              <a:t>.</a:t>
            </a:r>
            <a:endParaRPr lang="en-GB" sz="2100" dirty="0"/>
          </a:p>
        </p:txBody>
      </p:sp>
    </p:spTree>
    <p:extLst>
      <p:ext uri="{BB962C8B-B14F-4D97-AF65-F5344CB8AC3E}">
        <p14:creationId xmlns:p14="http://schemas.microsoft.com/office/powerpoint/2010/main" val="1615995721"/>
      </p:ext>
    </p:extLst>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700" dirty="0" smtClean="0"/>
              <a:t>6.1 – The Consequences of Deflation</a:t>
            </a:r>
            <a:endParaRPr lang="en-GB" sz="3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202</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0" y="1052736"/>
            <a:ext cx="8568951" cy="5798510"/>
          </a:xfrm>
          <a:prstGeom prst="rect">
            <a:avLst/>
          </a:prstGeom>
        </p:spPr>
        <p:txBody>
          <a:bodyPr wrap="square">
            <a:spAutoFit/>
          </a:bodyPr>
          <a:lstStyle/>
          <a:p>
            <a:pPr marL="361950" indent="-361950">
              <a:buClr>
                <a:srgbClr val="00B050"/>
              </a:buClr>
              <a:buFont typeface="Wingdings 3" panose="05040102010807070707" pitchFamily="18" charset="2"/>
              <a:buChar char=""/>
            </a:pPr>
            <a:r>
              <a:rPr lang="en-US" sz="2060" dirty="0" smtClean="0"/>
              <a:t>The </a:t>
            </a:r>
            <a:r>
              <a:rPr lang="en-US" sz="2060" dirty="0"/>
              <a:t>consequences of deflation depend on whether we are considering benign </a:t>
            </a:r>
            <a:r>
              <a:rPr lang="en-US" sz="2060" dirty="0" smtClean="0"/>
              <a:t>deflation or </a:t>
            </a:r>
            <a:r>
              <a:rPr lang="en-US" sz="2060" dirty="0"/>
              <a:t>malign deflation. The consequences of benign deflation are </a:t>
            </a:r>
            <a:r>
              <a:rPr lang="en-US" sz="2060" dirty="0" smtClean="0"/>
              <a:t>positive </a:t>
            </a:r>
            <a:r>
              <a:rPr lang="en-US" sz="2060" dirty="0"/>
              <a:t>as the </a:t>
            </a:r>
            <a:r>
              <a:rPr lang="en-US" sz="2060" dirty="0" smtClean="0"/>
              <a:t>economy is </a:t>
            </a:r>
            <a:r>
              <a:rPr lang="en-US" sz="2060" dirty="0"/>
              <a:t>able to produce more, thus boosting national income and employment, </a:t>
            </a:r>
            <a:r>
              <a:rPr lang="en-US" sz="2060" dirty="0" smtClean="0"/>
              <a:t>without causing </a:t>
            </a:r>
            <a:r>
              <a:rPr lang="en-US" sz="2060" dirty="0"/>
              <a:t>an increase in the general price level. This therefore boosts the </a:t>
            </a:r>
            <a:r>
              <a:rPr lang="en-US" sz="2060" dirty="0" smtClean="0"/>
              <a:t>international competitiveness </a:t>
            </a:r>
            <a:r>
              <a:rPr lang="en-US" sz="2060" dirty="0"/>
              <a:t>of the </a:t>
            </a:r>
            <a:r>
              <a:rPr lang="en-US" sz="2060" dirty="0" smtClean="0"/>
              <a:t>country.</a:t>
            </a:r>
          </a:p>
          <a:p>
            <a:pPr marL="361950" indent="-361950">
              <a:buClr>
                <a:srgbClr val="00B050"/>
              </a:buClr>
              <a:buFont typeface="Wingdings 3" panose="05040102010807070707" pitchFamily="18" charset="2"/>
              <a:buChar char=""/>
            </a:pPr>
            <a:r>
              <a:rPr lang="en-US" sz="2060" dirty="0" smtClean="0"/>
              <a:t>However</a:t>
            </a:r>
            <a:r>
              <a:rPr lang="en-US" sz="2060" dirty="0"/>
              <a:t>, malign deflation is generally harmful to </a:t>
            </a:r>
            <a:r>
              <a:rPr lang="en-US" sz="2060" dirty="0" smtClean="0"/>
              <a:t>the economy</a:t>
            </a:r>
            <a:r>
              <a:rPr lang="en-US" sz="2060" dirty="0"/>
              <a:t>. The consequences of malign deflation include the following:</a:t>
            </a:r>
          </a:p>
          <a:p>
            <a:pPr marL="620713" indent="-258763" defTabSz="896938">
              <a:buClr>
                <a:srgbClr val="00B050"/>
              </a:buClr>
              <a:buFont typeface="Arial" panose="020B0604020202020204" pitchFamily="34" charset="0"/>
              <a:buChar char="•"/>
            </a:pPr>
            <a:r>
              <a:rPr lang="en-US" sz="2060" b="1" dirty="0" smtClean="0"/>
              <a:t>Unemployment</a:t>
            </a:r>
            <a:r>
              <a:rPr lang="en-US" sz="2060" dirty="0" smtClean="0"/>
              <a:t> </a:t>
            </a:r>
            <a:r>
              <a:rPr lang="en-US" sz="2060" dirty="0"/>
              <a:t>- As deflation usually occurs due to a fall in aggregate demand </a:t>
            </a:r>
            <a:r>
              <a:rPr lang="en-US" sz="2060" dirty="0" smtClean="0"/>
              <a:t>in the </a:t>
            </a:r>
            <a:r>
              <a:rPr lang="en-US" sz="2060" dirty="0"/>
              <a:t>economy, this causes a fall in the demand for labour - that is, deflation </a:t>
            </a:r>
            <a:r>
              <a:rPr lang="en-US" sz="2060" dirty="0" smtClean="0"/>
              <a:t>causes job </a:t>
            </a:r>
            <a:r>
              <a:rPr lang="en-US" sz="2060" dirty="0"/>
              <a:t>losses in the economy.</a:t>
            </a:r>
          </a:p>
          <a:p>
            <a:pPr marL="620713" indent="-258763" defTabSz="896938">
              <a:buClr>
                <a:srgbClr val="00B050"/>
              </a:buClr>
              <a:buFont typeface="Arial" panose="020B0604020202020204" pitchFamily="34" charset="0"/>
              <a:buChar char="•"/>
            </a:pPr>
            <a:r>
              <a:rPr lang="en-US" sz="2060" b="1" dirty="0" smtClean="0"/>
              <a:t>Bankruptcies</a:t>
            </a:r>
            <a:r>
              <a:rPr lang="en-US" sz="2060" dirty="0" smtClean="0"/>
              <a:t> </a:t>
            </a:r>
            <a:r>
              <a:rPr lang="en-US" sz="2060" dirty="0"/>
              <a:t>- During periods of deflation, consumers spend less so firms </a:t>
            </a:r>
            <a:r>
              <a:rPr lang="en-US" sz="2060" dirty="0" smtClean="0"/>
              <a:t>tend to </a:t>
            </a:r>
            <a:r>
              <a:rPr lang="en-US" sz="2060" dirty="0"/>
              <a:t>have lower sales revenues and profits. This makes it more difficult for firms </a:t>
            </a:r>
            <a:r>
              <a:rPr lang="en-US" sz="2060" dirty="0" smtClean="0"/>
              <a:t>to repay </a:t>
            </a:r>
            <a:r>
              <a:rPr lang="en-US" sz="2060" dirty="0"/>
              <a:t>their costs and liabilities (money owed to others, such as outstanding </a:t>
            </a:r>
            <a:r>
              <a:rPr lang="en-US" sz="2060" dirty="0" smtClean="0"/>
              <a:t>loans and </a:t>
            </a:r>
            <a:r>
              <a:rPr lang="en-US" sz="2060" dirty="0"/>
              <a:t>mortgages). Thus, deflation can cause a large number of bankruptcies in </a:t>
            </a:r>
            <a:r>
              <a:rPr lang="en-US" sz="2060" dirty="0" smtClean="0"/>
              <a:t>the economy.</a:t>
            </a:r>
            <a:endParaRPr lang="en-US" sz="2060" dirty="0"/>
          </a:p>
        </p:txBody>
      </p:sp>
    </p:spTree>
    <p:extLst>
      <p:ext uri="{BB962C8B-B14F-4D97-AF65-F5344CB8AC3E}">
        <p14:creationId xmlns:p14="http://schemas.microsoft.com/office/powerpoint/2010/main" val="1735832898"/>
      </p:ext>
    </p:extLst>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700" dirty="0" smtClean="0"/>
              <a:t>6.1 – The Consequences of Deflation</a:t>
            </a:r>
            <a:endParaRPr lang="en-GB" sz="3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202</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6552728" cy="5586145"/>
          </a:xfrm>
          <a:prstGeom prst="rect">
            <a:avLst/>
          </a:prstGeom>
        </p:spPr>
        <p:txBody>
          <a:bodyPr wrap="square">
            <a:spAutoFit/>
          </a:bodyPr>
          <a:lstStyle/>
          <a:p>
            <a:pPr marL="361950" indent="-361950" defTabSz="896938">
              <a:buClr>
                <a:srgbClr val="00B050"/>
              </a:buClr>
              <a:buFont typeface="Arial" panose="020B0604020202020204" pitchFamily="34" charset="0"/>
              <a:buChar char="•"/>
            </a:pPr>
            <a:r>
              <a:rPr lang="en-US" sz="2100" b="1" dirty="0" smtClean="0"/>
              <a:t>Wealth </a:t>
            </a:r>
            <a:r>
              <a:rPr lang="en-US" sz="2100" b="1" dirty="0"/>
              <a:t>effect </a:t>
            </a:r>
            <a:r>
              <a:rPr lang="en-US" sz="2100" dirty="0" smtClean="0"/>
              <a:t>- As </a:t>
            </a:r>
            <a:r>
              <a:rPr lang="en-US" sz="2100" dirty="0"/>
              <a:t>the profits of firms fall, so does the value of their shares </a:t>
            </a:r>
            <a:r>
              <a:rPr lang="en-US" sz="2100" dirty="0" smtClean="0"/>
              <a:t>during times </a:t>
            </a:r>
            <a:r>
              <a:rPr lang="en-US" sz="2100" dirty="0"/>
              <a:t>of deflation. This means that dividends and the capital returns on </a:t>
            </a:r>
            <a:r>
              <a:rPr lang="en-US" sz="2100" dirty="0" smtClean="0"/>
              <a:t>holding shares </a:t>
            </a:r>
            <a:r>
              <a:rPr lang="en-US" sz="2100" dirty="0"/>
              <a:t>fall, thus reducing the wealth of shareholders.</a:t>
            </a:r>
          </a:p>
          <a:p>
            <a:pPr marL="361950" indent="-361950" defTabSz="896938">
              <a:buClr>
                <a:srgbClr val="00B050"/>
              </a:buClr>
              <a:buFont typeface="Arial" panose="020B0604020202020204" pitchFamily="34" charset="0"/>
              <a:buChar char="•"/>
            </a:pPr>
            <a:r>
              <a:rPr lang="en-US" sz="2100" b="1" dirty="0" smtClean="0"/>
              <a:t>Debt </a:t>
            </a:r>
            <a:r>
              <a:rPr lang="en-US" sz="2100" b="1" dirty="0"/>
              <a:t>effect</a:t>
            </a:r>
            <a:r>
              <a:rPr lang="en-US" sz="2100" dirty="0"/>
              <a:t> - The real cost of debts (borrowing) increases when there is </a:t>
            </a:r>
            <a:r>
              <a:rPr lang="en-US" sz="2100" dirty="0" smtClean="0"/>
              <a:t>deflation. This </a:t>
            </a:r>
            <a:r>
              <a:rPr lang="en-US" sz="2100" dirty="0"/>
              <a:t>is because real interest rates rise when the price level falls. For example, </a:t>
            </a:r>
            <a:r>
              <a:rPr lang="en-US" sz="2100" dirty="0" smtClean="0"/>
              <a:t>if interest </a:t>
            </a:r>
            <a:r>
              <a:rPr lang="en-US" sz="2100" dirty="0"/>
              <a:t>rates average </a:t>
            </a:r>
            <a:r>
              <a:rPr lang="en-US" sz="2100" dirty="0" smtClean="0"/>
              <a:t>1.0% </a:t>
            </a:r>
            <a:r>
              <a:rPr lang="en-US" sz="2100" dirty="0"/>
              <a:t>but the inflation rare is </a:t>
            </a:r>
            <a:r>
              <a:rPr lang="en-US" sz="2100" dirty="0" smtClean="0"/>
              <a:t>-1.5%, then the </a:t>
            </a:r>
            <a:r>
              <a:rPr lang="en-US" sz="2100" dirty="0"/>
              <a:t>real </a:t>
            </a:r>
            <a:r>
              <a:rPr lang="en-US" sz="2100" dirty="0" smtClean="0"/>
              <a:t>interest </a:t>
            </a:r>
            <a:r>
              <a:rPr lang="en-US" sz="2100" dirty="0"/>
              <a:t>rare is </a:t>
            </a:r>
            <a:r>
              <a:rPr lang="en-US" sz="2100" dirty="0" smtClean="0"/>
              <a:t>2.5% </a:t>
            </a:r>
            <a:r>
              <a:rPr lang="en-US" sz="2100" dirty="0"/>
              <a:t>(imagine the situation of falling house </a:t>
            </a:r>
            <a:r>
              <a:rPr lang="en-US" sz="2100" dirty="0" smtClean="0"/>
              <a:t>prices while </a:t>
            </a:r>
            <a:r>
              <a:rPr lang="en-US" sz="2100" dirty="0"/>
              <a:t>having to pay interest on mortgages taken out when prices were higher).</a:t>
            </a:r>
          </a:p>
          <a:p>
            <a:pPr marL="361950" indent="-361950" defTabSz="896938">
              <a:buClr>
                <a:srgbClr val="00B050"/>
              </a:buClr>
              <a:buFont typeface="Arial" panose="020B0604020202020204" pitchFamily="34" charset="0"/>
              <a:buChar char="•"/>
            </a:pPr>
            <a:r>
              <a:rPr lang="en-US" sz="2100" dirty="0"/>
              <a:t>Thus, with deflation and the subsequent rising real value of debts, both </a:t>
            </a:r>
            <a:r>
              <a:rPr lang="en-US" sz="2100" dirty="0" smtClean="0"/>
              <a:t>consumer and </a:t>
            </a:r>
            <a:r>
              <a:rPr lang="en-US" sz="2100" dirty="0"/>
              <a:t>business confidence levels fall, further adding to the economic problems </a:t>
            </a:r>
            <a:r>
              <a:rPr lang="en-US" sz="2100" dirty="0" smtClean="0"/>
              <a:t>in the country</a:t>
            </a:r>
            <a:r>
              <a:rPr lang="en-US" sz="2100" dirty="0"/>
              <a:t>.</a:t>
            </a:r>
            <a:endParaRPr lang="en-GB" sz="2100" dirty="0"/>
          </a:p>
        </p:txBody>
      </p:sp>
      <p:pic>
        <p:nvPicPr>
          <p:cNvPr id="2052" name="Picture 4" descr="Image result for consequences of defl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057588"/>
            <a:ext cx="2018357" cy="87754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consequences of defla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7" y="2048965"/>
            <a:ext cx="2018357" cy="1974321"/>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consequences of defl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04247" y="4137116"/>
            <a:ext cx="2018357" cy="19281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410063"/>
      </p:ext>
    </p:extLst>
  </p:cSld>
  <p:clrMapOvr>
    <a:masterClrMapping/>
  </p:clrMapOvr>
  <p:transition advClick="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700" dirty="0" smtClean="0"/>
              <a:t>6.1 – The Consequences of Deflation</a:t>
            </a:r>
            <a:endParaRPr lang="en-GB" sz="3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203</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5328591" cy="5493812"/>
          </a:xfrm>
          <a:prstGeom prst="rect">
            <a:avLst/>
          </a:prstGeom>
        </p:spPr>
        <p:txBody>
          <a:bodyPr wrap="square">
            <a:spAutoFit/>
          </a:bodyPr>
          <a:lstStyle/>
          <a:p>
            <a:pPr marL="361950" indent="-361950" defTabSz="896938">
              <a:buClr>
                <a:srgbClr val="00B050"/>
              </a:buClr>
              <a:buFont typeface="Arial" panose="020B0604020202020204" pitchFamily="34" charset="0"/>
              <a:buChar char="•"/>
            </a:pPr>
            <a:r>
              <a:rPr lang="en-US" sz="2700" b="1" dirty="0" smtClean="0"/>
              <a:t>Government </a:t>
            </a:r>
            <a:r>
              <a:rPr lang="en-US" sz="2700" b="1" dirty="0"/>
              <a:t>debt </a:t>
            </a:r>
            <a:r>
              <a:rPr lang="en-US" sz="2700" dirty="0"/>
              <a:t>- </a:t>
            </a:r>
            <a:r>
              <a:rPr lang="en-US" sz="2700" dirty="0" smtClean="0"/>
              <a:t>With </a:t>
            </a:r>
            <a:r>
              <a:rPr lang="en-US" sz="2700" dirty="0"/>
              <a:t>more bankruptcies, unemployment and lower </a:t>
            </a:r>
            <a:r>
              <a:rPr lang="en-US" sz="2700" dirty="0" smtClean="0"/>
              <a:t>levels of </a:t>
            </a:r>
            <a:r>
              <a:rPr lang="en-US" sz="2700" dirty="0"/>
              <a:t>economic activity, tax revenues fall while the amount of government </a:t>
            </a:r>
            <a:r>
              <a:rPr lang="en-US" sz="2700" dirty="0" smtClean="0"/>
              <a:t>spending rises </a:t>
            </a:r>
            <a:r>
              <a:rPr lang="en-US" sz="2700" dirty="0"/>
              <a:t>(due to the economic decline associated with malign inflation). </a:t>
            </a:r>
            <a:endParaRPr lang="en-US" sz="2700" dirty="0" smtClean="0"/>
          </a:p>
          <a:p>
            <a:pPr marL="361950" indent="-361950" defTabSz="896938">
              <a:buClr>
                <a:srgbClr val="00B050"/>
              </a:buClr>
              <a:buFont typeface="Arial" panose="020B0604020202020204" pitchFamily="34" charset="0"/>
              <a:buChar char="•"/>
            </a:pPr>
            <a:r>
              <a:rPr lang="en-US" sz="2700" dirty="0" smtClean="0"/>
              <a:t>This creates a </a:t>
            </a:r>
            <a:r>
              <a:rPr lang="en-US" sz="2700" dirty="0"/>
              <a:t>budget deficit for the government, meaning that it needs to borrow money </a:t>
            </a:r>
            <a:r>
              <a:rPr lang="en-US" sz="2700" dirty="0" smtClean="0"/>
              <a:t>even though </a:t>
            </a:r>
            <a:r>
              <a:rPr lang="en-US" sz="2700" dirty="0"/>
              <a:t>the real cost of borrowing rises with deflation</a:t>
            </a:r>
            <a:r>
              <a:rPr lang="en-US" sz="2700" dirty="0" smtClean="0"/>
              <a:t>.</a:t>
            </a:r>
            <a:endParaRPr lang="en-US" sz="2700" dirty="0"/>
          </a:p>
        </p:txBody>
      </p:sp>
      <p:sp>
        <p:nvSpPr>
          <p:cNvPr id="2" name="Rectangle 1"/>
          <p:cNvSpPr/>
          <p:nvPr/>
        </p:nvSpPr>
        <p:spPr>
          <a:xfrm>
            <a:off x="5724128" y="1072484"/>
            <a:ext cx="3091516" cy="5632311"/>
          </a:xfrm>
          <a:prstGeom prst="rect">
            <a:avLst/>
          </a:prstGeom>
          <a:solidFill>
            <a:schemeClr val="tx2">
              <a:lumMod val="20000"/>
              <a:lumOff val="80000"/>
            </a:schemeClr>
          </a:solidFill>
          <a:ln w="57150">
            <a:solidFill>
              <a:srgbClr val="002060"/>
            </a:solidFill>
          </a:ln>
        </p:spPr>
        <p:txBody>
          <a:bodyPr wrap="square">
            <a:spAutoFit/>
          </a:bodyPr>
          <a:lstStyle/>
          <a:p>
            <a:r>
              <a:rPr lang="en-GB" sz="2400" b="1" dirty="0">
                <a:latin typeface="Arial" panose="020B0604020202020204" pitchFamily="34" charset="0"/>
                <a:cs typeface="Arial" panose="020B0604020202020204" pitchFamily="34" charset="0"/>
              </a:rPr>
              <a:t>Study tips</a:t>
            </a:r>
          </a:p>
          <a:p>
            <a:r>
              <a:rPr lang="en-GB" sz="2400" dirty="0">
                <a:latin typeface="Arial" panose="020B0604020202020204" pitchFamily="34" charset="0"/>
                <a:cs typeface="Arial" panose="020B0604020202020204" pitchFamily="34" charset="0"/>
              </a:rPr>
              <a:t>The </a:t>
            </a:r>
            <a:r>
              <a:rPr lang="en-GB" sz="2400" dirty="0" smtClean="0">
                <a:latin typeface="Arial" panose="020B0604020202020204" pitchFamily="34" charset="0"/>
                <a:cs typeface="Arial" panose="020B0604020202020204" pitchFamily="34" charset="0"/>
              </a:rPr>
              <a:t>extent to </a:t>
            </a:r>
            <a:r>
              <a:rPr lang="en-GB" sz="2400" dirty="0">
                <a:latin typeface="Arial" panose="020B0604020202020204" pitchFamily="34" charset="0"/>
                <a:cs typeface="Arial" panose="020B0604020202020204" pitchFamily="34" charset="0"/>
              </a:rPr>
              <a:t>which </a:t>
            </a:r>
            <a:r>
              <a:rPr lang="en-GB" sz="2400" dirty="0" smtClean="0">
                <a:latin typeface="Arial" panose="020B0604020202020204" pitchFamily="34" charset="0"/>
                <a:cs typeface="Arial" panose="020B0604020202020204" pitchFamily="34" charset="0"/>
              </a:rPr>
              <a:t>an economy is affected by malign deflation will </a:t>
            </a:r>
            <a:r>
              <a:rPr lang="en-GB" sz="2400" dirty="0">
                <a:latin typeface="Arial" panose="020B0604020202020204" pitchFamily="34" charset="0"/>
                <a:cs typeface="Arial" panose="020B0604020202020204" pitchFamily="34" charset="0"/>
              </a:rPr>
              <a:t>depend </a:t>
            </a:r>
            <a:r>
              <a:rPr lang="en-GB" sz="2400" dirty="0" smtClean="0">
                <a:latin typeface="Arial" panose="020B0604020202020204" pitchFamily="34" charset="0"/>
                <a:cs typeface="Arial" panose="020B0604020202020204" pitchFamily="34" charset="0"/>
              </a:rPr>
              <a:t>on the </a:t>
            </a:r>
            <a:r>
              <a:rPr lang="en-GB" sz="2400" dirty="0">
                <a:latin typeface="Arial" panose="020B0604020202020204" pitchFamily="34" charset="0"/>
                <a:cs typeface="Arial" panose="020B0604020202020204" pitchFamily="34" charset="0"/>
              </a:rPr>
              <a:t>severity </a:t>
            </a:r>
            <a:r>
              <a:rPr lang="en-GB" sz="2400" dirty="0" smtClean="0">
                <a:latin typeface="Arial" panose="020B0604020202020204" pitchFamily="34" charset="0"/>
                <a:cs typeface="Arial" panose="020B0604020202020204" pitchFamily="34" charset="0"/>
              </a:rPr>
              <a:t>of the deflation. </a:t>
            </a:r>
          </a:p>
          <a:p>
            <a:r>
              <a:rPr lang="en-GB" sz="2400" dirty="0" smtClean="0">
                <a:latin typeface="Arial" panose="020B0604020202020204" pitchFamily="34" charset="0"/>
                <a:cs typeface="Arial" panose="020B0604020202020204" pitchFamily="34" charset="0"/>
              </a:rPr>
              <a:t>Portugal's experience of zero-rate inflation in 2013 would have </a:t>
            </a:r>
            <a:r>
              <a:rPr lang="en-GB" sz="2400" dirty="0">
                <a:latin typeface="Arial" panose="020B0604020202020204" pitchFamily="34" charset="0"/>
                <a:cs typeface="Arial" panose="020B0604020202020204" pitchFamily="34" charset="0"/>
              </a:rPr>
              <a:t>been </a:t>
            </a:r>
            <a:r>
              <a:rPr lang="en-GB" sz="2400" dirty="0" smtClean="0">
                <a:latin typeface="Arial" panose="020B0604020202020204" pitchFamily="34" charset="0"/>
                <a:cs typeface="Arial" panose="020B0604020202020204" pitchFamily="34" charset="0"/>
              </a:rPr>
              <a:t>very different from Somalia's - 15.35% inflation rate </a:t>
            </a:r>
            <a:r>
              <a:rPr lang="en-GB" sz="2400" dirty="0">
                <a:latin typeface="Arial" panose="020B0604020202020204" pitchFamily="34" charset="0"/>
                <a:cs typeface="Arial" panose="020B0604020202020204" pitchFamily="34" charset="0"/>
              </a:rPr>
              <a:t>in the </a:t>
            </a:r>
            <a:r>
              <a:rPr lang="en-GB" sz="2400" dirty="0" smtClean="0">
                <a:latin typeface="Arial" panose="020B0604020202020204" pitchFamily="34" charset="0"/>
                <a:cs typeface="Arial" panose="020B0604020202020204" pitchFamily="34" charset="0"/>
              </a:rPr>
              <a:t>same year.</a:t>
            </a: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95206125"/>
      </p:ext>
    </p:extLst>
  </p:cSld>
  <p:clrMapOvr>
    <a:masterClrMapping/>
  </p:clrMapOvr>
  <p:transition advClick="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700" dirty="0" smtClean="0"/>
              <a:t>6.1 – The Consequences of Deflation</a:t>
            </a:r>
            <a:endParaRPr lang="en-GB" sz="3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203</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6264695" cy="5586145"/>
          </a:xfrm>
          <a:prstGeom prst="rect">
            <a:avLst/>
          </a:prstGeom>
        </p:spPr>
        <p:txBody>
          <a:bodyPr wrap="square">
            <a:spAutoFit/>
          </a:bodyPr>
          <a:lstStyle/>
          <a:p>
            <a:pPr marL="276225" indent="-276225" defTabSz="896938">
              <a:buClr>
                <a:srgbClr val="00B050"/>
              </a:buClr>
              <a:buFont typeface="Arial" panose="020B0604020202020204" pitchFamily="34" charset="0"/>
              <a:buChar char="•"/>
            </a:pPr>
            <a:r>
              <a:rPr lang="en-US" sz="2100" b="1" dirty="0" smtClean="0"/>
              <a:t>Consumer </a:t>
            </a:r>
            <a:r>
              <a:rPr lang="en-US" sz="2100" b="1" dirty="0"/>
              <a:t>confidence</a:t>
            </a:r>
            <a:r>
              <a:rPr lang="en-US" sz="2100" dirty="0"/>
              <a:t> - Deflation usually causes a fall in consumer </a:t>
            </a:r>
            <a:r>
              <a:rPr lang="en-US" sz="2100" dirty="0" smtClean="0"/>
              <a:t>confidence levels</a:t>
            </a:r>
            <a:r>
              <a:rPr lang="en-US" sz="2100" dirty="0"/>
              <a:t>, as consumers fear that things will get worse for the economy. Thus, </a:t>
            </a:r>
            <a:r>
              <a:rPr lang="en-US" sz="2100" dirty="0" smtClean="0"/>
              <a:t>they may </a:t>
            </a:r>
            <a:r>
              <a:rPr lang="en-US" sz="2100" dirty="0"/>
              <a:t>postpone their spending, especially on consumer durable goods such as </a:t>
            </a:r>
            <a:r>
              <a:rPr lang="en-US" sz="2100" dirty="0" smtClean="0"/>
              <a:t>cars and furniture</a:t>
            </a:r>
            <a:r>
              <a:rPr lang="en-US" sz="2100" dirty="0"/>
              <a:t>, as they expect prices to fall even further in the future or wait </a:t>
            </a:r>
            <a:r>
              <a:rPr lang="en-US" sz="2100" dirty="0" smtClean="0"/>
              <a:t>until the </a:t>
            </a:r>
            <a:r>
              <a:rPr lang="en-US" sz="2100" dirty="0"/>
              <a:t>economy improves. </a:t>
            </a:r>
            <a:r>
              <a:rPr lang="en-US" sz="2100" dirty="0" smtClean="0"/>
              <a:t>This </a:t>
            </a:r>
            <a:r>
              <a:rPr lang="en-US" sz="2100" dirty="0"/>
              <a:t>clearly </a:t>
            </a:r>
            <a:r>
              <a:rPr lang="en-US" sz="2100" dirty="0" smtClean="0"/>
              <a:t>does </a:t>
            </a:r>
            <a:r>
              <a:rPr lang="en-US" sz="2100" dirty="0"/>
              <a:t>not help the economy to recover, </a:t>
            </a:r>
            <a:r>
              <a:rPr lang="en-US" sz="2100" dirty="0" smtClean="0"/>
              <a:t>thereby causing </a:t>
            </a:r>
            <a:r>
              <a:rPr lang="en-US" sz="2100" dirty="0"/>
              <a:t>a downward deflationary spiral.</a:t>
            </a:r>
          </a:p>
          <a:p>
            <a:pPr marL="276225" indent="-276225" defTabSz="896938">
              <a:buClr>
                <a:srgbClr val="00B050"/>
              </a:buClr>
              <a:buFont typeface="Arial" panose="020B0604020202020204" pitchFamily="34" charset="0"/>
              <a:buChar char="•"/>
            </a:pPr>
            <a:r>
              <a:rPr lang="en-US" sz="2100" dirty="0"/>
              <a:t>It is difficult to break out of a downward deflationary spiral. To do so </a:t>
            </a:r>
            <a:r>
              <a:rPr lang="en-US" sz="2100" dirty="0" smtClean="0"/>
              <a:t>would require </a:t>
            </a:r>
            <a:r>
              <a:rPr lang="en-US" sz="2100" dirty="0"/>
              <a:t>a significant boost to aggregate demand. Business and </a:t>
            </a:r>
            <a:r>
              <a:rPr lang="en-US" sz="2100" dirty="0" smtClean="0"/>
              <a:t>consumer confidence levels </a:t>
            </a:r>
            <a:r>
              <a:rPr lang="en-US" sz="2100" dirty="0"/>
              <a:t>would also need to increase. </a:t>
            </a:r>
            <a:r>
              <a:rPr lang="en-US" sz="2100" dirty="0" smtClean="0"/>
              <a:t>Interest </a:t>
            </a:r>
            <a:r>
              <a:rPr lang="en-US" sz="2100" dirty="0"/>
              <a:t>rates </a:t>
            </a:r>
            <a:r>
              <a:rPr lang="en-US" sz="2100" dirty="0" smtClean="0"/>
              <a:t>could be </a:t>
            </a:r>
            <a:r>
              <a:rPr lang="en-US" sz="2100" dirty="0"/>
              <a:t>cut to encourage consumer spending and increased investment expenditure </a:t>
            </a:r>
            <a:r>
              <a:rPr lang="en-US" sz="2100" dirty="0" smtClean="0"/>
              <a:t>in the </a:t>
            </a:r>
            <a:r>
              <a:rPr lang="en-US" sz="2100" dirty="0"/>
              <a:t>economy.</a:t>
            </a:r>
            <a:endParaRPr lang="en-GB" sz="2100" dirty="0"/>
          </a:p>
        </p:txBody>
      </p:sp>
      <p:pic>
        <p:nvPicPr>
          <p:cNvPr id="6" name="Picture 4" descr="Image result for consequences of deflation"/>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60232" y="1057588"/>
            <a:ext cx="2162373" cy="9401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Image result for consequences of deflatio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1" y="2132856"/>
            <a:ext cx="2162373" cy="211519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Image result for consequences of defl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231" y="4437113"/>
            <a:ext cx="2162373" cy="20657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2874103"/>
      </p:ext>
    </p:extLst>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Objectives</a:t>
            </a:r>
            <a:endParaRPr lang="en-GB" sz="4000" dirty="0"/>
          </a:p>
        </p:txBody>
      </p:sp>
      <p:sp>
        <p:nvSpPr>
          <p:cNvPr id="3" name="Rectangle 2"/>
          <p:cNvSpPr/>
          <p:nvPr/>
        </p:nvSpPr>
        <p:spPr>
          <a:xfrm>
            <a:off x="251520" y="1052736"/>
            <a:ext cx="8568952" cy="5816977"/>
          </a:xfrm>
          <a:prstGeom prst="rect">
            <a:avLst/>
          </a:prstGeom>
        </p:spPr>
        <p:txBody>
          <a:bodyPr wrap="square">
            <a:spAutoFit/>
          </a:bodyPr>
          <a:lstStyle/>
          <a:p>
            <a:pPr>
              <a:buClr>
                <a:srgbClr val="00B050"/>
              </a:buClr>
            </a:pPr>
            <a:r>
              <a:rPr lang="en-US" sz="1530" dirty="0" smtClean="0"/>
              <a:t>The </a:t>
            </a:r>
            <a:r>
              <a:rPr lang="en-US" sz="1530" dirty="0"/>
              <a:t>three assessment objectives in Cambridge IGCSE Economics are:</a:t>
            </a:r>
          </a:p>
          <a:p>
            <a:pPr marL="630238" indent="-234950">
              <a:buClr>
                <a:srgbClr val="00B050"/>
              </a:buClr>
              <a:buFont typeface="Arial" panose="020B0604020202020204" pitchFamily="34" charset="0"/>
              <a:buChar char="•"/>
            </a:pPr>
            <a:r>
              <a:rPr lang="en-US" sz="1530" dirty="0"/>
              <a:t>AO1: Knowledge with understanding</a:t>
            </a:r>
          </a:p>
          <a:p>
            <a:pPr marL="630238" indent="-234950">
              <a:buClr>
                <a:srgbClr val="00B050"/>
              </a:buClr>
              <a:buFont typeface="Arial" panose="020B0604020202020204" pitchFamily="34" charset="0"/>
              <a:buChar char="•"/>
            </a:pPr>
            <a:r>
              <a:rPr lang="en-US" sz="1530" dirty="0"/>
              <a:t>AO2: Analysis</a:t>
            </a:r>
          </a:p>
          <a:p>
            <a:pPr marL="630238" indent="-234950">
              <a:buClr>
                <a:srgbClr val="00B050"/>
              </a:buClr>
              <a:buFont typeface="Arial" panose="020B0604020202020204" pitchFamily="34" charset="0"/>
              <a:buChar char="•"/>
            </a:pPr>
            <a:r>
              <a:rPr lang="en-US" sz="1530" dirty="0"/>
              <a:t>AO3: Critical evaluation and decision-making.</a:t>
            </a:r>
          </a:p>
          <a:p>
            <a:pPr>
              <a:buClr>
                <a:srgbClr val="00B050"/>
              </a:buClr>
            </a:pPr>
            <a:r>
              <a:rPr lang="en-US" sz="1530" b="1" dirty="0" smtClean="0"/>
              <a:t>AO1</a:t>
            </a:r>
            <a:r>
              <a:rPr lang="en-US" sz="1530" b="1" dirty="0"/>
              <a:t>: Knowledge with understanding</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Show </a:t>
            </a:r>
            <a:r>
              <a:rPr lang="en-US" sz="1530" dirty="0"/>
              <a:t>knowledge and understanding of economic facts, definitions, concepts, principles and theories</a:t>
            </a:r>
          </a:p>
          <a:p>
            <a:pPr marL="630238" indent="-234950">
              <a:buClr>
                <a:srgbClr val="00B050"/>
              </a:buClr>
              <a:buFont typeface="Arial" panose="020B0604020202020204" pitchFamily="34" charset="0"/>
              <a:buChar char="•"/>
            </a:pPr>
            <a:r>
              <a:rPr lang="en-US" sz="1530" dirty="0" smtClean="0"/>
              <a:t>Use </a:t>
            </a:r>
            <a:r>
              <a:rPr lang="en-US" sz="1530" dirty="0"/>
              <a:t>economic vocabulary and terminology.</a:t>
            </a:r>
          </a:p>
          <a:p>
            <a:pPr>
              <a:buClr>
                <a:srgbClr val="00B050"/>
              </a:buClr>
            </a:pPr>
            <a:r>
              <a:rPr lang="en-US" sz="1530" b="1" dirty="0"/>
              <a:t>AO2: Analysis</a:t>
            </a:r>
          </a:p>
          <a:p>
            <a:pPr marL="395288" indent="-395288">
              <a:buClr>
                <a:srgbClr val="00B050"/>
              </a:buClr>
              <a:buFont typeface="Wingdings 3" panose="05040102010807070707" pitchFamily="18" charset="2"/>
              <a:buChar char=""/>
            </a:pPr>
            <a:r>
              <a:rPr lang="en-US" sz="1530" dirty="0"/>
              <a:t>Candidates should be able to:</a:t>
            </a:r>
          </a:p>
          <a:p>
            <a:pPr marL="630238" indent="-234950">
              <a:buClr>
                <a:srgbClr val="00B050"/>
              </a:buClr>
              <a:buFont typeface="Arial" panose="020B0604020202020204" pitchFamily="34" charset="0"/>
              <a:buChar char="•"/>
            </a:pPr>
            <a:r>
              <a:rPr lang="en-US" sz="1530" dirty="0" smtClean="0"/>
              <a:t>Select</a:t>
            </a:r>
            <a:r>
              <a:rPr lang="en-US" sz="1530" dirty="0"/>
              <a:t>, organise and interpret data</a:t>
            </a:r>
          </a:p>
          <a:p>
            <a:pPr marL="630238" indent="-234950">
              <a:buClr>
                <a:srgbClr val="00B050"/>
              </a:buClr>
              <a:buFont typeface="Arial" panose="020B0604020202020204" pitchFamily="34" charset="0"/>
              <a:buChar char="•"/>
            </a:pPr>
            <a:r>
              <a:rPr lang="en-US" sz="1530" dirty="0" smtClean="0"/>
              <a:t>Apply </a:t>
            </a:r>
            <a:r>
              <a:rPr lang="en-US" sz="1530" dirty="0"/>
              <a:t>economic knowledge and understanding in written, numerical, diagrammatic and graphical form</a:t>
            </a:r>
          </a:p>
          <a:p>
            <a:pPr marL="630238" indent="-234950">
              <a:buClr>
                <a:srgbClr val="00B050"/>
              </a:buClr>
              <a:buFont typeface="Arial" panose="020B0604020202020204" pitchFamily="34" charset="0"/>
              <a:buChar char="•"/>
            </a:pPr>
            <a:r>
              <a:rPr lang="en-US" sz="1530" dirty="0" smtClean="0"/>
              <a:t>Use </a:t>
            </a:r>
            <a:r>
              <a:rPr lang="en-US" sz="1530" dirty="0"/>
              <a:t>economic data, to recognise patterns in such data, and to deduce relationships</a:t>
            </a:r>
            <a:r>
              <a:rPr lang="en-US" sz="1530" dirty="0" smtClean="0"/>
              <a:t>.</a:t>
            </a:r>
          </a:p>
          <a:p>
            <a:pPr>
              <a:buClr>
                <a:srgbClr val="00B050"/>
              </a:buClr>
            </a:pPr>
            <a:r>
              <a:rPr lang="en-US" sz="1530" b="1" dirty="0"/>
              <a:t>AO3: Critical evaluation and decision-making </a:t>
            </a:r>
            <a:endParaRPr lang="en-US" sz="1530" b="1" dirty="0" smtClean="0"/>
          </a:p>
          <a:p>
            <a:pPr marL="395288" indent="-395288">
              <a:buClr>
                <a:srgbClr val="00B050"/>
              </a:buClr>
              <a:buFont typeface="Wingdings 3" panose="05040102010807070707" pitchFamily="18" charset="2"/>
              <a:buChar char=""/>
            </a:pPr>
            <a:r>
              <a:rPr lang="en-US" sz="1530" dirty="0" smtClean="0"/>
              <a:t>Candidates </a:t>
            </a:r>
            <a:r>
              <a:rPr lang="en-US" sz="1530" dirty="0"/>
              <a:t>should be able to: </a:t>
            </a:r>
            <a:endParaRPr lang="en-US" sz="1530" dirty="0" smtClean="0"/>
          </a:p>
          <a:p>
            <a:pPr marL="630238" indent="-234950">
              <a:buClr>
                <a:srgbClr val="00B050"/>
              </a:buClr>
              <a:buFont typeface="Arial" panose="020B0604020202020204" pitchFamily="34" charset="0"/>
              <a:buChar char="•"/>
            </a:pPr>
            <a:r>
              <a:rPr lang="en-US" sz="1530" dirty="0" smtClean="0"/>
              <a:t>Distinguish </a:t>
            </a:r>
            <a:r>
              <a:rPr lang="en-US" sz="1530" dirty="0"/>
              <a:t>between evidence and opinion, make reasoned judgements and communicate those judgements in an accurate and logical manner </a:t>
            </a:r>
            <a:endParaRPr lang="en-US" sz="1530" dirty="0" smtClean="0"/>
          </a:p>
          <a:p>
            <a:pPr marL="630238" indent="-234950">
              <a:buClr>
                <a:srgbClr val="00B050"/>
              </a:buClr>
              <a:buFont typeface="Arial" panose="020B0604020202020204" pitchFamily="34" charset="0"/>
              <a:buChar char="•"/>
            </a:pPr>
            <a:r>
              <a:rPr lang="en-US" sz="1530" dirty="0" smtClean="0"/>
              <a:t>Recognise </a:t>
            </a:r>
            <a:r>
              <a:rPr lang="en-US" sz="1530" dirty="0"/>
              <a:t>that economic theory has various limits and uncertainties </a:t>
            </a:r>
            <a:endParaRPr lang="en-US" sz="1530" dirty="0" smtClean="0"/>
          </a:p>
          <a:p>
            <a:pPr marL="630238" indent="-234950">
              <a:buClr>
                <a:srgbClr val="00B050"/>
              </a:buClr>
              <a:buFont typeface="Arial" panose="020B0604020202020204" pitchFamily="34" charset="0"/>
              <a:buChar char="•"/>
            </a:pPr>
            <a:r>
              <a:rPr lang="en-US" sz="1530" dirty="0"/>
              <a:t>E</a:t>
            </a:r>
            <a:r>
              <a:rPr lang="en-US" sz="1530" dirty="0" smtClean="0"/>
              <a:t>valuate </a:t>
            </a:r>
            <a:r>
              <a:rPr lang="en-US" sz="1530" dirty="0"/>
              <a:t>the social and environmental implications of particular courses of economic action </a:t>
            </a:r>
            <a:endParaRPr lang="en-US" sz="1530" dirty="0" smtClean="0"/>
          </a:p>
          <a:p>
            <a:pPr marL="630238" indent="-234950">
              <a:buClr>
                <a:srgbClr val="00B050"/>
              </a:buClr>
              <a:buFont typeface="Arial" panose="020B0604020202020204" pitchFamily="34" charset="0"/>
              <a:buChar char="•"/>
            </a:pPr>
            <a:r>
              <a:rPr lang="en-US" sz="1530" dirty="0"/>
              <a:t>D</a:t>
            </a:r>
            <a:r>
              <a:rPr lang="en-US" sz="1530" dirty="0" smtClean="0"/>
              <a:t>raw </a:t>
            </a:r>
            <a:r>
              <a:rPr lang="en-US" sz="1530" dirty="0"/>
              <a:t>conclusions from economic information and critically evaluate economic data </a:t>
            </a:r>
          </a:p>
          <a:p>
            <a:pPr marL="630238" indent="-234950">
              <a:buClr>
                <a:srgbClr val="00B050"/>
              </a:buClr>
              <a:buFont typeface="Arial" panose="020B0604020202020204" pitchFamily="34" charset="0"/>
              <a:buChar char="•"/>
            </a:pPr>
            <a:r>
              <a:rPr lang="en-US" sz="1530" dirty="0" smtClean="0"/>
              <a:t>Communicate </a:t>
            </a:r>
            <a:r>
              <a:rPr lang="en-US" sz="1530" dirty="0"/>
              <a:t>conclusions in a logical and clear manner.</a:t>
            </a:r>
            <a:endParaRPr lang="en-GB" sz="1530" dirty="0"/>
          </a:p>
        </p:txBody>
      </p:sp>
    </p:spTree>
    <p:extLst>
      <p:ext uri="{BB962C8B-B14F-4D97-AF65-F5344CB8AC3E}">
        <p14:creationId xmlns:p14="http://schemas.microsoft.com/office/powerpoint/2010/main" val="4213648767"/>
      </p:ext>
    </p:extLst>
  </p:cSld>
  <p:clrMapOvr>
    <a:masterClrMapping/>
  </p:clrMapOvr>
  <p:transition advClick="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700" dirty="0" smtClean="0"/>
              <a:t>6.1 – The Consequences of Deflation</a:t>
            </a:r>
            <a:endParaRPr lang="en-GB" sz="3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203</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8568951" cy="5909310"/>
          </a:xfrm>
          <a:prstGeom prst="rect">
            <a:avLst/>
          </a:prstGeom>
        </p:spPr>
        <p:txBody>
          <a:bodyPr wrap="square">
            <a:spAutoFit/>
          </a:bodyPr>
          <a:lstStyle/>
          <a:p>
            <a:r>
              <a:rPr lang="en-GB" sz="2100" b="1" dirty="0">
                <a:solidFill>
                  <a:srgbClr val="FF0000"/>
                </a:solidFill>
              </a:rPr>
              <a:t>Exam practice</a:t>
            </a:r>
          </a:p>
          <a:p>
            <a:pPr marL="449263" indent="-449263">
              <a:buClr>
                <a:srgbClr val="00B050"/>
              </a:buClr>
              <a:buFont typeface="Wingdings 3" panose="05040102010807070707" pitchFamily="18" charset="2"/>
              <a:buChar char=""/>
            </a:pPr>
            <a:r>
              <a:rPr lang="en-US" sz="2100" dirty="0">
                <a:solidFill>
                  <a:srgbClr val="FF0000"/>
                </a:solidFill>
              </a:rPr>
              <a:t>For much of the past 20 years, Japan has suffered from deflation (see Figure 18.9</a:t>
            </a:r>
            <a:r>
              <a:rPr lang="en-US" sz="2100" dirty="0" smtClean="0">
                <a:solidFill>
                  <a:srgbClr val="FF0000"/>
                </a:solidFill>
              </a:rPr>
              <a:t>).</a:t>
            </a:r>
          </a:p>
          <a:p>
            <a:endParaRPr lang="en-US" sz="2100" dirty="0">
              <a:solidFill>
                <a:srgbClr val="FF0000"/>
              </a:solidFill>
            </a:endParaRPr>
          </a:p>
          <a:p>
            <a:endParaRPr lang="en-US" sz="2100" dirty="0">
              <a:solidFill>
                <a:srgbClr val="FF0000"/>
              </a:solidFill>
            </a:endParaRPr>
          </a:p>
          <a:p>
            <a:endParaRPr lang="en-GB" sz="2100" dirty="0" smtClean="0">
              <a:solidFill>
                <a:srgbClr val="FF0000"/>
              </a:solidFill>
            </a:endParaRPr>
          </a:p>
          <a:p>
            <a:endParaRPr lang="en-GB" sz="2100" dirty="0">
              <a:solidFill>
                <a:srgbClr val="FF0000"/>
              </a:solidFill>
            </a:endParaRPr>
          </a:p>
          <a:p>
            <a:endParaRPr lang="en-GB" sz="2100" dirty="0" smtClean="0">
              <a:solidFill>
                <a:srgbClr val="FF0000"/>
              </a:solidFill>
            </a:endParaRPr>
          </a:p>
          <a:p>
            <a:endParaRPr lang="en-GB" sz="2100" dirty="0">
              <a:solidFill>
                <a:srgbClr val="FF0000"/>
              </a:solidFill>
            </a:endParaRPr>
          </a:p>
          <a:p>
            <a:endParaRPr lang="en-GB" sz="2100" dirty="0" smtClean="0">
              <a:solidFill>
                <a:srgbClr val="FF0000"/>
              </a:solidFill>
            </a:endParaRPr>
          </a:p>
          <a:p>
            <a:endParaRPr lang="en-GB" sz="2100" dirty="0" smtClean="0">
              <a:solidFill>
                <a:srgbClr val="FF0000"/>
              </a:solidFill>
            </a:endParaRPr>
          </a:p>
          <a:p>
            <a:endParaRPr lang="en-GB" sz="1200" dirty="0" smtClean="0">
              <a:solidFill>
                <a:srgbClr val="FF0000"/>
              </a:solidFill>
            </a:endParaRPr>
          </a:p>
          <a:p>
            <a:r>
              <a:rPr lang="en-GB" sz="2100" b="1" dirty="0" smtClean="0">
                <a:solidFill>
                  <a:srgbClr val="FF0000"/>
                </a:solidFill>
              </a:rPr>
              <a:t>Figure 18.9 Japan's inflation rate, 1994- </a:t>
            </a:r>
            <a:r>
              <a:rPr lang="en-GB" sz="2100" b="1" dirty="0">
                <a:solidFill>
                  <a:srgbClr val="FF0000"/>
                </a:solidFill>
              </a:rPr>
              <a:t>2013</a:t>
            </a:r>
          </a:p>
          <a:p>
            <a:pPr marL="457200" indent="-457200">
              <a:buFont typeface="+mj-lt"/>
              <a:buAutoNum type="arabicPeriod"/>
              <a:tabLst>
                <a:tab pos="8332788" algn="r"/>
              </a:tabLst>
            </a:pPr>
            <a:r>
              <a:rPr lang="en-US" sz="2100" dirty="0" smtClean="0">
                <a:solidFill>
                  <a:srgbClr val="FF0000"/>
                </a:solidFill>
              </a:rPr>
              <a:t>Define </a:t>
            </a:r>
            <a:r>
              <a:rPr lang="en-US" sz="2100" dirty="0">
                <a:solidFill>
                  <a:srgbClr val="FF0000"/>
                </a:solidFill>
              </a:rPr>
              <a:t>the term 'deflation'. </a:t>
            </a:r>
            <a:r>
              <a:rPr lang="en-US" sz="2100" dirty="0" smtClean="0">
                <a:solidFill>
                  <a:srgbClr val="FF0000"/>
                </a:solidFill>
              </a:rPr>
              <a:t>	(</a:t>
            </a:r>
            <a:r>
              <a:rPr lang="en-US" sz="2100" dirty="0">
                <a:solidFill>
                  <a:srgbClr val="FF0000"/>
                </a:solidFill>
              </a:rPr>
              <a:t>2)</a:t>
            </a:r>
          </a:p>
          <a:p>
            <a:pPr marL="457200" indent="-457200">
              <a:buFont typeface="+mj-lt"/>
              <a:buAutoNum type="arabicPeriod"/>
              <a:tabLst>
                <a:tab pos="8332788" algn="r"/>
              </a:tabLst>
            </a:pPr>
            <a:r>
              <a:rPr lang="en-US" sz="2100" dirty="0" smtClean="0">
                <a:solidFill>
                  <a:srgbClr val="FF0000"/>
                </a:solidFill>
              </a:rPr>
              <a:t>Explain </a:t>
            </a:r>
            <a:r>
              <a:rPr lang="en-US" sz="2100" dirty="0">
                <a:solidFill>
                  <a:srgbClr val="FF0000"/>
                </a:solidFill>
              </a:rPr>
              <a:t>what evidence there is in the chart to suggest that Japan has </a:t>
            </a:r>
            <a:r>
              <a:rPr lang="en-US" sz="2100" dirty="0" smtClean="0">
                <a:solidFill>
                  <a:srgbClr val="FF0000"/>
                </a:solidFill>
              </a:rPr>
              <a:t>suffered deflation </a:t>
            </a:r>
            <a:r>
              <a:rPr lang="en-US" sz="2100" dirty="0">
                <a:solidFill>
                  <a:srgbClr val="FF0000"/>
                </a:solidFill>
              </a:rPr>
              <a:t>for most of the past 20 years. </a:t>
            </a:r>
            <a:r>
              <a:rPr lang="en-US" sz="2100" dirty="0" smtClean="0">
                <a:solidFill>
                  <a:srgbClr val="FF0000"/>
                </a:solidFill>
              </a:rPr>
              <a:t>	(</a:t>
            </a:r>
            <a:r>
              <a:rPr lang="en-US" sz="2100" dirty="0">
                <a:solidFill>
                  <a:srgbClr val="FF0000"/>
                </a:solidFill>
              </a:rPr>
              <a:t>2)</a:t>
            </a:r>
          </a:p>
          <a:p>
            <a:pPr marL="457200" indent="-457200">
              <a:buFont typeface="+mj-lt"/>
              <a:buAutoNum type="arabicPeriod"/>
              <a:tabLst>
                <a:tab pos="8332788" algn="r"/>
              </a:tabLst>
            </a:pPr>
            <a:r>
              <a:rPr lang="en-US" sz="2100" dirty="0" smtClean="0">
                <a:solidFill>
                  <a:srgbClr val="FF0000"/>
                </a:solidFill>
              </a:rPr>
              <a:t>Analyse </a:t>
            </a:r>
            <a:r>
              <a:rPr lang="en-US" sz="2100" dirty="0">
                <a:solidFill>
                  <a:srgbClr val="FF0000"/>
                </a:solidFill>
              </a:rPr>
              <a:t>the impact of prolonged deflation on the Japanese economy. </a:t>
            </a:r>
            <a:r>
              <a:rPr lang="en-US" sz="2100" dirty="0" smtClean="0">
                <a:solidFill>
                  <a:srgbClr val="FF0000"/>
                </a:solidFill>
              </a:rPr>
              <a:t>	(</a:t>
            </a:r>
            <a:r>
              <a:rPr lang="en-US" sz="2100" dirty="0">
                <a:solidFill>
                  <a:srgbClr val="FF0000"/>
                </a:solidFill>
              </a:rPr>
              <a:t>6)</a:t>
            </a:r>
            <a:endParaRPr lang="en-GB" sz="2100" dirty="0">
              <a:solidFill>
                <a:srgbClr val="FF0000"/>
              </a:solidFill>
            </a:endParaRPr>
          </a:p>
        </p:txBody>
      </p:sp>
      <p:pic>
        <p:nvPicPr>
          <p:cNvPr id="2" name="Picture 1"/>
          <p:cNvPicPr>
            <a:picLocks noChangeAspect="1"/>
          </p:cNvPicPr>
          <p:nvPr/>
        </p:nvPicPr>
        <p:blipFill rotWithShape="1">
          <a:blip r:embed="rId3"/>
          <a:srcRect l="27862" t="36219" r="12366" b="26375"/>
          <a:stretch/>
        </p:blipFill>
        <p:spPr>
          <a:xfrm>
            <a:off x="755576" y="2090185"/>
            <a:ext cx="7488832" cy="2634959"/>
          </a:xfrm>
          <a:prstGeom prst="rect">
            <a:avLst/>
          </a:prstGeom>
        </p:spPr>
      </p:pic>
      <p:sp>
        <p:nvSpPr>
          <p:cNvPr id="3" name="TextBox 2">
            <a:hlinkClick r:id="rId4" action="ppaction://hlinkfile"/>
          </p:cNvPr>
          <p:cNvSpPr txBox="1"/>
          <p:nvPr/>
        </p:nvSpPr>
        <p:spPr>
          <a:xfrm>
            <a:off x="8388424" y="1844824"/>
            <a:ext cx="144016"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2888245571"/>
      </p:ext>
    </p:extLst>
  </p:cSld>
  <p:clrMapOvr>
    <a:masterClrMapping/>
  </p:clrMapOvr>
  <p:transition advClick="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700" dirty="0" smtClean="0"/>
              <a:t>6.1 – The Consequences of Deflation</a:t>
            </a:r>
            <a:endParaRPr lang="en-GB" sz="3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204</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8568951" cy="5478423"/>
          </a:xfrm>
          <a:prstGeom prst="rect">
            <a:avLst/>
          </a:prstGeom>
        </p:spPr>
        <p:txBody>
          <a:bodyPr wrap="square">
            <a:spAutoFit/>
          </a:bodyPr>
          <a:lstStyle/>
          <a:p>
            <a:pPr marL="534988" indent="-534988">
              <a:buClr>
                <a:srgbClr val="00B050"/>
              </a:buClr>
            </a:pPr>
            <a:r>
              <a:rPr lang="en-US" sz="2500" b="1" dirty="0">
                <a:solidFill>
                  <a:srgbClr val="FF0000"/>
                </a:solidFill>
              </a:rPr>
              <a:t>Chapter review </a:t>
            </a:r>
            <a:r>
              <a:rPr lang="en-US" sz="2500" b="1" dirty="0" smtClean="0">
                <a:solidFill>
                  <a:srgbClr val="FF0000"/>
                </a:solidFill>
              </a:rPr>
              <a:t>questions</a:t>
            </a:r>
            <a:endParaRPr lang="en-US" sz="2500" b="1" dirty="0">
              <a:solidFill>
                <a:srgbClr val="FF0000"/>
              </a:solidFill>
            </a:endParaRPr>
          </a:p>
          <a:p>
            <a:pPr marL="534988" indent="-534988">
              <a:buClr>
                <a:srgbClr val="00B050"/>
              </a:buClr>
              <a:buFont typeface="+mj-lt"/>
              <a:buAutoNum type="arabicPeriod"/>
            </a:pPr>
            <a:r>
              <a:rPr lang="en-US" sz="2500" dirty="0" smtClean="0">
                <a:solidFill>
                  <a:srgbClr val="FF0000"/>
                </a:solidFill>
              </a:rPr>
              <a:t>What </a:t>
            </a:r>
            <a:r>
              <a:rPr lang="en-US" sz="2500" dirty="0">
                <a:solidFill>
                  <a:srgbClr val="FF0000"/>
                </a:solidFill>
              </a:rPr>
              <a:t>is meant by 'inflation'?</a:t>
            </a:r>
          </a:p>
          <a:p>
            <a:pPr marL="534988" indent="-534988">
              <a:buClr>
                <a:srgbClr val="00B050"/>
              </a:buClr>
              <a:buFont typeface="+mj-lt"/>
              <a:buAutoNum type="arabicPeriod"/>
            </a:pPr>
            <a:r>
              <a:rPr lang="en-US" sz="2500" dirty="0" smtClean="0">
                <a:solidFill>
                  <a:srgbClr val="FF0000"/>
                </a:solidFill>
              </a:rPr>
              <a:t>What </a:t>
            </a:r>
            <a:r>
              <a:rPr lang="en-US" sz="2500" dirty="0">
                <a:solidFill>
                  <a:srgbClr val="FF0000"/>
                </a:solidFill>
              </a:rPr>
              <a:t>is the consumer price index and how does it differ from a retail </a:t>
            </a:r>
            <a:r>
              <a:rPr lang="en-US" sz="2500" dirty="0" smtClean="0">
                <a:solidFill>
                  <a:srgbClr val="FF0000"/>
                </a:solidFill>
              </a:rPr>
              <a:t>price index</a:t>
            </a:r>
            <a:r>
              <a:rPr lang="en-US" sz="2500" dirty="0">
                <a:solidFill>
                  <a:srgbClr val="FF0000"/>
                </a:solidFill>
              </a:rPr>
              <a:t>?</a:t>
            </a:r>
          </a:p>
          <a:p>
            <a:pPr marL="534988" indent="-534988">
              <a:buClr>
                <a:srgbClr val="00B050"/>
              </a:buClr>
              <a:buFont typeface="+mj-lt"/>
              <a:buAutoNum type="arabicPeriod"/>
            </a:pPr>
            <a:r>
              <a:rPr lang="en-US" sz="2500" dirty="0">
                <a:solidFill>
                  <a:srgbClr val="FF0000"/>
                </a:solidFill>
              </a:rPr>
              <a:t>Why are weights used in the calculation of a CPI or an RPI?</a:t>
            </a:r>
          </a:p>
          <a:p>
            <a:pPr marL="534988" indent="-534988">
              <a:buClr>
                <a:srgbClr val="00B050"/>
              </a:buClr>
              <a:buFont typeface="+mj-lt"/>
              <a:buAutoNum type="arabicPeriod"/>
            </a:pPr>
            <a:r>
              <a:rPr lang="en-US" sz="2500" dirty="0" smtClean="0">
                <a:solidFill>
                  <a:srgbClr val="FF0000"/>
                </a:solidFill>
              </a:rPr>
              <a:t>What is a base year</a:t>
            </a:r>
            <a:r>
              <a:rPr lang="en-US" sz="2500" dirty="0">
                <a:solidFill>
                  <a:srgbClr val="FF0000"/>
                </a:solidFill>
              </a:rPr>
              <a:t>?</a:t>
            </a:r>
          </a:p>
          <a:p>
            <a:pPr marL="534988" indent="-534988">
              <a:buClr>
                <a:srgbClr val="00B050"/>
              </a:buClr>
              <a:buFont typeface="+mj-lt"/>
              <a:buAutoNum type="arabicPeriod"/>
            </a:pPr>
            <a:r>
              <a:rPr lang="en-US" sz="2500" dirty="0" smtClean="0">
                <a:solidFill>
                  <a:srgbClr val="FF0000"/>
                </a:solidFill>
              </a:rPr>
              <a:t>What </a:t>
            </a:r>
            <a:r>
              <a:rPr lang="en-US" sz="2500" dirty="0">
                <a:solidFill>
                  <a:srgbClr val="FF0000"/>
                </a:solidFill>
              </a:rPr>
              <a:t>are the two key causes of inflation?</a:t>
            </a:r>
          </a:p>
          <a:p>
            <a:pPr marL="534988" indent="-534988">
              <a:buClr>
                <a:srgbClr val="00B050"/>
              </a:buClr>
              <a:buFont typeface="+mj-lt"/>
              <a:buAutoNum type="arabicPeriod"/>
            </a:pPr>
            <a:r>
              <a:rPr lang="en-US" sz="2500" dirty="0" smtClean="0">
                <a:solidFill>
                  <a:srgbClr val="FF0000"/>
                </a:solidFill>
              </a:rPr>
              <a:t>Outline </a:t>
            </a:r>
            <a:r>
              <a:rPr lang="en-US" sz="2500" dirty="0">
                <a:solidFill>
                  <a:srgbClr val="FF0000"/>
                </a:solidFill>
              </a:rPr>
              <a:t>the main consequences of inflation.</a:t>
            </a:r>
          </a:p>
          <a:p>
            <a:pPr marL="534988" indent="-534988">
              <a:buClr>
                <a:srgbClr val="00B050"/>
              </a:buClr>
              <a:buFont typeface="+mj-lt"/>
              <a:buAutoNum type="arabicPeriod"/>
            </a:pPr>
            <a:r>
              <a:rPr lang="en-US" sz="2500" dirty="0" smtClean="0">
                <a:solidFill>
                  <a:srgbClr val="FF0000"/>
                </a:solidFill>
              </a:rPr>
              <a:t>What is deflation</a:t>
            </a:r>
            <a:r>
              <a:rPr lang="en-US" sz="2500" dirty="0">
                <a:solidFill>
                  <a:srgbClr val="FF0000"/>
                </a:solidFill>
              </a:rPr>
              <a:t>?</a:t>
            </a:r>
          </a:p>
          <a:p>
            <a:pPr marL="534988" indent="-534988">
              <a:buClr>
                <a:srgbClr val="00B050"/>
              </a:buClr>
              <a:buFont typeface="+mj-lt"/>
              <a:buAutoNum type="arabicPeriod"/>
            </a:pPr>
            <a:r>
              <a:rPr lang="en-US" sz="2500" dirty="0" smtClean="0">
                <a:solidFill>
                  <a:srgbClr val="FF0000"/>
                </a:solidFill>
              </a:rPr>
              <a:t>What </a:t>
            </a:r>
            <a:r>
              <a:rPr lang="en-US" sz="2500" dirty="0">
                <a:solidFill>
                  <a:srgbClr val="FF0000"/>
                </a:solidFill>
              </a:rPr>
              <a:t>are the two main causes of deflation?</a:t>
            </a:r>
          </a:p>
          <a:p>
            <a:pPr marL="534988" indent="-534988">
              <a:buClr>
                <a:srgbClr val="00B050"/>
              </a:buClr>
              <a:buFont typeface="+mj-lt"/>
              <a:buAutoNum type="arabicPeriod"/>
            </a:pPr>
            <a:r>
              <a:rPr lang="en-US" sz="2500" dirty="0" smtClean="0">
                <a:solidFill>
                  <a:srgbClr val="FF0000"/>
                </a:solidFill>
              </a:rPr>
              <a:t>Differentiate </a:t>
            </a:r>
            <a:r>
              <a:rPr lang="en-US" sz="2500" dirty="0">
                <a:solidFill>
                  <a:srgbClr val="FF0000"/>
                </a:solidFill>
              </a:rPr>
              <a:t>between malign deflation and benign deflation.</a:t>
            </a:r>
          </a:p>
          <a:p>
            <a:pPr marL="534988" indent="-534988">
              <a:buClr>
                <a:srgbClr val="00B050"/>
              </a:buClr>
              <a:buFont typeface="+mj-lt"/>
              <a:buAutoNum type="arabicPeriod"/>
            </a:pPr>
            <a:r>
              <a:rPr lang="en-US" sz="2500" dirty="0" smtClean="0">
                <a:solidFill>
                  <a:srgbClr val="FF0000"/>
                </a:solidFill>
              </a:rPr>
              <a:t>Outline </a:t>
            </a:r>
            <a:r>
              <a:rPr lang="en-US" sz="2500" dirty="0">
                <a:solidFill>
                  <a:srgbClr val="FF0000"/>
                </a:solidFill>
              </a:rPr>
              <a:t>the main consequences of deflation.</a:t>
            </a:r>
            <a:endParaRPr lang="en-GB" sz="2500" dirty="0">
              <a:solidFill>
                <a:srgbClr val="FF0000"/>
              </a:solidFill>
            </a:endParaRPr>
          </a:p>
        </p:txBody>
      </p:sp>
      <p:sp>
        <p:nvSpPr>
          <p:cNvPr id="3" name="TextBox 2">
            <a:hlinkClick r:id="rId3" action="ppaction://hlinkfile"/>
          </p:cNvPr>
          <p:cNvSpPr txBox="1"/>
          <p:nvPr/>
        </p:nvSpPr>
        <p:spPr>
          <a:xfrm>
            <a:off x="8316416" y="3068960"/>
            <a:ext cx="144016" cy="923330"/>
          </a:xfrm>
          <a:prstGeom prst="rect">
            <a:avLst/>
          </a:prstGeom>
          <a:noFill/>
        </p:spPr>
        <p:txBody>
          <a:bodyPr wrap="square" rtlCol="0">
            <a:spAutoFit/>
          </a:bodyPr>
          <a:lstStyle/>
          <a:p>
            <a:r>
              <a:rPr lang="en-GB" sz="54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867008376"/>
      </p:ext>
    </p:extLst>
  </p:cSld>
  <p:clrMapOvr>
    <a:masterClrMapping/>
  </p:clrMapOvr>
  <p:transition advClick="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454062" cy="548680"/>
          </a:xfrm>
        </p:spPr>
        <p:txBody>
          <a:bodyPr>
            <a:noAutofit/>
          </a:bodyPr>
          <a:lstStyle/>
          <a:p>
            <a:r>
              <a:rPr lang="en-US" sz="3700" dirty="0" smtClean="0"/>
              <a:t>6.2 – Employment</a:t>
            </a:r>
            <a:endParaRPr lang="en-GB" sz="3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205</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6552727" cy="5586145"/>
          </a:xfrm>
          <a:prstGeom prst="rect">
            <a:avLst/>
          </a:prstGeom>
        </p:spPr>
        <p:txBody>
          <a:bodyPr wrap="square">
            <a:spAutoFit/>
          </a:bodyPr>
          <a:lstStyle/>
          <a:p>
            <a:pPr marL="361950" indent="-361950" defTabSz="896938">
              <a:buClr>
                <a:srgbClr val="00B050"/>
              </a:buClr>
              <a:buFont typeface="Wingdings 3" panose="05040102010807070707" pitchFamily="18" charset="2"/>
              <a:buChar char=""/>
            </a:pPr>
            <a:r>
              <a:rPr lang="en-US" sz="2100" dirty="0"/>
              <a:t>By </a:t>
            </a:r>
            <a:r>
              <a:rPr lang="en-US" sz="2100" dirty="0" smtClean="0"/>
              <a:t>the </a:t>
            </a:r>
            <a:r>
              <a:rPr lang="en-US" sz="2100" dirty="0"/>
              <a:t>end of this chapter, you should be able to:</a:t>
            </a:r>
          </a:p>
          <a:p>
            <a:pPr marL="811213" indent="-363538" defTabSz="896938">
              <a:buClr>
                <a:srgbClr val="00B050"/>
              </a:buClr>
              <a:buFont typeface="Arial" panose="020B0604020202020204" pitchFamily="34" charset="0"/>
              <a:buChar char="•"/>
            </a:pPr>
            <a:r>
              <a:rPr lang="en-US" sz="2100" dirty="0" smtClean="0"/>
              <a:t>Describe </a:t>
            </a:r>
            <a:r>
              <a:rPr lang="en-US" sz="2100" dirty="0"/>
              <a:t>the changing patterns and levels of employment</a:t>
            </a:r>
          </a:p>
          <a:p>
            <a:pPr marL="811213" indent="-363538" defTabSz="896938">
              <a:buClr>
                <a:srgbClr val="00B050"/>
              </a:buClr>
              <a:buFont typeface="Arial" panose="020B0604020202020204" pitchFamily="34" charset="0"/>
              <a:buChar char="•"/>
            </a:pPr>
            <a:r>
              <a:rPr lang="en-US" sz="2100" dirty="0" smtClean="0"/>
              <a:t>Discuss the causes and consequences of unemployment.</a:t>
            </a:r>
          </a:p>
          <a:p>
            <a:r>
              <a:rPr lang="en-GB" sz="2100" b="1" dirty="0"/>
              <a:t>Key terms</a:t>
            </a:r>
          </a:p>
          <a:p>
            <a:r>
              <a:rPr lang="en-US" sz="2100" b="1" dirty="0">
                <a:solidFill>
                  <a:srgbClr val="FF0000"/>
                </a:solidFill>
              </a:rPr>
              <a:t>Employment</a:t>
            </a:r>
            <a:r>
              <a:rPr lang="en-US" sz="2100" dirty="0">
                <a:solidFill>
                  <a:srgbClr val="FF0000"/>
                </a:solidFill>
              </a:rPr>
              <a:t> </a:t>
            </a:r>
            <a:r>
              <a:rPr lang="en-US" sz="2100" dirty="0"/>
              <a:t>refers to the use of factors of production in the economy, such as labour.</a:t>
            </a:r>
          </a:p>
          <a:p>
            <a:r>
              <a:rPr lang="en-US" sz="2100" b="1" dirty="0">
                <a:solidFill>
                  <a:srgbClr val="FF0000"/>
                </a:solidFill>
              </a:rPr>
              <a:t>Unemployment</a:t>
            </a:r>
            <a:r>
              <a:rPr lang="en-US" sz="2100" dirty="0"/>
              <a:t> occurs when people of working age are both willing and able to work but</a:t>
            </a:r>
          </a:p>
          <a:p>
            <a:r>
              <a:rPr lang="en-GB" sz="2100" dirty="0"/>
              <a:t>cannot find employment.</a:t>
            </a:r>
          </a:p>
          <a:p>
            <a:r>
              <a:rPr lang="en-US" sz="2100" b="1" dirty="0">
                <a:solidFill>
                  <a:srgbClr val="FF0000"/>
                </a:solidFill>
              </a:rPr>
              <a:t>The unemployment rate </a:t>
            </a:r>
            <a:r>
              <a:rPr lang="en-US" sz="2100" dirty="0"/>
              <a:t>is a measure of the percentage of a country's workforce that is out</a:t>
            </a:r>
          </a:p>
          <a:p>
            <a:r>
              <a:rPr lang="en-GB" sz="2100" dirty="0"/>
              <a:t>of employment.</a:t>
            </a:r>
          </a:p>
          <a:p>
            <a:r>
              <a:rPr lang="en-US" sz="2100" dirty="0"/>
              <a:t>The </a:t>
            </a:r>
            <a:r>
              <a:rPr lang="en-US" sz="2100" b="1" dirty="0">
                <a:solidFill>
                  <a:srgbClr val="FF0000"/>
                </a:solidFill>
              </a:rPr>
              <a:t>working </a:t>
            </a:r>
            <a:r>
              <a:rPr lang="en-US" sz="2100" b="1" dirty="0" smtClean="0">
                <a:solidFill>
                  <a:srgbClr val="FF0000"/>
                </a:solidFill>
              </a:rPr>
              <a:t>population </a:t>
            </a:r>
            <a:r>
              <a:rPr lang="en-US" sz="2100" dirty="0"/>
              <a:t>(or labour force) is the number of people in an economy who </a:t>
            </a:r>
            <a:r>
              <a:rPr lang="en-US" sz="2100" dirty="0" smtClean="0"/>
              <a:t>are of </a:t>
            </a:r>
            <a:r>
              <a:rPr lang="en-US" sz="2100" dirty="0"/>
              <a:t>working age and who are willing and able to work.</a:t>
            </a:r>
            <a:endParaRPr lang="en-US" sz="2100" dirty="0" smtClean="0"/>
          </a:p>
        </p:txBody>
      </p:sp>
      <p:pic>
        <p:nvPicPr>
          <p:cNvPr id="3074" name="Picture 2" descr="Image result for egypt employment patter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788"/>
          <a:stretch/>
        </p:blipFill>
        <p:spPr bwMode="auto">
          <a:xfrm>
            <a:off x="6804248" y="1124744"/>
            <a:ext cx="2043965" cy="2469566"/>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egypt employment pattern"/>
          <p:cNvPicPr>
            <a:picLocks noChangeAspect="1" noChangeArrowheads="1"/>
          </p:cNvPicPr>
          <p:nvPr/>
        </p:nvPicPr>
        <p:blipFill rotWithShape="1">
          <a:blip r:embed="rId4">
            <a:extLst>
              <a:ext uri="{28A0092B-C50C-407E-A947-70E740481C1C}">
                <a14:useLocalDpi xmlns:a14="http://schemas.microsoft.com/office/drawing/2010/main" val="0"/>
              </a:ext>
            </a:extLst>
          </a:blip>
          <a:srcRect l="4053" t="11763" r="2099" b="4625"/>
          <a:stretch/>
        </p:blipFill>
        <p:spPr bwMode="auto">
          <a:xfrm>
            <a:off x="6804247" y="3735476"/>
            <a:ext cx="2043965" cy="106167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egypt employment patter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473" t="3201" r="12087" b="3218"/>
          <a:stretch/>
        </p:blipFill>
        <p:spPr bwMode="auto">
          <a:xfrm>
            <a:off x="6804247" y="5085184"/>
            <a:ext cx="2043965" cy="1510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2611009"/>
      </p:ext>
    </p:extLst>
  </p:cSld>
  <p:clrMapOvr>
    <a:masterClrMapping/>
  </p:clrMapOvr>
  <p:transition advClick="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800" dirty="0" smtClean="0"/>
              <a:t>6.2 – Employment – Changing Patterns and Levels</a:t>
            </a:r>
            <a:endParaRPr lang="en-GB"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205</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6550817" cy="5632311"/>
          </a:xfrm>
          <a:prstGeom prst="rect">
            <a:avLst/>
          </a:prstGeom>
        </p:spPr>
        <p:txBody>
          <a:bodyPr wrap="square">
            <a:spAutoFit/>
          </a:bodyPr>
          <a:lstStyle/>
          <a:p>
            <a:pPr marL="449263" indent="-449263" defTabSz="896938">
              <a:buClr>
                <a:srgbClr val="00B050"/>
              </a:buClr>
              <a:buFont typeface="Wingdings 3" panose="05040102010807070707" pitchFamily="18" charset="2"/>
              <a:buChar char=""/>
            </a:pPr>
            <a:r>
              <a:rPr lang="en-US" sz="2400" dirty="0"/>
              <a:t>Employment refers to the use </a:t>
            </a:r>
            <a:r>
              <a:rPr lang="en-US" sz="2400" dirty="0" smtClean="0"/>
              <a:t>of factors </a:t>
            </a:r>
            <a:r>
              <a:rPr lang="en-US" sz="2400" dirty="0"/>
              <a:t>of production, such as labour, in </a:t>
            </a:r>
            <a:r>
              <a:rPr lang="en-US" sz="2400" dirty="0" smtClean="0"/>
              <a:t>the economy</a:t>
            </a:r>
            <a:r>
              <a:rPr lang="en-US" sz="2400" dirty="0"/>
              <a:t>. </a:t>
            </a:r>
            <a:r>
              <a:rPr lang="en-US" sz="2400" dirty="0" smtClean="0"/>
              <a:t>E.g., </a:t>
            </a:r>
            <a:r>
              <a:rPr lang="en-US" sz="2400" dirty="0"/>
              <a:t>people may work in the primary, secondary or tertiary </a:t>
            </a:r>
            <a:r>
              <a:rPr lang="en-US" sz="2400" dirty="0" smtClean="0"/>
              <a:t>sectors of </a:t>
            </a:r>
            <a:r>
              <a:rPr lang="en-US" sz="2400" dirty="0"/>
              <a:t>the </a:t>
            </a:r>
            <a:r>
              <a:rPr lang="en-US" sz="2400" dirty="0" smtClean="0"/>
              <a:t>economy. </a:t>
            </a:r>
            <a:r>
              <a:rPr lang="en-US" sz="2400" dirty="0"/>
              <a:t>It also includes those who </a:t>
            </a:r>
            <a:r>
              <a:rPr lang="en-US" sz="2400" dirty="0" smtClean="0"/>
              <a:t>are </a:t>
            </a:r>
            <a:r>
              <a:rPr lang="en-US" sz="2400" dirty="0"/>
              <a:t>self-employed.</a:t>
            </a:r>
          </a:p>
          <a:p>
            <a:pPr marL="449263" indent="-449263" defTabSz="896938">
              <a:buClr>
                <a:srgbClr val="00B050"/>
              </a:buClr>
              <a:buFont typeface="Wingdings 3" panose="05040102010807070707" pitchFamily="18" charset="2"/>
              <a:buChar char=""/>
            </a:pPr>
            <a:r>
              <a:rPr lang="en-US" sz="2400" dirty="0" smtClean="0"/>
              <a:t>Employment </a:t>
            </a:r>
            <a:r>
              <a:rPr lang="en-US" sz="2400" dirty="0"/>
              <a:t>patterns change </a:t>
            </a:r>
            <a:r>
              <a:rPr lang="en-US" sz="2400" dirty="0" smtClean="0"/>
              <a:t>over </a:t>
            </a:r>
            <a:r>
              <a:rPr lang="en-US" sz="2400" dirty="0"/>
              <a:t>time with changes in economic trends. </a:t>
            </a:r>
            <a:r>
              <a:rPr lang="en-US" sz="2400" dirty="0" smtClean="0"/>
              <a:t>E.g., there </a:t>
            </a:r>
            <a:r>
              <a:rPr lang="en-US" sz="2400" dirty="0"/>
              <a:t>have been large </a:t>
            </a:r>
            <a:r>
              <a:rPr lang="en-US" sz="2400" dirty="0" smtClean="0"/>
              <a:t>job </a:t>
            </a:r>
            <a:r>
              <a:rPr lang="en-US" sz="2400" dirty="0"/>
              <a:t>losses in manufacturing industries in the USA and the UK </a:t>
            </a:r>
            <a:r>
              <a:rPr lang="en-US" sz="2400" dirty="0" smtClean="0"/>
              <a:t>as many </a:t>
            </a:r>
            <a:r>
              <a:rPr lang="en-US" sz="2400" dirty="0"/>
              <a:t>firms have shifted </a:t>
            </a:r>
            <a:r>
              <a:rPr lang="en-US" sz="2400" dirty="0" smtClean="0"/>
              <a:t>their operations to </a:t>
            </a:r>
            <a:r>
              <a:rPr lang="en-US" sz="2400" dirty="0"/>
              <a:t>India and China. </a:t>
            </a:r>
            <a:endParaRPr lang="en-US" sz="2400" dirty="0" smtClean="0"/>
          </a:p>
          <a:p>
            <a:pPr marL="449263" indent="-449263" defTabSz="896938">
              <a:buClr>
                <a:srgbClr val="00B050"/>
              </a:buClr>
              <a:buFont typeface="Wingdings 3" panose="05040102010807070707" pitchFamily="18" charset="2"/>
              <a:buChar char=""/>
            </a:pPr>
            <a:r>
              <a:rPr lang="en-US" sz="2400" dirty="0" smtClean="0"/>
              <a:t>On </a:t>
            </a:r>
            <a:r>
              <a:rPr lang="en-US" sz="2400" dirty="0"/>
              <a:t>the other hand, other </a:t>
            </a:r>
            <a:r>
              <a:rPr lang="en-US" sz="2400" dirty="0" smtClean="0"/>
              <a:t>job opportunities </a:t>
            </a:r>
            <a:r>
              <a:rPr lang="en-US" sz="2400" dirty="0"/>
              <a:t>in the tertiary </a:t>
            </a:r>
            <a:r>
              <a:rPr lang="en-US" sz="2400" dirty="0" smtClean="0"/>
              <a:t>sector </a:t>
            </a:r>
            <a:r>
              <a:rPr lang="en-US" sz="2400" dirty="0"/>
              <a:t>have been created in the USA and the UK</a:t>
            </a:r>
            <a:r>
              <a:rPr lang="en-US" sz="2400" dirty="0" smtClean="0"/>
              <a:t>.</a:t>
            </a:r>
            <a:endParaRPr lang="en-US" sz="2400" dirty="0"/>
          </a:p>
        </p:txBody>
      </p:sp>
      <p:pic>
        <p:nvPicPr>
          <p:cNvPr id="3074" name="Picture 2" descr="Image result for egypt employment pattern"/>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6788"/>
          <a:stretch/>
        </p:blipFill>
        <p:spPr bwMode="auto">
          <a:xfrm>
            <a:off x="6802339" y="1124743"/>
            <a:ext cx="2045874" cy="247187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egypt employment pattern"/>
          <p:cNvPicPr>
            <a:picLocks noChangeAspect="1" noChangeArrowheads="1"/>
          </p:cNvPicPr>
          <p:nvPr/>
        </p:nvPicPr>
        <p:blipFill rotWithShape="1">
          <a:blip r:embed="rId4">
            <a:extLst>
              <a:ext uri="{28A0092B-C50C-407E-A947-70E740481C1C}">
                <a14:useLocalDpi xmlns:a14="http://schemas.microsoft.com/office/drawing/2010/main" val="0"/>
              </a:ext>
            </a:extLst>
          </a:blip>
          <a:srcRect l="4053" t="11763" r="2099" b="4625"/>
          <a:stretch/>
        </p:blipFill>
        <p:spPr bwMode="auto">
          <a:xfrm>
            <a:off x="6802338" y="3806493"/>
            <a:ext cx="2045873" cy="106266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egypt employment pattern"/>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9473" t="3201" r="12087" b="3218"/>
          <a:stretch/>
        </p:blipFill>
        <p:spPr bwMode="auto">
          <a:xfrm>
            <a:off x="6802338" y="5085185"/>
            <a:ext cx="2045874" cy="1512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107070"/>
      </p:ext>
    </p:extLst>
  </p:cSld>
  <p:clrMapOvr>
    <a:masterClrMapping/>
  </p:clrMapOvr>
  <p:transition advClick="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800" dirty="0" smtClean="0"/>
              <a:t>6.2 – Employment – Changing Patterns and Levels</a:t>
            </a:r>
            <a:endParaRPr lang="en-GB"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205</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8568951" cy="2246769"/>
          </a:xfrm>
          <a:prstGeom prst="rect">
            <a:avLst/>
          </a:prstGeom>
        </p:spPr>
        <p:txBody>
          <a:bodyPr wrap="square">
            <a:spAutoFit/>
          </a:bodyPr>
          <a:lstStyle/>
          <a:p>
            <a:pPr marL="449263" indent="-449263" defTabSz="896938">
              <a:buClr>
                <a:srgbClr val="00B050"/>
              </a:buClr>
              <a:buFont typeface="Wingdings 3" panose="05040102010807070707" pitchFamily="18" charset="2"/>
              <a:buChar char=""/>
            </a:pPr>
            <a:r>
              <a:rPr lang="en-US" sz="2000" dirty="0" smtClean="0"/>
              <a:t>Some </a:t>
            </a:r>
            <a:r>
              <a:rPr lang="en-US" sz="2000" dirty="0"/>
              <a:t>changing employment patterns in modern economies include:</a:t>
            </a:r>
          </a:p>
          <a:p>
            <a:pPr marL="811213" indent="-361950" defTabSz="896938">
              <a:buClr>
                <a:srgbClr val="00B050"/>
              </a:buClr>
              <a:buFont typeface="Arial" panose="020B0604020202020204" pitchFamily="34" charset="0"/>
              <a:buChar char="•"/>
            </a:pPr>
            <a:r>
              <a:rPr lang="en-US" sz="2000" b="1" dirty="0" smtClean="0"/>
              <a:t>Employment </a:t>
            </a:r>
            <a:r>
              <a:rPr lang="en-US" sz="2000" b="1" dirty="0"/>
              <a:t>sector</a:t>
            </a:r>
            <a:r>
              <a:rPr lang="en-US" sz="2000" dirty="0"/>
              <a:t> - As a country </a:t>
            </a:r>
            <a:r>
              <a:rPr lang="en-US" sz="2000" dirty="0" smtClean="0"/>
              <a:t>develops</a:t>
            </a:r>
            <a:r>
              <a:rPr lang="en-US" sz="2000" dirty="0"/>
              <a:t>, the number of people employed </a:t>
            </a:r>
            <a:r>
              <a:rPr lang="en-US" sz="2000" dirty="0" smtClean="0"/>
              <a:t>in the </a:t>
            </a:r>
            <a:r>
              <a:rPr lang="en-US" sz="2000" dirty="0"/>
              <a:t>primary industry tends to full and the majority </a:t>
            </a:r>
            <a:r>
              <a:rPr lang="en-US" sz="2000" dirty="0" smtClean="0"/>
              <a:t>of workers </a:t>
            </a:r>
            <a:r>
              <a:rPr lang="en-US" sz="2000" dirty="0"/>
              <a:t>are employed in </a:t>
            </a:r>
            <a:r>
              <a:rPr lang="en-US" sz="2000" dirty="0" smtClean="0"/>
              <a:t>the tertiary </a:t>
            </a:r>
            <a:r>
              <a:rPr lang="en-US" sz="2000" dirty="0"/>
              <a:t>sector. </a:t>
            </a:r>
            <a:r>
              <a:rPr lang="en-US" sz="2000" dirty="0" smtClean="0"/>
              <a:t>For example, agricultural output accounts for less than 1.5% of </a:t>
            </a:r>
            <a:r>
              <a:rPr lang="en-US" sz="2000" dirty="0"/>
              <a:t>the gross domestic </a:t>
            </a:r>
            <a:r>
              <a:rPr lang="en-US" sz="2000" dirty="0" smtClean="0"/>
              <a:t>product </a:t>
            </a:r>
            <a:r>
              <a:rPr lang="en-US" sz="2000" dirty="0"/>
              <a:t>in Denmark, whereas over </a:t>
            </a:r>
            <a:r>
              <a:rPr lang="en-US" sz="2000" dirty="0" smtClean="0"/>
              <a:t>76% </a:t>
            </a:r>
            <a:r>
              <a:rPr lang="en-US" sz="2000" dirty="0"/>
              <a:t>comes </a:t>
            </a:r>
            <a:r>
              <a:rPr lang="en-US" sz="2000" dirty="0" smtClean="0"/>
              <a:t>from the services sector </a:t>
            </a:r>
            <a:r>
              <a:rPr lang="en-US" sz="2000" dirty="0"/>
              <a:t>(see Table 19.1).</a:t>
            </a:r>
            <a:endParaRPr lang="en-GB" sz="2000" dirty="0"/>
          </a:p>
        </p:txBody>
      </p:sp>
      <p:graphicFrame>
        <p:nvGraphicFramePr>
          <p:cNvPr id="2" name="Table 1"/>
          <p:cNvGraphicFramePr>
            <a:graphicFrameLocks noGrp="1"/>
          </p:cNvGraphicFramePr>
          <p:nvPr>
            <p:extLst>
              <p:ext uri="{D42A27DB-BD31-4B8C-83A1-F6EECF244321}">
                <p14:modId xmlns:p14="http://schemas.microsoft.com/office/powerpoint/2010/main" val="3583648290"/>
              </p:ext>
            </p:extLst>
          </p:nvPr>
        </p:nvGraphicFramePr>
        <p:xfrm>
          <a:off x="323528" y="3311232"/>
          <a:ext cx="8424936" cy="2926080"/>
        </p:xfrm>
        <a:graphic>
          <a:graphicData uri="http://schemas.openxmlformats.org/drawingml/2006/table">
            <a:tbl>
              <a:tblPr firstRow="1" bandRow="1">
                <a:tableStyleId>{5C22544A-7EE6-4342-B048-85BDC9FD1C3A}</a:tableStyleId>
              </a:tblPr>
              <a:tblGrid>
                <a:gridCol w="2106234"/>
                <a:gridCol w="2106234"/>
                <a:gridCol w="2106234"/>
                <a:gridCol w="2106234"/>
              </a:tblGrid>
              <a:tr h="270030">
                <a:tc rowSpan="2">
                  <a:txBody>
                    <a:bodyPr/>
                    <a:lstStyle/>
                    <a:p>
                      <a:r>
                        <a:rPr lang="en-GB" sz="1800" dirty="0" smtClean="0">
                          <a:latin typeface="Arial" panose="020B0604020202020204" pitchFamily="34" charset="0"/>
                          <a:cs typeface="Arial" panose="020B0604020202020204" pitchFamily="34" charset="0"/>
                        </a:rPr>
                        <a:t>Country</a:t>
                      </a:r>
                      <a:endParaRPr lang="en-GB" sz="1800" dirty="0">
                        <a:latin typeface="Arial" panose="020B0604020202020204" pitchFamily="34" charset="0"/>
                        <a:cs typeface="Arial" panose="020B0604020202020204" pitchFamily="34" charset="0"/>
                      </a:endParaRPr>
                    </a:p>
                  </a:txBody>
                  <a:tcPr/>
                </a:tc>
                <a:tc gridSpan="3">
                  <a:txBody>
                    <a:bodyPr/>
                    <a:lstStyle/>
                    <a:p>
                      <a:pPr algn="ctr"/>
                      <a:r>
                        <a:rPr lang="en-GB" sz="1800" dirty="0" smtClean="0">
                          <a:latin typeface="Arial" panose="020B0604020202020204" pitchFamily="34" charset="0"/>
                          <a:cs typeface="Arial" panose="020B0604020202020204" pitchFamily="34" charset="0"/>
                        </a:rPr>
                        <a:t>GDP – Composition</a:t>
                      </a:r>
                      <a:r>
                        <a:rPr lang="en-GB" sz="1800" baseline="0" dirty="0" smtClean="0">
                          <a:latin typeface="Arial" panose="020B0604020202020204" pitchFamily="34" charset="0"/>
                          <a:cs typeface="Arial" panose="020B0604020202020204" pitchFamily="34" charset="0"/>
                        </a:rPr>
                        <a:t> by Sector (%)</a:t>
                      </a:r>
                      <a:endParaRPr lang="en-GB" sz="1800" dirty="0">
                        <a:latin typeface="Arial" panose="020B0604020202020204" pitchFamily="34" charset="0"/>
                        <a:cs typeface="Arial" panose="020B0604020202020204" pitchFamily="34" charset="0"/>
                      </a:endParaRPr>
                    </a:p>
                  </a:txBody>
                  <a:tcPr/>
                </a:tc>
                <a:tc hMerge="1">
                  <a:txBody>
                    <a:bodyPr/>
                    <a:lstStyle/>
                    <a:p>
                      <a:endParaRPr lang="en-GB" sz="1900" dirty="0">
                        <a:latin typeface="Arial" panose="020B0604020202020204" pitchFamily="34" charset="0"/>
                        <a:cs typeface="Arial" panose="020B0604020202020204" pitchFamily="34" charset="0"/>
                      </a:endParaRPr>
                    </a:p>
                  </a:txBody>
                  <a:tcPr/>
                </a:tc>
                <a:tc hMerge="1">
                  <a:txBody>
                    <a:bodyPr/>
                    <a:lstStyle/>
                    <a:p>
                      <a:endParaRPr lang="en-GB" sz="1900" dirty="0">
                        <a:latin typeface="Arial" panose="020B0604020202020204" pitchFamily="34" charset="0"/>
                        <a:cs typeface="Arial" panose="020B0604020202020204" pitchFamily="34" charset="0"/>
                      </a:endParaRPr>
                    </a:p>
                  </a:txBody>
                  <a:tcPr/>
                </a:tc>
              </a:tr>
              <a:tr h="282312">
                <a:tc vMerge="1">
                  <a:txBody>
                    <a:bodyPr/>
                    <a:lstStyle/>
                    <a:p>
                      <a:endParaRPr lang="en-GB" sz="19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Primary</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Secondary</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Tertiary</a:t>
                      </a:r>
                      <a:endParaRPr lang="en-GB" sz="1800" dirty="0">
                        <a:latin typeface="Arial" panose="020B0604020202020204" pitchFamily="34" charset="0"/>
                        <a:cs typeface="Arial" panose="020B0604020202020204" pitchFamily="34" charset="0"/>
                      </a:endParaRPr>
                    </a:p>
                  </a:txBody>
                  <a:tcPr/>
                </a:tc>
              </a:tr>
              <a:tr h="270030">
                <a:tc>
                  <a:txBody>
                    <a:bodyPr/>
                    <a:lstStyle/>
                    <a:p>
                      <a:r>
                        <a:rPr lang="en-GB" sz="1800" dirty="0" smtClean="0">
                          <a:latin typeface="Arial" panose="020B0604020202020204" pitchFamily="34" charset="0"/>
                          <a:cs typeface="Arial" panose="020B0604020202020204" pitchFamily="34" charset="0"/>
                        </a:rPr>
                        <a:t>Denmark</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1.3</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22.1</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76.6</a:t>
                      </a:r>
                      <a:endParaRPr lang="en-GB" sz="1800" dirty="0">
                        <a:latin typeface="Arial" panose="020B0604020202020204" pitchFamily="34" charset="0"/>
                        <a:cs typeface="Arial" panose="020B0604020202020204" pitchFamily="34" charset="0"/>
                      </a:endParaRPr>
                    </a:p>
                  </a:txBody>
                  <a:tcPr/>
                </a:tc>
              </a:tr>
              <a:tr h="270030">
                <a:tc>
                  <a:txBody>
                    <a:bodyPr/>
                    <a:lstStyle/>
                    <a:p>
                      <a:r>
                        <a:rPr lang="en-GB" sz="1800" dirty="0" smtClean="0">
                          <a:latin typeface="Arial" panose="020B0604020202020204" pitchFamily="34" charset="0"/>
                          <a:cs typeface="Arial" panose="020B0604020202020204" pitchFamily="34" charset="0"/>
                        </a:rPr>
                        <a:t>Luxembourg</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0.4</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13.6</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86.0</a:t>
                      </a:r>
                      <a:endParaRPr lang="en-GB" sz="1800" dirty="0">
                        <a:latin typeface="Arial" panose="020B0604020202020204" pitchFamily="34" charset="0"/>
                        <a:cs typeface="Arial" panose="020B0604020202020204" pitchFamily="34" charset="0"/>
                      </a:endParaRPr>
                    </a:p>
                  </a:txBody>
                  <a:tcPr/>
                </a:tc>
              </a:tr>
              <a:tr h="270030">
                <a:tc>
                  <a:txBody>
                    <a:bodyPr/>
                    <a:lstStyle/>
                    <a:p>
                      <a:r>
                        <a:rPr lang="en-GB" sz="1800" dirty="0" smtClean="0">
                          <a:latin typeface="Arial" panose="020B0604020202020204" pitchFamily="34" charset="0"/>
                          <a:cs typeface="Arial" panose="020B0604020202020204" pitchFamily="34" charset="0"/>
                        </a:rPr>
                        <a:t>USA</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1.2</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19.1</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79.7</a:t>
                      </a:r>
                      <a:endParaRPr lang="en-GB" sz="1800" dirty="0">
                        <a:latin typeface="Arial" panose="020B0604020202020204" pitchFamily="34" charset="0"/>
                        <a:cs typeface="Arial" panose="020B0604020202020204" pitchFamily="34" charset="0"/>
                      </a:endParaRPr>
                    </a:p>
                  </a:txBody>
                  <a:tcPr/>
                </a:tc>
              </a:tr>
              <a:tr h="270030">
                <a:tc>
                  <a:txBody>
                    <a:bodyPr/>
                    <a:lstStyle/>
                    <a:p>
                      <a:r>
                        <a:rPr lang="en-GB" sz="1800" dirty="0" smtClean="0">
                          <a:latin typeface="Arial" panose="020B0604020202020204" pitchFamily="34" charset="0"/>
                          <a:cs typeface="Arial" panose="020B0604020202020204" pitchFamily="34" charset="0"/>
                        </a:rPr>
                        <a:t>Ethiopia</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46.6</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14.6</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38.8</a:t>
                      </a:r>
                      <a:endParaRPr lang="en-GB" sz="1800" dirty="0">
                        <a:latin typeface="Arial" panose="020B0604020202020204" pitchFamily="34" charset="0"/>
                        <a:cs typeface="Arial" panose="020B0604020202020204" pitchFamily="34" charset="0"/>
                      </a:endParaRPr>
                    </a:p>
                  </a:txBody>
                  <a:tcPr/>
                </a:tc>
              </a:tr>
              <a:tr h="270030">
                <a:tc>
                  <a:txBody>
                    <a:bodyPr/>
                    <a:lstStyle/>
                    <a:p>
                      <a:r>
                        <a:rPr lang="en-GB" sz="1800" dirty="0" smtClean="0">
                          <a:latin typeface="Arial" panose="020B0604020202020204" pitchFamily="34" charset="0"/>
                          <a:cs typeface="Arial" panose="020B0604020202020204" pitchFamily="34" charset="0"/>
                        </a:rPr>
                        <a:t>Nepal</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38.1</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15.3</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46.6</a:t>
                      </a:r>
                      <a:endParaRPr lang="en-GB" sz="1800" dirty="0">
                        <a:latin typeface="Arial" panose="020B0604020202020204" pitchFamily="34" charset="0"/>
                        <a:cs typeface="Arial" panose="020B0604020202020204" pitchFamily="34" charset="0"/>
                      </a:endParaRPr>
                    </a:p>
                  </a:txBody>
                  <a:tcPr/>
                </a:tc>
              </a:tr>
              <a:tr h="270030">
                <a:tc>
                  <a:txBody>
                    <a:bodyPr/>
                    <a:lstStyle/>
                    <a:p>
                      <a:r>
                        <a:rPr lang="en-GB" sz="1800" dirty="0" smtClean="0">
                          <a:latin typeface="Arial" panose="020B0604020202020204" pitchFamily="34" charset="0"/>
                          <a:cs typeface="Arial" panose="020B0604020202020204" pitchFamily="34" charset="0"/>
                        </a:rPr>
                        <a:t>Somalia</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59.3</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7.2</a:t>
                      </a:r>
                      <a:endParaRPr lang="en-GB" sz="1800" dirty="0">
                        <a:latin typeface="Arial" panose="020B0604020202020204" pitchFamily="34" charset="0"/>
                        <a:cs typeface="Arial" panose="020B0604020202020204" pitchFamily="34" charset="0"/>
                      </a:endParaRPr>
                    </a:p>
                  </a:txBody>
                  <a:tcPr/>
                </a:tc>
                <a:tc>
                  <a:txBody>
                    <a:bodyPr/>
                    <a:lstStyle/>
                    <a:p>
                      <a:pPr algn="ctr"/>
                      <a:r>
                        <a:rPr lang="en-GB" sz="1800" dirty="0" smtClean="0">
                          <a:latin typeface="Arial" panose="020B0604020202020204" pitchFamily="34" charset="0"/>
                          <a:cs typeface="Arial" panose="020B0604020202020204" pitchFamily="34" charset="0"/>
                        </a:rPr>
                        <a:t>33.5</a:t>
                      </a:r>
                      <a:endParaRPr lang="en-GB" sz="1800" dirty="0">
                        <a:latin typeface="Arial" panose="020B0604020202020204" pitchFamily="34" charset="0"/>
                        <a:cs typeface="Arial" panose="020B0604020202020204" pitchFamily="34" charset="0"/>
                      </a:endParaRPr>
                    </a:p>
                  </a:txBody>
                  <a:tcPr/>
                </a:tc>
              </a:tr>
            </a:tbl>
          </a:graphicData>
        </a:graphic>
      </p:graphicFrame>
      <p:sp>
        <p:nvSpPr>
          <p:cNvPr id="3" name="Rectangle 2"/>
          <p:cNvSpPr/>
          <p:nvPr/>
        </p:nvSpPr>
        <p:spPr>
          <a:xfrm>
            <a:off x="1619672" y="6300028"/>
            <a:ext cx="6250494" cy="369332"/>
          </a:xfrm>
          <a:prstGeom prst="rect">
            <a:avLst/>
          </a:prstGeom>
        </p:spPr>
        <p:txBody>
          <a:bodyPr wrap="none">
            <a:spAutoFit/>
          </a:bodyPr>
          <a:lstStyle/>
          <a:p>
            <a:r>
              <a:rPr lang="en-GB" b="1" dirty="0" smtClean="0">
                <a:latin typeface="Arial" panose="020B0604020202020204" pitchFamily="34" charset="0"/>
              </a:rPr>
              <a:t>Table 19.1 </a:t>
            </a:r>
            <a:r>
              <a:rPr lang="en-GB" dirty="0" smtClean="0">
                <a:latin typeface="Arial" panose="020B0604020202020204" pitchFamily="34" charset="0"/>
              </a:rPr>
              <a:t>– Output by sector (%): selected countries, 2012</a:t>
            </a:r>
            <a:endParaRPr lang="en-GB" dirty="0"/>
          </a:p>
        </p:txBody>
      </p:sp>
    </p:spTree>
    <p:extLst>
      <p:ext uri="{BB962C8B-B14F-4D97-AF65-F5344CB8AC3E}">
        <p14:creationId xmlns:p14="http://schemas.microsoft.com/office/powerpoint/2010/main" val="3233944751"/>
      </p:ext>
    </p:extLst>
  </p:cSld>
  <p:clrMapOvr>
    <a:masterClrMapping/>
  </p:clrMapOvr>
  <p:transition advClick="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800" dirty="0" smtClean="0"/>
              <a:t>6.2 – Employment – Changing Patterns and Levels</a:t>
            </a:r>
            <a:endParaRPr lang="en-GB"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205</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8568951" cy="3970318"/>
          </a:xfrm>
          <a:prstGeom prst="rect">
            <a:avLst/>
          </a:prstGeom>
        </p:spPr>
        <p:txBody>
          <a:bodyPr wrap="square">
            <a:spAutoFit/>
          </a:bodyPr>
          <a:lstStyle/>
          <a:p>
            <a:pPr marL="361950" indent="-361950" defTabSz="896938">
              <a:buClr>
                <a:srgbClr val="00B050"/>
              </a:buClr>
              <a:buFont typeface="Arial" panose="020B0604020202020204" pitchFamily="34" charset="0"/>
              <a:buChar char="•"/>
            </a:pPr>
            <a:r>
              <a:rPr lang="en-US" sz="2100" b="1" dirty="0"/>
              <a:t>Delayed entry </a:t>
            </a:r>
            <a:r>
              <a:rPr lang="en-US" sz="2100" b="1" dirty="0" smtClean="0"/>
              <a:t>to </a:t>
            </a:r>
            <a:r>
              <a:rPr lang="en-US" sz="2100" b="1" dirty="0"/>
              <a:t>workforce </a:t>
            </a:r>
            <a:r>
              <a:rPr lang="en-US" sz="2100" dirty="0" smtClean="0"/>
              <a:t>- As </a:t>
            </a:r>
            <a:r>
              <a:rPr lang="en-US" sz="2100" dirty="0"/>
              <a:t>more people study to </a:t>
            </a:r>
            <a:r>
              <a:rPr lang="en-US" sz="2100" dirty="0" smtClean="0"/>
              <a:t>tertiary education </a:t>
            </a:r>
            <a:r>
              <a:rPr lang="en-US" sz="2100" dirty="0"/>
              <a:t>level, the average age </a:t>
            </a:r>
            <a:r>
              <a:rPr lang="en-US" sz="2100" dirty="0" smtClean="0"/>
              <a:t>of employees </a:t>
            </a:r>
            <a:r>
              <a:rPr lang="en-US" sz="2100" dirty="0"/>
              <a:t>entering the </a:t>
            </a:r>
            <a:r>
              <a:rPr lang="en-US" sz="2100" dirty="0" smtClean="0"/>
              <a:t>workforce rises</a:t>
            </a:r>
            <a:r>
              <a:rPr lang="en-US" sz="2100" dirty="0"/>
              <a:t>. Graduates could be </a:t>
            </a:r>
            <a:r>
              <a:rPr lang="en-US" sz="2100" dirty="0" smtClean="0"/>
              <a:t>aged around </a:t>
            </a:r>
            <a:r>
              <a:rPr lang="en-US" sz="2100" dirty="0"/>
              <a:t>25 by the time </a:t>
            </a:r>
            <a:r>
              <a:rPr lang="en-US" sz="2100" dirty="0" smtClean="0"/>
              <a:t>they complete </a:t>
            </a:r>
            <a:r>
              <a:rPr lang="en-US" sz="2100" dirty="0"/>
              <a:t>their first degree </a:t>
            </a:r>
            <a:r>
              <a:rPr lang="en-US" sz="2100" dirty="0" smtClean="0"/>
              <a:t>and master's degrees. More females and </a:t>
            </a:r>
            <a:r>
              <a:rPr lang="en-US" sz="2100" dirty="0"/>
              <a:t>mature students have </a:t>
            </a:r>
            <a:r>
              <a:rPr lang="en-US" sz="2100" dirty="0" smtClean="0"/>
              <a:t>also entered </a:t>
            </a:r>
            <a:r>
              <a:rPr lang="en-US" sz="2100" dirty="0"/>
              <a:t>tertiary education, </a:t>
            </a:r>
            <a:r>
              <a:rPr lang="en-US" sz="2100" dirty="0" smtClean="0"/>
              <a:t>again limiting </a:t>
            </a:r>
            <a:r>
              <a:rPr lang="en-US" sz="2100" dirty="0"/>
              <a:t>the potential size of </a:t>
            </a:r>
            <a:r>
              <a:rPr lang="en-US" sz="2100" dirty="0" smtClean="0"/>
              <a:t>the economies </a:t>
            </a:r>
            <a:r>
              <a:rPr lang="en-US" sz="2100" dirty="0"/>
              <a:t>workforce</a:t>
            </a:r>
            <a:r>
              <a:rPr lang="en-US" sz="2100" dirty="0" smtClean="0"/>
              <a:t>.</a:t>
            </a:r>
          </a:p>
          <a:p>
            <a:pPr marL="361950" indent="-361950" defTabSz="896938">
              <a:buClr>
                <a:srgbClr val="00B050"/>
              </a:buClr>
              <a:buFont typeface="Arial" panose="020B0604020202020204" pitchFamily="34" charset="0"/>
              <a:buChar char="•"/>
            </a:pPr>
            <a:r>
              <a:rPr lang="en-US" sz="2100" b="1" dirty="0"/>
              <a:t>Ageing population </a:t>
            </a:r>
            <a:r>
              <a:rPr lang="en-US" sz="2100" dirty="0"/>
              <a:t>- This occurs when the </a:t>
            </a:r>
            <a:r>
              <a:rPr lang="en-US" sz="2100" dirty="0" smtClean="0"/>
              <a:t>average </a:t>
            </a:r>
            <a:r>
              <a:rPr lang="en-US" sz="2100" dirty="0"/>
              <a:t>age of the population </a:t>
            </a:r>
            <a:r>
              <a:rPr lang="en-US" sz="2100" dirty="0" smtClean="0"/>
              <a:t>rises, partly </a:t>
            </a:r>
            <a:r>
              <a:rPr lang="en-US" sz="2100" dirty="0"/>
              <a:t>due to lower birth rates and longer life spans in developed economies. </a:t>
            </a:r>
            <a:r>
              <a:rPr lang="en-US" sz="2100" dirty="0" smtClean="0"/>
              <a:t>The lower </a:t>
            </a:r>
            <a:r>
              <a:rPr lang="en-US" sz="2100" dirty="0"/>
              <a:t>labour supply means that firms are more willing to employ older </a:t>
            </a:r>
            <a:r>
              <a:rPr lang="en-US" sz="2100" dirty="0" smtClean="0"/>
              <a:t>employees and </a:t>
            </a:r>
            <a:r>
              <a:rPr lang="en-US" sz="2100" dirty="0"/>
              <a:t>hire people beyond their retirement age. The economic consequences of </a:t>
            </a:r>
            <a:r>
              <a:rPr lang="en-US" sz="2100" dirty="0" smtClean="0"/>
              <a:t>an ageing </a:t>
            </a:r>
            <a:r>
              <a:rPr lang="en-US" sz="2100" dirty="0"/>
              <a:t>population are examined </a:t>
            </a:r>
            <a:r>
              <a:rPr lang="en-US" sz="2100" dirty="0" smtClean="0"/>
              <a:t>later.</a:t>
            </a:r>
            <a:endParaRPr lang="en-US" sz="2100" dirty="0"/>
          </a:p>
        </p:txBody>
      </p:sp>
      <p:pic>
        <p:nvPicPr>
          <p:cNvPr id="9218" name="Picture 2" descr="Image result for changing working patterns"/>
          <p:cNvPicPr>
            <a:picLocks noChangeAspect="1" noChangeArrowheads="1"/>
          </p:cNvPicPr>
          <p:nvPr/>
        </p:nvPicPr>
        <p:blipFill rotWithShape="1">
          <a:blip r:embed="rId3">
            <a:extLst>
              <a:ext uri="{28A0092B-C50C-407E-A947-70E740481C1C}">
                <a14:useLocalDpi xmlns:a14="http://schemas.microsoft.com/office/drawing/2010/main" val="0"/>
              </a:ext>
            </a:extLst>
          </a:blip>
          <a:srcRect l="2284" r="2727" b="10219"/>
          <a:stretch/>
        </p:blipFill>
        <p:spPr bwMode="auto">
          <a:xfrm>
            <a:off x="271972" y="5023054"/>
            <a:ext cx="3651956" cy="158279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world aging population patter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062" t="5385" r="2018"/>
          <a:stretch/>
        </p:blipFill>
        <p:spPr bwMode="auto">
          <a:xfrm>
            <a:off x="4139952" y="5023054"/>
            <a:ext cx="2407119" cy="1582790"/>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Image result for world aging population pattern"/>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81227" y="5023054"/>
            <a:ext cx="2059696" cy="1601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0458630"/>
      </p:ext>
    </p:extLst>
  </p:cSld>
  <p:clrMapOvr>
    <a:masterClrMapping/>
  </p:clrMapOvr>
  <p:transition advClick="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800" dirty="0" smtClean="0"/>
              <a:t>6.2 – Employment – Changing Patterns and Levels</a:t>
            </a:r>
            <a:endParaRPr lang="en-GB"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206</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6120679" cy="5632311"/>
          </a:xfrm>
          <a:prstGeom prst="rect">
            <a:avLst/>
          </a:prstGeom>
        </p:spPr>
        <p:txBody>
          <a:bodyPr wrap="square">
            <a:spAutoFit/>
          </a:bodyPr>
          <a:lstStyle/>
          <a:p>
            <a:pPr marL="723900" indent="-361950" defTabSz="896938">
              <a:buClr>
                <a:srgbClr val="00B050"/>
              </a:buClr>
              <a:buFont typeface="Arial" panose="020B0604020202020204" pitchFamily="34" charset="0"/>
              <a:buChar char="•"/>
            </a:pPr>
            <a:r>
              <a:rPr lang="en-US" sz="2400" b="1" dirty="0" smtClean="0"/>
              <a:t>Flexible </a:t>
            </a:r>
            <a:r>
              <a:rPr lang="en-US" sz="2400" b="1" dirty="0"/>
              <a:t>working patterns </a:t>
            </a:r>
            <a:r>
              <a:rPr lang="en-US" sz="2400" dirty="0"/>
              <a:t>- Changes in the world economy have meant </a:t>
            </a:r>
            <a:r>
              <a:rPr lang="en-US" sz="2400" dirty="0" smtClean="0"/>
              <a:t>that firms </a:t>
            </a:r>
            <a:r>
              <a:rPr lang="en-US" sz="2400" dirty="0"/>
              <a:t>need to be far more flexible in order to compete internationally. Examples </a:t>
            </a:r>
            <a:r>
              <a:rPr lang="en-US" sz="2400" dirty="0" smtClean="0"/>
              <a:t>of flexible </a:t>
            </a:r>
            <a:r>
              <a:rPr lang="en-US" sz="2400" dirty="0"/>
              <a:t>working patterns include firms hiring more part-time staff, firms </a:t>
            </a:r>
            <a:r>
              <a:rPr lang="en-US" sz="2400" dirty="0" smtClean="0"/>
              <a:t>allowing employees </a:t>
            </a:r>
            <a:r>
              <a:rPr lang="en-US" sz="2400" dirty="0"/>
              <a:t>to work from home, flexible working hours and outsourcing </a:t>
            </a:r>
            <a:r>
              <a:rPr lang="en-US" sz="2400" dirty="0" smtClean="0"/>
              <a:t>non-core functions </a:t>
            </a:r>
            <a:r>
              <a:rPr lang="en-US" sz="2400" dirty="0"/>
              <a:t>(such as accounting, cleaning, security and </a:t>
            </a:r>
            <a:r>
              <a:rPr lang="en-US" sz="2400" dirty="0" smtClean="0"/>
              <a:t>ICT</a:t>
            </a:r>
            <a:r>
              <a:rPr lang="en-US" sz="2400" dirty="0"/>
              <a:t>) to other </a:t>
            </a:r>
            <a:r>
              <a:rPr lang="en-US" sz="2400" dirty="0" smtClean="0"/>
              <a:t>service providers</a:t>
            </a:r>
            <a:r>
              <a:rPr lang="en-US" sz="2400" dirty="0"/>
              <a:t>.</a:t>
            </a:r>
          </a:p>
          <a:p>
            <a:pPr marL="449263" indent="-449263" defTabSz="896938">
              <a:buClr>
                <a:srgbClr val="00B050"/>
              </a:buClr>
              <a:buFont typeface="Wingdings 3" panose="05040102010807070707" pitchFamily="18" charset="2"/>
              <a:buChar char=""/>
            </a:pPr>
            <a:r>
              <a:rPr lang="en-US" sz="2400" dirty="0"/>
              <a:t>Governments strive to ensure that everyone who is able and willing to have a job </a:t>
            </a:r>
            <a:r>
              <a:rPr lang="en-US" sz="2400" dirty="0" smtClean="0"/>
              <a:t>is able </a:t>
            </a:r>
            <a:r>
              <a:rPr lang="en-US" sz="2400" dirty="0"/>
              <a:t>to find employment.</a:t>
            </a:r>
            <a:endParaRPr lang="en-GB" sz="2400" dirty="0"/>
          </a:p>
        </p:txBody>
      </p:sp>
      <p:sp>
        <p:nvSpPr>
          <p:cNvPr id="2" name="Rectangle 1"/>
          <p:cNvSpPr/>
          <p:nvPr/>
        </p:nvSpPr>
        <p:spPr>
          <a:xfrm>
            <a:off x="6444208" y="1081474"/>
            <a:ext cx="2358008" cy="5401479"/>
          </a:xfrm>
          <a:prstGeom prst="rect">
            <a:avLst/>
          </a:prstGeom>
          <a:solidFill>
            <a:schemeClr val="tx2">
              <a:lumMod val="20000"/>
              <a:lumOff val="80000"/>
            </a:schemeClr>
          </a:solidFill>
          <a:ln w="57150">
            <a:solidFill>
              <a:srgbClr val="002060"/>
            </a:solidFill>
          </a:ln>
        </p:spPr>
        <p:txBody>
          <a:bodyPr wrap="square">
            <a:spAutoFit/>
          </a:bodyPr>
          <a:lstStyle/>
          <a:p>
            <a:r>
              <a:rPr lang="en-GB" sz="2300" b="1" dirty="0">
                <a:latin typeface="Arial" panose="020B0604020202020204" pitchFamily="34" charset="0"/>
                <a:cs typeface="Arial" panose="020B0604020202020204" pitchFamily="34" charset="0"/>
              </a:rPr>
              <a:t>Study tips</a:t>
            </a:r>
          </a:p>
          <a:p>
            <a:r>
              <a:rPr lang="en-GB" sz="2300" dirty="0">
                <a:latin typeface="Arial" panose="020B0604020202020204" pitchFamily="34" charset="0"/>
                <a:cs typeface="Arial" panose="020B0604020202020204" pitchFamily="34" charset="0"/>
              </a:rPr>
              <a:t>Not all </a:t>
            </a:r>
            <a:r>
              <a:rPr lang="en-GB" sz="2300" dirty="0" smtClean="0">
                <a:latin typeface="Arial" panose="020B0604020202020204" pitchFamily="34" charset="0"/>
                <a:cs typeface="Arial" panose="020B0604020202020204" pitchFamily="34" charset="0"/>
              </a:rPr>
              <a:t>people of </a:t>
            </a:r>
            <a:r>
              <a:rPr lang="en-GB" sz="2300" dirty="0">
                <a:latin typeface="Arial" panose="020B0604020202020204" pitchFamily="34" charset="0"/>
                <a:cs typeface="Arial" panose="020B0604020202020204" pitchFamily="34" charset="0"/>
              </a:rPr>
              <a:t>working </a:t>
            </a:r>
            <a:r>
              <a:rPr lang="en-GB" sz="2300" dirty="0" smtClean="0">
                <a:latin typeface="Arial" panose="020B0604020202020204" pitchFamily="34" charset="0"/>
                <a:cs typeface="Arial" panose="020B0604020202020204" pitchFamily="34" charset="0"/>
              </a:rPr>
              <a:t>age are </a:t>
            </a:r>
            <a:r>
              <a:rPr lang="en-GB" sz="2300" i="1" dirty="0">
                <a:latin typeface="Arial" panose="020B0604020202020204" pitchFamily="34" charset="0"/>
                <a:cs typeface="Arial" panose="020B0604020202020204" pitchFamily="34" charset="0"/>
              </a:rPr>
              <a:t>willing </a:t>
            </a:r>
            <a:r>
              <a:rPr lang="en-GB" sz="2300" dirty="0" smtClean="0">
                <a:latin typeface="Arial" panose="020B0604020202020204" pitchFamily="34" charset="0"/>
                <a:cs typeface="Arial" panose="020B0604020202020204" pitchFamily="34" charset="0"/>
              </a:rPr>
              <a:t>to participate in employment</a:t>
            </a:r>
            <a:r>
              <a:rPr lang="en-GB" sz="2300" dirty="0">
                <a:latin typeface="Arial" panose="020B0604020202020204" pitchFamily="34" charset="0"/>
                <a:cs typeface="Arial" panose="020B0604020202020204" pitchFamily="34" charset="0"/>
              </a:rPr>
              <a:t>.</a:t>
            </a:r>
          </a:p>
          <a:p>
            <a:r>
              <a:rPr lang="en-GB" sz="2300" dirty="0">
                <a:latin typeface="Arial" panose="020B0604020202020204" pitchFamily="34" charset="0"/>
                <a:cs typeface="Arial" panose="020B0604020202020204" pitchFamily="34" charset="0"/>
              </a:rPr>
              <a:t>This </a:t>
            </a:r>
            <a:r>
              <a:rPr lang="en-GB" sz="2300" dirty="0" smtClean="0">
                <a:latin typeface="Arial" panose="020B0604020202020204" pitchFamily="34" charset="0"/>
                <a:cs typeface="Arial" panose="020B0604020202020204" pitchFamily="34" charset="0"/>
              </a:rPr>
              <a:t>depends on </a:t>
            </a:r>
            <a:r>
              <a:rPr lang="en-GB" sz="2300" dirty="0">
                <a:latin typeface="Arial" panose="020B0604020202020204" pitchFamily="34" charset="0"/>
                <a:cs typeface="Arial" panose="020B0604020202020204" pitchFamily="34" charset="0"/>
              </a:rPr>
              <a:t>the </a:t>
            </a:r>
            <a:r>
              <a:rPr lang="en-GB" sz="2300" dirty="0" smtClean="0">
                <a:latin typeface="Arial" panose="020B0604020202020204" pitchFamily="34" charset="0"/>
                <a:cs typeface="Arial" panose="020B0604020202020204" pitchFamily="34" charset="0"/>
              </a:rPr>
              <a:t>country's welfare benefits scheme and social attitudes </a:t>
            </a:r>
            <a:r>
              <a:rPr lang="en-GB" sz="2300" dirty="0">
                <a:latin typeface="Arial" panose="020B0604020202020204" pitchFamily="34" charset="0"/>
                <a:cs typeface="Arial" panose="020B0604020202020204" pitchFamily="34" charset="0"/>
              </a:rPr>
              <a:t>such </a:t>
            </a:r>
            <a:r>
              <a:rPr lang="en-GB" sz="2300" dirty="0" smtClean="0">
                <a:latin typeface="Arial" panose="020B0604020202020204" pitchFamily="34" charset="0"/>
                <a:cs typeface="Arial" panose="020B0604020202020204" pitchFamily="34" charset="0"/>
              </a:rPr>
              <a:t>as attitudes towards women </a:t>
            </a:r>
            <a:r>
              <a:rPr lang="en-GB" sz="2300" dirty="0">
                <a:latin typeface="Arial" panose="020B0604020202020204" pitchFamily="34" charset="0"/>
                <a:cs typeface="Arial" panose="020B0604020202020204" pitchFamily="34" charset="0"/>
              </a:rPr>
              <a:t>in </a:t>
            </a:r>
            <a:r>
              <a:rPr lang="en-GB" sz="2300" dirty="0" smtClean="0">
                <a:latin typeface="Arial" panose="020B0604020202020204" pitchFamily="34" charset="0"/>
                <a:cs typeface="Arial" panose="020B0604020202020204" pitchFamily="34" charset="0"/>
              </a:rPr>
              <a:t>the workforce</a:t>
            </a:r>
            <a:r>
              <a:rPr lang="en-GB" sz="23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183962613"/>
      </p:ext>
    </p:extLst>
  </p:cSld>
  <p:clrMapOvr>
    <a:masterClrMapping/>
  </p:clrMapOvr>
  <p:transition advClick="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206</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8568951" cy="2862322"/>
          </a:xfrm>
          <a:prstGeom prst="rect">
            <a:avLst/>
          </a:prstGeom>
        </p:spPr>
        <p:txBody>
          <a:bodyPr wrap="square">
            <a:spAutoFit/>
          </a:bodyPr>
          <a:lstStyle/>
          <a:p>
            <a:pPr marL="449263" indent="-449263" defTabSz="896938">
              <a:buClr>
                <a:srgbClr val="00B050"/>
              </a:buClr>
              <a:buFont typeface="Wingdings 3" panose="05040102010807070707" pitchFamily="18" charset="2"/>
              <a:buChar char=""/>
            </a:pPr>
            <a:r>
              <a:rPr lang="en-US" sz="2000" dirty="0" smtClean="0"/>
              <a:t>Unemployment </a:t>
            </a:r>
            <a:r>
              <a:rPr lang="en-US" sz="2000" dirty="0"/>
              <a:t>occurs when people of working age are both willing and </a:t>
            </a:r>
            <a:r>
              <a:rPr lang="en-US" sz="2000" dirty="0" smtClean="0"/>
              <a:t>able to </a:t>
            </a:r>
            <a:r>
              <a:rPr lang="en-US" sz="2000" dirty="0"/>
              <a:t>work but cannot find employment. The United Nation's International </a:t>
            </a:r>
            <a:r>
              <a:rPr lang="en-US" sz="2000" dirty="0" smtClean="0"/>
              <a:t>Labour Organisation </a:t>
            </a:r>
            <a:r>
              <a:rPr lang="en-US" sz="2000" dirty="0"/>
              <a:t>(ILO) states the lower age limit for employment as 15 years old. </a:t>
            </a:r>
            <a:r>
              <a:rPr lang="en-US" sz="2000" dirty="0" smtClean="0"/>
              <a:t>While there </a:t>
            </a:r>
            <a:r>
              <a:rPr lang="en-US" sz="2000" dirty="0"/>
              <a:t>is no official upper limit, many countries use an age limit of between 65 </a:t>
            </a:r>
            <a:r>
              <a:rPr lang="en-US" sz="2000" dirty="0" smtClean="0"/>
              <a:t>and 70.</a:t>
            </a:r>
          </a:p>
          <a:p>
            <a:pPr marL="449263" indent="-449263" defTabSz="896938">
              <a:buClr>
                <a:srgbClr val="00B050"/>
              </a:buClr>
              <a:buFont typeface="Wingdings 3" panose="05040102010807070707" pitchFamily="18" charset="2"/>
              <a:buChar char=""/>
            </a:pPr>
            <a:r>
              <a:rPr lang="en-US" sz="2000" dirty="0" smtClean="0"/>
              <a:t>E.g., </a:t>
            </a:r>
            <a:r>
              <a:rPr lang="en-US" sz="2000" dirty="0"/>
              <a:t>the official retirement age for females in the UK is 66 years and </a:t>
            </a:r>
            <a:r>
              <a:rPr lang="en-US" sz="2000" dirty="0" smtClean="0"/>
              <a:t>5 months</a:t>
            </a:r>
            <a:r>
              <a:rPr lang="en-US" sz="2000" dirty="0"/>
              <a:t>, while this figure is 67 years for all workers in Norway, Poland and the </a:t>
            </a:r>
            <a:r>
              <a:rPr lang="en-US" sz="2000" dirty="0" smtClean="0"/>
              <a:t>USA. Figure 19.1 </a:t>
            </a:r>
            <a:r>
              <a:rPr lang="en-US" sz="2000" dirty="0"/>
              <a:t>shows unemployment rates in the USA from 2000 to 2013.</a:t>
            </a:r>
            <a:endParaRPr lang="en-GB" sz="2000" dirty="0"/>
          </a:p>
        </p:txBody>
      </p:sp>
      <p:pic>
        <p:nvPicPr>
          <p:cNvPr id="3" name="Picture 2"/>
          <p:cNvPicPr>
            <a:picLocks noChangeAspect="1"/>
          </p:cNvPicPr>
          <p:nvPr/>
        </p:nvPicPr>
        <p:blipFill rotWithShape="1">
          <a:blip r:embed="rId3"/>
          <a:srcRect l="27310" t="23422" r="12920" b="37203"/>
          <a:stretch/>
        </p:blipFill>
        <p:spPr>
          <a:xfrm>
            <a:off x="1331640" y="3861049"/>
            <a:ext cx="6696744" cy="2448272"/>
          </a:xfrm>
          <a:prstGeom prst="rect">
            <a:avLst/>
          </a:prstGeom>
        </p:spPr>
      </p:pic>
      <p:sp>
        <p:nvSpPr>
          <p:cNvPr id="4" name="Rectangle 3"/>
          <p:cNvSpPr/>
          <p:nvPr/>
        </p:nvSpPr>
        <p:spPr>
          <a:xfrm>
            <a:off x="2195736" y="6309320"/>
            <a:ext cx="5025735" cy="400110"/>
          </a:xfrm>
          <a:prstGeom prst="rect">
            <a:avLst/>
          </a:prstGeom>
        </p:spPr>
        <p:txBody>
          <a:bodyPr wrap="none">
            <a:spAutoFit/>
          </a:bodyPr>
          <a:lstStyle/>
          <a:p>
            <a:r>
              <a:rPr lang="en-GB" sz="2000" b="1" dirty="0" smtClean="0">
                <a:solidFill>
                  <a:srgbClr val="2E2F2F"/>
                </a:solidFill>
                <a:latin typeface="Arial" panose="020B0604020202020204" pitchFamily="34" charset="0"/>
                <a:cs typeface="Arial" panose="020B0604020202020204" pitchFamily="34" charset="0"/>
              </a:rPr>
              <a:t>Figure 19.1</a:t>
            </a:r>
            <a:r>
              <a:rPr lang="en-GB" sz="2000" dirty="0" smtClean="0">
                <a:solidFill>
                  <a:srgbClr val="2E2F2F"/>
                </a:solidFill>
                <a:latin typeface="Arial" panose="020B0604020202020204" pitchFamily="34" charset="0"/>
                <a:cs typeface="Arial" panose="020B0604020202020204" pitchFamily="34" charset="0"/>
              </a:rPr>
              <a:t> - </a:t>
            </a:r>
            <a:r>
              <a:rPr lang="en-GB" sz="2000" dirty="0" smtClean="0">
                <a:solidFill>
                  <a:srgbClr val="4E5051"/>
                </a:solidFill>
                <a:latin typeface="Arial" panose="020B0604020202020204" pitchFamily="34" charset="0"/>
                <a:cs typeface="Arial" panose="020B0604020202020204" pitchFamily="34" charset="0"/>
              </a:rPr>
              <a:t>US unemployment, 2000</a:t>
            </a:r>
            <a:r>
              <a:rPr lang="en-GB" sz="2000" dirty="0" smtClean="0">
                <a:solidFill>
                  <a:srgbClr val="686868"/>
                </a:solidFill>
                <a:latin typeface="Arial" panose="020B0604020202020204" pitchFamily="34" charset="0"/>
                <a:cs typeface="Arial" panose="020B0604020202020204" pitchFamily="34" charset="0"/>
              </a:rPr>
              <a:t>- </a:t>
            </a:r>
            <a:r>
              <a:rPr lang="en-GB" sz="2000" dirty="0">
                <a:solidFill>
                  <a:srgbClr val="4E5051"/>
                </a:solidFill>
                <a:latin typeface="Arial" panose="020B0604020202020204" pitchFamily="34" charset="0"/>
                <a:cs typeface="Arial" panose="020B0604020202020204" pitchFamily="34" charset="0"/>
              </a:rPr>
              <a:t>13</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2299858"/>
      </p:ext>
    </p:extLst>
  </p:cSld>
  <p:clrMapOvr>
    <a:masterClrMapping/>
  </p:clrMapOvr>
  <p:transition advClick="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206</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8568951" cy="5645135"/>
          </a:xfrm>
          <a:prstGeom prst="rect">
            <a:avLst/>
          </a:prstGeom>
        </p:spPr>
        <p:txBody>
          <a:bodyPr wrap="square">
            <a:spAutoFit/>
          </a:bodyPr>
          <a:lstStyle/>
          <a:p>
            <a:pPr marL="449263" indent="-449263" defTabSz="896938">
              <a:buClr>
                <a:srgbClr val="00B050"/>
              </a:buClr>
              <a:buFont typeface="Wingdings 3" panose="05040102010807070707" pitchFamily="18" charset="2"/>
              <a:buChar char=""/>
            </a:pPr>
            <a:r>
              <a:rPr lang="en-US" sz="2400" dirty="0"/>
              <a:t>The unemployment rate shows the percentage of the country's workforce (those </a:t>
            </a:r>
            <a:r>
              <a:rPr lang="en-US" sz="2400" dirty="0" smtClean="0"/>
              <a:t>of working </a:t>
            </a:r>
            <a:r>
              <a:rPr lang="en-US" sz="2400" dirty="0"/>
              <a:t>age) that is unemployed. It is calculated by the </a:t>
            </a:r>
            <a:r>
              <a:rPr lang="en-US" sz="2400" dirty="0" smtClean="0"/>
              <a:t>formula:</a:t>
            </a:r>
          </a:p>
          <a:p>
            <a:pPr marL="449263" indent="-449263" defTabSz="896938">
              <a:buClr>
                <a:srgbClr val="00B050"/>
              </a:buClr>
              <a:buFont typeface="Wingdings 3" panose="05040102010807070707" pitchFamily="18" charset="2"/>
              <a:buChar char=""/>
            </a:pPr>
            <a:endParaRPr lang="en-US" sz="1400" dirty="0"/>
          </a:p>
          <a:p>
            <a:pPr marL="2778125" algn="ctr" defTabSz="896938">
              <a:lnSpc>
                <a:spcPts val="1200"/>
              </a:lnSpc>
              <a:buClr>
                <a:srgbClr val="00B050"/>
              </a:buClr>
            </a:pPr>
            <a:r>
              <a:rPr lang="en-US" sz="2400" u="sng" dirty="0"/>
              <a:t>number of </a:t>
            </a:r>
            <a:r>
              <a:rPr lang="en-US" sz="2400" u="sng" dirty="0" smtClean="0"/>
              <a:t>unemployed</a:t>
            </a:r>
          </a:p>
          <a:p>
            <a:pPr marL="982663" defTabSz="896938">
              <a:lnSpc>
                <a:spcPts val="1200"/>
              </a:lnSpc>
              <a:buClr>
                <a:srgbClr val="00B050"/>
              </a:buClr>
              <a:tabLst>
                <a:tab pos="8161338" algn="r"/>
              </a:tabLst>
            </a:pPr>
            <a:r>
              <a:rPr lang="en-US" sz="2400" dirty="0" smtClean="0"/>
              <a:t>unemployment </a:t>
            </a:r>
            <a:r>
              <a:rPr lang="en-US" sz="2400" dirty="0"/>
              <a:t>rate </a:t>
            </a:r>
            <a:r>
              <a:rPr lang="en-US" sz="2400" dirty="0" smtClean="0"/>
              <a:t>= 	x </a:t>
            </a:r>
            <a:r>
              <a:rPr lang="en-US" sz="2400" dirty="0"/>
              <a:t>100</a:t>
            </a:r>
            <a:endParaRPr lang="en-US" sz="2400" dirty="0" smtClean="0"/>
          </a:p>
          <a:p>
            <a:pPr marL="2690813" algn="ctr" defTabSz="896938">
              <a:lnSpc>
                <a:spcPts val="1200"/>
              </a:lnSpc>
              <a:buClr>
                <a:srgbClr val="00B050"/>
              </a:buClr>
            </a:pPr>
            <a:r>
              <a:rPr lang="en-US" sz="2400" dirty="0" smtClean="0"/>
              <a:t>workforce</a:t>
            </a:r>
            <a:endParaRPr lang="en-US" sz="2400" dirty="0"/>
          </a:p>
          <a:p>
            <a:pPr marL="449263" indent="-449263" defTabSz="896938">
              <a:buClr>
                <a:srgbClr val="00B050"/>
              </a:buClr>
              <a:buFont typeface="Wingdings 3" panose="05040102010807070707" pitchFamily="18" charset="2"/>
              <a:buChar char=""/>
            </a:pPr>
            <a:r>
              <a:rPr lang="en-US" sz="2400" dirty="0" smtClean="0"/>
              <a:t>Alternatively, this can be expressed as:</a:t>
            </a:r>
          </a:p>
          <a:p>
            <a:pPr marL="449263" indent="-449263" defTabSz="896938">
              <a:buClr>
                <a:srgbClr val="00B050"/>
              </a:buClr>
              <a:buFont typeface="Wingdings 3" panose="05040102010807070707" pitchFamily="18" charset="2"/>
              <a:buChar char=""/>
            </a:pPr>
            <a:endParaRPr lang="en-US" sz="700" dirty="0" smtClean="0"/>
          </a:p>
          <a:p>
            <a:pPr marL="2155825" algn="ctr" defTabSz="896938">
              <a:lnSpc>
                <a:spcPts val="1200"/>
              </a:lnSpc>
              <a:buClr>
                <a:srgbClr val="00B050"/>
              </a:buClr>
              <a:tabLst>
                <a:tab pos="2519363" algn="r"/>
              </a:tabLst>
            </a:pPr>
            <a:r>
              <a:rPr lang="en-US" dirty="0" smtClean="0"/>
              <a:t>number of unemployed</a:t>
            </a:r>
          </a:p>
          <a:p>
            <a:pPr defTabSz="896938">
              <a:lnSpc>
                <a:spcPts val="1200"/>
              </a:lnSpc>
              <a:buClr>
                <a:srgbClr val="00B050"/>
              </a:buClr>
              <a:tabLst>
                <a:tab pos="8332788" algn="r"/>
              </a:tabLst>
            </a:pPr>
            <a:r>
              <a:rPr lang="en-US" dirty="0" smtClean="0"/>
              <a:t>unemployment rate=  ___________________________________________ x 100</a:t>
            </a:r>
          </a:p>
          <a:p>
            <a:pPr marL="1793875" indent="-258763" algn="ctr" defTabSz="896938">
              <a:lnSpc>
                <a:spcPts val="1900"/>
              </a:lnSpc>
              <a:buClr>
                <a:srgbClr val="00B050"/>
              </a:buClr>
            </a:pPr>
            <a:r>
              <a:rPr lang="en-US" dirty="0" smtClean="0"/>
              <a:t>number </a:t>
            </a:r>
            <a:r>
              <a:rPr lang="en-US" dirty="0"/>
              <a:t>of unemployed + employed + </a:t>
            </a:r>
            <a:r>
              <a:rPr lang="en-US" dirty="0" smtClean="0"/>
              <a:t>self-employed</a:t>
            </a:r>
          </a:p>
          <a:p>
            <a:pPr marL="449263" indent="-449263" defTabSz="896938">
              <a:buClr>
                <a:srgbClr val="00B050"/>
              </a:buClr>
              <a:buFont typeface="Wingdings 3" panose="05040102010807070707" pitchFamily="18" charset="2"/>
              <a:buChar char=""/>
            </a:pPr>
            <a:r>
              <a:rPr lang="en-US" sz="2400" dirty="0"/>
              <a:t>The </a:t>
            </a:r>
            <a:r>
              <a:rPr lang="en-US" sz="2400" dirty="0" smtClean="0"/>
              <a:t>ILO </a:t>
            </a:r>
            <a:r>
              <a:rPr lang="en-US" sz="2400" dirty="0"/>
              <a:t>measures a country's unemployment based on the number of </a:t>
            </a:r>
            <a:r>
              <a:rPr lang="en-US" sz="2400" dirty="0" smtClean="0"/>
              <a:t>people who </a:t>
            </a:r>
            <a:r>
              <a:rPr lang="en-US" sz="2400" dirty="0"/>
              <a:t>are:</a:t>
            </a:r>
          </a:p>
          <a:p>
            <a:pPr marL="811213" indent="-363538" defTabSz="896938">
              <a:buClr>
                <a:srgbClr val="00B050"/>
              </a:buClr>
              <a:buFont typeface="Arial" panose="020B0604020202020204" pitchFamily="34" charset="0"/>
              <a:buChar char="•"/>
            </a:pPr>
            <a:r>
              <a:rPr lang="en-US" sz="2400" dirty="0" smtClean="0"/>
              <a:t>willing </a:t>
            </a:r>
            <a:r>
              <a:rPr lang="en-US" sz="2400" dirty="0"/>
              <a:t>to work, bur unable to find it</a:t>
            </a:r>
          </a:p>
          <a:p>
            <a:pPr marL="811213" indent="-363538" defTabSz="896938">
              <a:buClr>
                <a:srgbClr val="00B050"/>
              </a:buClr>
              <a:buFont typeface="Arial" panose="020B0604020202020204" pitchFamily="34" charset="0"/>
              <a:buChar char="•"/>
            </a:pPr>
            <a:r>
              <a:rPr lang="en-US" sz="2400" dirty="0" smtClean="0"/>
              <a:t>actively </a:t>
            </a:r>
            <a:r>
              <a:rPr lang="en-US" sz="2400" dirty="0"/>
              <a:t>looking for work - that is, they have looked for a job in the last 4 weeks</a:t>
            </a:r>
          </a:p>
          <a:p>
            <a:pPr marL="811213" indent="-363538" defTabSz="896938">
              <a:buClr>
                <a:srgbClr val="00B050"/>
              </a:buClr>
              <a:buFont typeface="Arial" panose="020B0604020202020204" pitchFamily="34" charset="0"/>
              <a:buChar char="•"/>
            </a:pPr>
            <a:r>
              <a:rPr lang="en-US" sz="2400" dirty="0" smtClean="0"/>
              <a:t>able </a:t>
            </a:r>
            <a:r>
              <a:rPr lang="en-US" sz="2400" dirty="0"/>
              <a:t>to start work within the next 2 weeks or waiting to start a new job within </a:t>
            </a:r>
            <a:r>
              <a:rPr lang="en-US" sz="2400" dirty="0" smtClean="0"/>
              <a:t>in the next 2 weeks</a:t>
            </a:r>
            <a:r>
              <a:rPr lang="en-US" sz="2400" dirty="0"/>
              <a:t>.</a:t>
            </a:r>
            <a:endParaRPr lang="en-GB" sz="2400" dirty="0"/>
          </a:p>
        </p:txBody>
      </p:sp>
    </p:spTree>
    <p:extLst>
      <p:ext uri="{BB962C8B-B14F-4D97-AF65-F5344CB8AC3E}">
        <p14:creationId xmlns:p14="http://schemas.microsoft.com/office/powerpoint/2010/main" val="601086669"/>
      </p:ext>
    </p:extLst>
  </p:cSld>
  <p:clrMapOvr>
    <a:masterClrMapping/>
  </p:clrMapOvr>
  <p:transition advClick="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207</a:t>
            </a:r>
            <a:endParaRPr lang="en-GB" sz="1050" b="1" dirty="0">
              <a:latin typeface="Arial" panose="020B0604020202020204" pitchFamily="34" charset="0"/>
              <a:cs typeface="Arial" panose="020B0604020202020204" pitchFamily="34" charset="0"/>
            </a:endParaRPr>
          </a:p>
        </p:txBody>
      </p:sp>
      <p:sp>
        <p:nvSpPr>
          <p:cNvPr id="7" name="Rectangle 6"/>
          <p:cNvSpPr/>
          <p:nvPr/>
        </p:nvSpPr>
        <p:spPr>
          <a:xfrm>
            <a:off x="251521" y="1052736"/>
            <a:ext cx="8568951" cy="2077492"/>
          </a:xfrm>
          <a:prstGeom prst="rect">
            <a:avLst/>
          </a:prstGeom>
          <a:solidFill>
            <a:srgbClr val="FDCFD2"/>
          </a:solidFill>
          <a:ln w="57150">
            <a:solidFill>
              <a:srgbClr val="002060"/>
            </a:solidFill>
          </a:ln>
        </p:spPr>
        <p:txBody>
          <a:bodyPr wrap="square">
            <a:spAutoFit/>
          </a:bodyPr>
          <a:lstStyle/>
          <a:p>
            <a:pPr defTabSz="896938">
              <a:buClr>
                <a:srgbClr val="00B050"/>
              </a:buClr>
            </a:pPr>
            <a:r>
              <a:rPr lang="en-US" sz="2150" b="1" dirty="0"/>
              <a:t>Activity</a:t>
            </a:r>
          </a:p>
          <a:p>
            <a:pPr marL="449263" indent="-449263" defTabSz="896938">
              <a:buClr>
                <a:srgbClr val="00B050"/>
              </a:buClr>
              <a:buFont typeface="Wingdings 3" panose="05040102010807070707" pitchFamily="18" charset="2"/>
              <a:buChar char=""/>
            </a:pPr>
            <a:r>
              <a:rPr lang="en-US" sz="2150" dirty="0"/>
              <a:t>Find out the rates of unemployment in your country or a country of your choice for </a:t>
            </a:r>
            <a:r>
              <a:rPr lang="en-US" sz="2150" dirty="0" smtClean="0"/>
              <a:t>the past </a:t>
            </a:r>
            <a:r>
              <a:rPr lang="en-US" sz="2150" dirty="0"/>
              <a:t>5 years. A good starting point is </a:t>
            </a:r>
            <a:r>
              <a:rPr lang="en-US" sz="2150" dirty="0" smtClean="0">
                <a:hlinkClick r:id="rId3"/>
              </a:rPr>
              <a:t>www.tradingeconomics.com</a:t>
            </a:r>
            <a:r>
              <a:rPr lang="en-US" sz="2150" dirty="0" smtClean="0"/>
              <a:t> or </a:t>
            </a:r>
            <a:r>
              <a:rPr lang="en-US" sz="2150" dirty="0"/>
              <a:t>the </a:t>
            </a:r>
            <a:r>
              <a:rPr lang="en-US" sz="2150" dirty="0" smtClean="0"/>
              <a:t>International Labour </a:t>
            </a:r>
            <a:r>
              <a:rPr lang="en-US" sz="2150" dirty="0"/>
              <a:t>Organisation website </a:t>
            </a:r>
            <a:r>
              <a:rPr lang="en-US" sz="2150" dirty="0" smtClean="0">
                <a:hlinkClick r:id="rId4"/>
              </a:rPr>
              <a:t>www.ilo.org</a:t>
            </a:r>
            <a:r>
              <a:rPr lang="en-US" sz="2150" dirty="0" smtClean="0"/>
              <a:t>). </a:t>
            </a:r>
            <a:r>
              <a:rPr lang="en-US" sz="2150" dirty="0"/>
              <a:t>What trends can you identify? Investigate </a:t>
            </a:r>
            <a:r>
              <a:rPr lang="en-US" sz="2150" dirty="0" smtClean="0"/>
              <a:t>the possible causes of these unemployment trends</a:t>
            </a:r>
            <a:r>
              <a:rPr lang="en-US" sz="2150" dirty="0"/>
              <a:t>.</a:t>
            </a:r>
            <a:endParaRPr lang="en-GB" sz="2150" dirty="0"/>
          </a:p>
        </p:txBody>
      </p:sp>
      <p:sp>
        <p:nvSpPr>
          <p:cNvPr id="5" name="Rectangle 4"/>
          <p:cNvSpPr/>
          <p:nvPr/>
        </p:nvSpPr>
        <p:spPr>
          <a:xfrm>
            <a:off x="251520" y="3284984"/>
            <a:ext cx="8568951" cy="3323987"/>
          </a:xfrm>
          <a:prstGeom prst="rect">
            <a:avLst/>
          </a:prstGeom>
          <a:solidFill>
            <a:schemeClr val="bg1"/>
          </a:solidFill>
          <a:ln w="57150">
            <a:noFill/>
          </a:ln>
        </p:spPr>
        <p:txBody>
          <a:bodyPr wrap="square">
            <a:spAutoFit/>
          </a:bodyPr>
          <a:lstStyle/>
          <a:p>
            <a:pPr defTabSz="896938">
              <a:buClr>
                <a:srgbClr val="00B050"/>
              </a:buClr>
            </a:pPr>
            <a:r>
              <a:rPr lang="en-US" sz="2060" b="1" dirty="0">
                <a:solidFill>
                  <a:srgbClr val="FF0000"/>
                </a:solidFill>
              </a:rPr>
              <a:t>Exam practice</a:t>
            </a:r>
          </a:p>
          <a:p>
            <a:pPr marL="449263" indent="-449263" defTabSz="896938">
              <a:buClr>
                <a:srgbClr val="00B050"/>
              </a:buClr>
              <a:buFont typeface="+mj-lt"/>
              <a:buAutoNum type="arabicPeriod"/>
              <a:tabLst>
                <a:tab pos="8332788" algn="r"/>
              </a:tabLst>
            </a:pPr>
            <a:r>
              <a:rPr lang="en-US" sz="2060" dirty="0" smtClean="0">
                <a:solidFill>
                  <a:srgbClr val="FF0000"/>
                </a:solidFill>
              </a:rPr>
              <a:t>Calculate </a:t>
            </a:r>
            <a:r>
              <a:rPr lang="en-US" sz="2060" dirty="0">
                <a:solidFill>
                  <a:srgbClr val="FF0000"/>
                </a:solidFill>
              </a:rPr>
              <a:t>the unemployment rate in a country with a population of </a:t>
            </a:r>
            <a:r>
              <a:rPr lang="en-US" sz="2060" dirty="0" smtClean="0">
                <a:solidFill>
                  <a:srgbClr val="FF0000"/>
                </a:solidFill>
              </a:rPr>
              <a:t>65m people</a:t>
            </a:r>
            <a:r>
              <a:rPr lang="en-US" sz="2060" dirty="0">
                <a:solidFill>
                  <a:srgbClr val="FF0000"/>
                </a:solidFill>
              </a:rPr>
              <a:t>, of whom </a:t>
            </a:r>
            <a:r>
              <a:rPr lang="en-US" sz="2060" dirty="0" smtClean="0">
                <a:solidFill>
                  <a:srgbClr val="FF0000"/>
                </a:solidFill>
              </a:rPr>
              <a:t>36m </a:t>
            </a:r>
            <a:r>
              <a:rPr lang="en-US" sz="2060" dirty="0">
                <a:solidFill>
                  <a:srgbClr val="FF0000"/>
                </a:solidFill>
              </a:rPr>
              <a:t>are employed and </a:t>
            </a:r>
            <a:r>
              <a:rPr lang="en-US" sz="2060" dirty="0" smtClean="0">
                <a:solidFill>
                  <a:srgbClr val="FF0000"/>
                </a:solidFill>
              </a:rPr>
              <a:t>4m </a:t>
            </a:r>
            <a:r>
              <a:rPr lang="en-US" sz="2060" dirty="0">
                <a:solidFill>
                  <a:srgbClr val="FF0000"/>
                </a:solidFill>
              </a:rPr>
              <a:t>are unemployed. </a:t>
            </a:r>
            <a:r>
              <a:rPr lang="en-US" sz="2060" dirty="0" smtClean="0">
                <a:solidFill>
                  <a:srgbClr val="FF0000"/>
                </a:solidFill>
              </a:rPr>
              <a:t>	(</a:t>
            </a:r>
            <a:r>
              <a:rPr lang="en-US" sz="2060" dirty="0">
                <a:solidFill>
                  <a:srgbClr val="FF0000"/>
                </a:solidFill>
              </a:rPr>
              <a:t>2)</a:t>
            </a:r>
          </a:p>
          <a:p>
            <a:pPr marL="449263" indent="-449263" defTabSz="896938">
              <a:buClr>
                <a:srgbClr val="00B050"/>
              </a:buClr>
              <a:buFont typeface="+mj-lt"/>
              <a:buAutoNum type="arabicPeriod"/>
              <a:tabLst>
                <a:tab pos="8332788" algn="r"/>
              </a:tabLst>
            </a:pPr>
            <a:r>
              <a:rPr lang="en-US" sz="2060" dirty="0" smtClean="0">
                <a:solidFill>
                  <a:srgbClr val="FF0000"/>
                </a:solidFill>
              </a:rPr>
              <a:t>Calculate </a:t>
            </a:r>
            <a:r>
              <a:rPr lang="en-US" sz="2060" dirty="0">
                <a:solidFill>
                  <a:srgbClr val="FF0000"/>
                </a:solidFill>
              </a:rPr>
              <a:t>the number of unemployed people in a country with an </a:t>
            </a:r>
            <a:r>
              <a:rPr lang="en-US" sz="2060" dirty="0" smtClean="0">
                <a:solidFill>
                  <a:srgbClr val="FF0000"/>
                </a:solidFill>
              </a:rPr>
              <a:t>unemployment rate </a:t>
            </a:r>
            <a:r>
              <a:rPr lang="en-US" sz="2060" dirty="0">
                <a:solidFill>
                  <a:srgbClr val="FF0000"/>
                </a:solidFill>
              </a:rPr>
              <a:t>of </a:t>
            </a:r>
            <a:r>
              <a:rPr lang="en-US" sz="2060" dirty="0" smtClean="0">
                <a:solidFill>
                  <a:srgbClr val="FF0000"/>
                </a:solidFill>
              </a:rPr>
              <a:t>8.5% </a:t>
            </a:r>
            <a:r>
              <a:rPr lang="en-US" sz="2060" dirty="0">
                <a:solidFill>
                  <a:srgbClr val="FF0000"/>
                </a:solidFill>
              </a:rPr>
              <a:t>and the </a:t>
            </a:r>
            <a:r>
              <a:rPr lang="en-US" sz="2060" dirty="0" smtClean="0">
                <a:solidFill>
                  <a:srgbClr val="FF0000"/>
                </a:solidFill>
              </a:rPr>
              <a:t>following </a:t>
            </a:r>
            <a:r>
              <a:rPr lang="en-US" sz="2060" dirty="0">
                <a:solidFill>
                  <a:srgbClr val="FF0000"/>
                </a:solidFill>
              </a:rPr>
              <a:t>population data:</a:t>
            </a:r>
          </a:p>
          <a:p>
            <a:pPr marL="811213" indent="-363538" defTabSz="896938">
              <a:buClr>
                <a:srgbClr val="00B050"/>
              </a:buClr>
              <a:buFont typeface="Arial" panose="020B0604020202020204" pitchFamily="34" charset="0"/>
              <a:buChar char="•"/>
            </a:pPr>
            <a:r>
              <a:rPr lang="en-US" sz="2060" dirty="0" smtClean="0">
                <a:solidFill>
                  <a:srgbClr val="FF0000"/>
                </a:solidFill>
              </a:rPr>
              <a:t>population: </a:t>
            </a:r>
            <a:r>
              <a:rPr lang="en-US" sz="2060" dirty="0">
                <a:solidFill>
                  <a:srgbClr val="FF0000"/>
                </a:solidFill>
              </a:rPr>
              <a:t>46 million</a:t>
            </a:r>
          </a:p>
          <a:p>
            <a:pPr marL="811213" indent="-363538" defTabSz="896938">
              <a:buClr>
                <a:srgbClr val="00B050"/>
              </a:buClr>
              <a:buFont typeface="Arial" panose="020B0604020202020204" pitchFamily="34" charset="0"/>
              <a:buChar char="•"/>
            </a:pPr>
            <a:r>
              <a:rPr lang="en-US" sz="2060" dirty="0" smtClean="0">
                <a:solidFill>
                  <a:srgbClr val="FF0000"/>
                </a:solidFill>
              </a:rPr>
              <a:t>age </a:t>
            </a:r>
            <a:r>
              <a:rPr lang="en-US" sz="2060" dirty="0">
                <a:solidFill>
                  <a:srgbClr val="FF0000"/>
                </a:solidFill>
              </a:rPr>
              <a:t>0-14 = 17 million</a:t>
            </a:r>
          </a:p>
          <a:p>
            <a:pPr marL="811213" indent="-363538" defTabSz="896938">
              <a:buClr>
                <a:srgbClr val="00B050"/>
              </a:buClr>
              <a:buFont typeface="Arial" panose="020B0604020202020204" pitchFamily="34" charset="0"/>
              <a:buChar char="•"/>
            </a:pPr>
            <a:r>
              <a:rPr lang="en-US" sz="2060" dirty="0" smtClean="0">
                <a:solidFill>
                  <a:srgbClr val="FF0000"/>
                </a:solidFill>
              </a:rPr>
              <a:t>age </a:t>
            </a:r>
            <a:r>
              <a:rPr lang="en-US" sz="2060" dirty="0">
                <a:solidFill>
                  <a:srgbClr val="FF0000"/>
                </a:solidFill>
              </a:rPr>
              <a:t>15-64 = 20 million</a:t>
            </a:r>
          </a:p>
          <a:p>
            <a:pPr marL="811213" indent="-363538" defTabSz="896938">
              <a:buClr>
                <a:srgbClr val="00B050"/>
              </a:buClr>
              <a:buFont typeface="Arial" panose="020B0604020202020204" pitchFamily="34" charset="0"/>
              <a:buChar char="•"/>
              <a:tabLst>
                <a:tab pos="8350250" algn="r"/>
              </a:tabLst>
            </a:pPr>
            <a:r>
              <a:rPr lang="en-US" sz="2060" dirty="0" smtClean="0">
                <a:solidFill>
                  <a:srgbClr val="FF0000"/>
                </a:solidFill>
              </a:rPr>
              <a:t>age&gt;= </a:t>
            </a:r>
            <a:r>
              <a:rPr lang="en-US" sz="2060" dirty="0">
                <a:solidFill>
                  <a:srgbClr val="FF0000"/>
                </a:solidFill>
              </a:rPr>
              <a:t>65 = 9 million. </a:t>
            </a:r>
            <a:r>
              <a:rPr lang="en-US" sz="2060" dirty="0" smtClean="0">
                <a:solidFill>
                  <a:srgbClr val="FF0000"/>
                </a:solidFill>
              </a:rPr>
              <a:t>	(2)</a:t>
            </a:r>
            <a:endParaRPr lang="en-GB" sz="2060" dirty="0">
              <a:solidFill>
                <a:srgbClr val="FF0000"/>
              </a:solidFill>
            </a:endParaRPr>
          </a:p>
        </p:txBody>
      </p:sp>
    </p:spTree>
    <p:extLst>
      <p:ext uri="{BB962C8B-B14F-4D97-AF65-F5344CB8AC3E}">
        <p14:creationId xmlns:p14="http://schemas.microsoft.com/office/powerpoint/2010/main" val="1425189576"/>
      </p:ext>
    </p:extLst>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Syllabus Weightings</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400" dirty="0"/>
              <a:t>The weightings given to the assessment objectives are:</a:t>
            </a:r>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285750" indent="-285750">
              <a:buClr>
                <a:srgbClr val="00B050"/>
              </a:buClr>
              <a:buFont typeface="Wingdings 3" panose="05040102010807070707" pitchFamily="18" charset="2"/>
              <a:buChar char=""/>
            </a:pPr>
            <a:endParaRPr lang="en-US" sz="2000" dirty="0" smtClean="0"/>
          </a:p>
          <a:p>
            <a:pPr marL="285750" indent="-285750">
              <a:buClr>
                <a:srgbClr val="00B050"/>
              </a:buClr>
              <a:buFont typeface="Wingdings 3" panose="05040102010807070707" pitchFamily="18" charset="2"/>
              <a:buChar char=""/>
            </a:pPr>
            <a:endParaRPr lang="en-US" sz="2000" dirty="0"/>
          </a:p>
          <a:p>
            <a:pPr marL="406400" indent="-406400">
              <a:buClr>
                <a:srgbClr val="00B050"/>
              </a:buClr>
              <a:buFont typeface="Wingdings 3" panose="05040102010807070707" pitchFamily="18" charset="2"/>
              <a:buChar char=""/>
            </a:pPr>
            <a:r>
              <a:rPr lang="en-US" sz="2400" dirty="0"/>
              <a:t>The assessment objectives are weighted to give an indication of their relative importance. The weightings are not intended to provide a precise statement of the number of marks allocated to particular assessment objectives. </a:t>
            </a:r>
            <a:endParaRPr lang="en-US" sz="2000" dirty="0"/>
          </a:p>
        </p:txBody>
      </p:sp>
      <p:graphicFrame>
        <p:nvGraphicFramePr>
          <p:cNvPr id="2" name="Table 1"/>
          <p:cNvGraphicFramePr>
            <a:graphicFrameLocks noGrp="1"/>
          </p:cNvGraphicFramePr>
          <p:nvPr>
            <p:extLst>
              <p:ext uri="{D42A27DB-BD31-4B8C-83A1-F6EECF244321}">
                <p14:modId xmlns:p14="http://schemas.microsoft.com/office/powerpoint/2010/main" val="3435514362"/>
              </p:ext>
            </p:extLst>
          </p:nvPr>
        </p:nvGraphicFramePr>
        <p:xfrm>
          <a:off x="251520" y="1700808"/>
          <a:ext cx="8557780" cy="3291840"/>
        </p:xfrm>
        <a:graphic>
          <a:graphicData uri="http://schemas.openxmlformats.org/drawingml/2006/table">
            <a:tbl>
              <a:tblPr firstRow="1" bandRow="1">
                <a:tableStyleId>{5C22544A-7EE6-4342-B048-85BDC9FD1C3A}</a:tableStyleId>
              </a:tblPr>
              <a:tblGrid>
                <a:gridCol w="2797141"/>
                <a:gridCol w="2016224"/>
                <a:gridCol w="1872208"/>
                <a:gridCol w="1872207"/>
              </a:tblGrid>
              <a:tr h="370840">
                <a:tc>
                  <a:txBody>
                    <a:bodyPr/>
                    <a:lstStyle/>
                    <a:p>
                      <a:r>
                        <a:rPr lang="en-GB" sz="2400" dirty="0" smtClean="0">
                          <a:latin typeface="Arial" panose="020B0604020202020204" pitchFamily="34" charset="0"/>
                          <a:cs typeface="Arial" panose="020B0604020202020204" pitchFamily="34" charset="0"/>
                        </a:rPr>
                        <a:t>Assessment Objectives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Paper 1 (%)</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Overall1 (%)</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AO1</a:t>
                      </a:r>
                      <a:r>
                        <a:rPr lang="en-GB" sz="2400" dirty="0" smtClean="0">
                          <a:latin typeface="Arial" panose="020B0604020202020204" pitchFamily="34" charset="0"/>
                          <a:cs typeface="Arial" panose="020B0604020202020204" pitchFamily="34" charset="0"/>
                        </a:rPr>
                        <a:t>: Knowledge with understanding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20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28 ± 5</a:t>
                      </a:r>
                      <a:endParaRPr lang="en-GB" sz="2400" dirty="0">
                        <a:latin typeface="Arial" panose="020B0604020202020204" pitchFamily="34" charset="0"/>
                        <a:cs typeface="Arial" panose="020B0604020202020204" pitchFamily="34" charset="0"/>
                      </a:endParaRPr>
                    </a:p>
                  </a:txBody>
                  <a:tcPr/>
                </a:tc>
              </a:tr>
              <a:tr h="370840">
                <a:tc>
                  <a:txBody>
                    <a:bodyPr/>
                    <a:lstStyle/>
                    <a:p>
                      <a:r>
                        <a:rPr lang="en-GB" sz="2400" b="1" dirty="0" smtClean="0">
                          <a:latin typeface="Arial" panose="020B0604020202020204" pitchFamily="34" charset="0"/>
                          <a:cs typeface="Arial" panose="020B0604020202020204" pitchFamily="34" charset="0"/>
                        </a:rPr>
                        <a:t>AO2</a:t>
                      </a:r>
                      <a:r>
                        <a:rPr lang="en-GB" sz="2400" dirty="0" smtClean="0">
                          <a:latin typeface="Arial" panose="020B0604020202020204" pitchFamily="34" charset="0"/>
                          <a:cs typeface="Arial" panose="020B0604020202020204" pitchFamily="34" charset="0"/>
                        </a:rPr>
                        <a:t>: Analysis</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55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41 ± 5</a:t>
                      </a:r>
                      <a:endParaRPr lang="en-GB" sz="2400" dirty="0">
                        <a:latin typeface="Arial" panose="020B0604020202020204" pitchFamily="34" charset="0"/>
                        <a:cs typeface="Arial" panose="020B0604020202020204" pitchFamily="34" charset="0"/>
                      </a:endParaRPr>
                    </a:p>
                  </a:txBody>
                  <a:tcPr/>
                </a:tc>
              </a:tr>
              <a:tr h="0">
                <a:tc>
                  <a:txBody>
                    <a:bodyPr/>
                    <a:lstStyle/>
                    <a:p>
                      <a:r>
                        <a:rPr lang="en-US" sz="2400" b="1" dirty="0" smtClean="0">
                          <a:latin typeface="Arial" panose="020B0604020202020204" pitchFamily="34" charset="0"/>
                          <a:cs typeface="Arial" panose="020B0604020202020204" pitchFamily="34" charset="0"/>
                        </a:rPr>
                        <a:t>AO3</a:t>
                      </a:r>
                      <a:r>
                        <a:rPr lang="en-US" sz="2400" dirty="0" smtClean="0">
                          <a:latin typeface="Arial" panose="020B0604020202020204" pitchFamily="34" charset="0"/>
                          <a:cs typeface="Arial" panose="020B0604020202020204" pitchFamily="34" charset="0"/>
                        </a:rPr>
                        <a:t>: Critical evaluation and decision-making</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0</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45 ± 5</a:t>
                      </a:r>
                      <a:endParaRPr lang="en-GB" sz="2400" dirty="0">
                        <a:latin typeface="Arial" panose="020B0604020202020204" pitchFamily="34" charset="0"/>
                        <a:cs typeface="Arial" panose="020B0604020202020204" pitchFamily="34" charset="0"/>
                      </a:endParaRPr>
                    </a:p>
                  </a:txBody>
                  <a:tcPr/>
                </a:tc>
                <a:tc>
                  <a:txBody>
                    <a:bodyPr/>
                    <a:lstStyle/>
                    <a:p>
                      <a:pPr algn="ctr"/>
                      <a:r>
                        <a:rPr lang="en-GB" sz="2400" dirty="0" smtClean="0">
                          <a:latin typeface="Arial" panose="020B0604020202020204" pitchFamily="34" charset="0"/>
                          <a:cs typeface="Arial" panose="020B0604020202020204" pitchFamily="34" charset="0"/>
                        </a:rPr>
                        <a:t>31 ± 4</a:t>
                      </a:r>
                      <a:endParaRPr lang="en-GB" sz="24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3194649354"/>
      </p:ext>
    </p:extLst>
  </p:cSld>
  <p:clrMapOvr>
    <a:masterClrMapping/>
  </p:clrMapOvr>
  <p:transition advClick="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208</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1" cy="5632311"/>
          </a:xfrm>
          <a:prstGeom prst="rect">
            <a:avLst/>
          </a:prstGeom>
          <a:solidFill>
            <a:schemeClr val="bg1"/>
          </a:solidFill>
          <a:ln w="57150">
            <a:noFill/>
          </a:ln>
        </p:spPr>
        <p:txBody>
          <a:bodyPr wrap="square">
            <a:spAutoFit/>
          </a:bodyPr>
          <a:lstStyle/>
          <a:p>
            <a:pPr defTabSz="896938">
              <a:buClr>
                <a:srgbClr val="00B050"/>
              </a:buClr>
            </a:pPr>
            <a:r>
              <a:rPr lang="en-US" b="1" dirty="0">
                <a:solidFill>
                  <a:srgbClr val="FF0000"/>
                </a:solidFill>
              </a:rPr>
              <a:t>Exam practice</a:t>
            </a:r>
          </a:p>
          <a:p>
            <a:pPr marL="361950" indent="-361950" defTabSz="896938">
              <a:buClr>
                <a:srgbClr val="00B050"/>
              </a:buClr>
              <a:buFont typeface="Wingdings 3" panose="05040102010807070707" pitchFamily="18" charset="2"/>
              <a:buChar char=""/>
              <a:tabLst>
                <a:tab pos="8332788" algn="r"/>
              </a:tabLst>
            </a:pPr>
            <a:r>
              <a:rPr lang="en-US" dirty="0">
                <a:solidFill>
                  <a:srgbClr val="FF0000"/>
                </a:solidFill>
              </a:rPr>
              <a:t>With a population of around </a:t>
            </a:r>
            <a:r>
              <a:rPr lang="en-US" dirty="0" smtClean="0">
                <a:solidFill>
                  <a:srgbClr val="FF0000"/>
                </a:solidFill>
              </a:rPr>
              <a:t>163m, </a:t>
            </a:r>
            <a:r>
              <a:rPr lang="en-US" dirty="0">
                <a:solidFill>
                  <a:srgbClr val="FF0000"/>
                </a:solidFill>
              </a:rPr>
              <a:t>Nigeria is one of the most </a:t>
            </a:r>
            <a:r>
              <a:rPr lang="en-US" dirty="0" smtClean="0">
                <a:solidFill>
                  <a:srgbClr val="FF0000"/>
                </a:solidFill>
              </a:rPr>
              <a:t>populated countries </a:t>
            </a:r>
            <a:r>
              <a:rPr lang="en-US" dirty="0">
                <a:solidFill>
                  <a:srgbClr val="FF0000"/>
                </a:solidFill>
              </a:rPr>
              <a:t>in Africa. Over </a:t>
            </a:r>
            <a:r>
              <a:rPr lang="en-US" dirty="0" smtClean="0">
                <a:solidFill>
                  <a:srgbClr val="FF0000"/>
                </a:solidFill>
              </a:rPr>
              <a:t>42% </a:t>
            </a:r>
            <a:r>
              <a:rPr lang="en-US" dirty="0">
                <a:solidFill>
                  <a:srgbClr val="FF0000"/>
                </a:solidFill>
              </a:rPr>
              <a:t>of the population is aged below 15 and </a:t>
            </a:r>
            <a:r>
              <a:rPr lang="en-US" dirty="0" smtClean="0">
                <a:solidFill>
                  <a:srgbClr val="FF0000"/>
                </a:solidFill>
              </a:rPr>
              <a:t>Nigeria has </a:t>
            </a:r>
            <a:r>
              <a:rPr lang="en-US" dirty="0">
                <a:solidFill>
                  <a:srgbClr val="FF0000"/>
                </a:solidFill>
              </a:rPr>
              <a:t>a large dependency ratio of almost </a:t>
            </a:r>
            <a:r>
              <a:rPr lang="en-US" dirty="0" smtClean="0">
                <a:solidFill>
                  <a:srgbClr val="FF0000"/>
                </a:solidFill>
              </a:rPr>
              <a:t>86%. </a:t>
            </a:r>
          </a:p>
          <a:p>
            <a:pPr marL="361950" indent="-361950" defTabSz="896938">
              <a:buClr>
                <a:srgbClr val="00B050"/>
              </a:buClr>
              <a:buFont typeface="Wingdings 3" panose="05040102010807070707" pitchFamily="18" charset="2"/>
              <a:buChar char=""/>
              <a:tabLst>
                <a:tab pos="8332788" algn="r"/>
              </a:tabLst>
            </a:pPr>
            <a:r>
              <a:rPr lang="en-US" dirty="0" smtClean="0">
                <a:solidFill>
                  <a:srgbClr val="FF0000"/>
                </a:solidFill>
              </a:rPr>
              <a:t>Gender </a:t>
            </a:r>
            <a:r>
              <a:rPr lang="en-US" dirty="0">
                <a:solidFill>
                  <a:srgbClr val="FF0000"/>
                </a:solidFill>
              </a:rPr>
              <a:t>inequalities mean </a:t>
            </a:r>
            <a:r>
              <a:rPr lang="en-US" dirty="0" smtClean="0">
                <a:solidFill>
                  <a:srgbClr val="FF0000"/>
                </a:solidFill>
              </a:rPr>
              <a:t>the country </a:t>
            </a:r>
            <a:r>
              <a:rPr lang="en-US" dirty="0">
                <a:solidFill>
                  <a:srgbClr val="FF0000"/>
                </a:solidFill>
              </a:rPr>
              <a:t>has one of the lowest female employment rates in the world, with less </a:t>
            </a:r>
            <a:r>
              <a:rPr lang="en-US" dirty="0" smtClean="0">
                <a:solidFill>
                  <a:srgbClr val="FF0000"/>
                </a:solidFill>
              </a:rPr>
              <a:t>than 45% </a:t>
            </a:r>
            <a:r>
              <a:rPr lang="en-US" dirty="0">
                <a:solidFill>
                  <a:srgbClr val="FF0000"/>
                </a:solidFill>
              </a:rPr>
              <a:t>of working age females in </a:t>
            </a:r>
            <a:r>
              <a:rPr lang="en-US" dirty="0" smtClean="0">
                <a:solidFill>
                  <a:srgbClr val="FF0000"/>
                </a:solidFill>
              </a:rPr>
              <a:t>employment.</a:t>
            </a:r>
          </a:p>
          <a:p>
            <a:pPr marL="361950" indent="-361950" defTabSz="896938">
              <a:buClr>
                <a:srgbClr val="00B050"/>
              </a:buClr>
              <a:buFont typeface="Wingdings 3" panose="05040102010807070707" pitchFamily="18" charset="2"/>
              <a:buChar char=""/>
              <a:tabLst>
                <a:tab pos="8332788" algn="r"/>
              </a:tabLst>
            </a:pPr>
            <a:r>
              <a:rPr lang="en-US" dirty="0" smtClean="0">
                <a:solidFill>
                  <a:srgbClr val="FF0000"/>
                </a:solidFill>
              </a:rPr>
              <a:t>Most </a:t>
            </a:r>
            <a:r>
              <a:rPr lang="en-US" dirty="0">
                <a:solidFill>
                  <a:srgbClr val="FF0000"/>
                </a:solidFill>
              </a:rPr>
              <a:t>people are employed </a:t>
            </a:r>
            <a:r>
              <a:rPr lang="en-US" dirty="0" smtClean="0">
                <a:solidFill>
                  <a:srgbClr val="FF0000"/>
                </a:solidFill>
              </a:rPr>
              <a:t>in </a:t>
            </a:r>
            <a:br>
              <a:rPr lang="en-US" dirty="0" smtClean="0">
                <a:solidFill>
                  <a:srgbClr val="FF0000"/>
                </a:solidFill>
              </a:rPr>
            </a:br>
            <a:r>
              <a:rPr lang="en-US" dirty="0" smtClean="0">
                <a:solidFill>
                  <a:srgbClr val="FF0000"/>
                </a:solidFill>
              </a:rPr>
              <a:t>primary </a:t>
            </a:r>
            <a:r>
              <a:rPr lang="en-US" dirty="0">
                <a:solidFill>
                  <a:srgbClr val="FF0000"/>
                </a:solidFill>
              </a:rPr>
              <a:t>industries. Nigeria is a </a:t>
            </a:r>
            <a:r>
              <a:rPr lang="en-US" dirty="0" smtClean="0">
                <a:solidFill>
                  <a:srgbClr val="FF0000"/>
                </a:solidFill>
              </a:rPr>
              <a:t/>
            </a:r>
            <a:br>
              <a:rPr lang="en-US" dirty="0" smtClean="0">
                <a:solidFill>
                  <a:srgbClr val="FF0000"/>
                </a:solidFill>
              </a:rPr>
            </a:br>
            <a:r>
              <a:rPr lang="en-US" dirty="0" smtClean="0">
                <a:solidFill>
                  <a:srgbClr val="FF0000"/>
                </a:solidFill>
              </a:rPr>
              <a:t>large </a:t>
            </a:r>
            <a:r>
              <a:rPr lang="en-US" dirty="0">
                <a:solidFill>
                  <a:srgbClr val="FF0000"/>
                </a:solidFill>
              </a:rPr>
              <a:t>producer of crude oil </a:t>
            </a:r>
            <a:r>
              <a:rPr lang="en-US" dirty="0" smtClean="0">
                <a:solidFill>
                  <a:srgbClr val="FF0000"/>
                </a:solidFill>
              </a:rPr>
              <a:t>– </a:t>
            </a:r>
            <a:br>
              <a:rPr lang="en-US" dirty="0" smtClean="0">
                <a:solidFill>
                  <a:srgbClr val="FF0000"/>
                </a:solidFill>
              </a:rPr>
            </a:br>
            <a:r>
              <a:rPr lang="en-US" dirty="0" smtClean="0">
                <a:solidFill>
                  <a:srgbClr val="FF0000"/>
                </a:solidFill>
              </a:rPr>
              <a:t>about 90% </a:t>
            </a:r>
            <a:r>
              <a:rPr lang="en-US" dirty="0">
                <a:solidFill>
                  <a:srgbClr val="FF0000"/>
                </a:solidFill>
              </a:rPr>
              <a:t>of </a:t>
            </a:r>
            <a:r>
              <a:rPr lang="en-US" dirty="0" smtClean="0">
                <a:solidFill>
                  <a:srgbClr val="FF0000"/>
                </a:solidFill>
              </a:rPr>
              <a:t>its export </a:t>
            </a:r>
            <a:br>
              <a:rPr lang="en-US" dirty="0" smtClean="0">
                <a:solidFill>
                  <a:srgbClr val="FF0000"/>
                </a:solidFill>
              </a:rPr>
            </a:br>
            <a:r>
              <a:rPr lang="en-US" dirty="0" smtClean="0">
                <a:solidFill>
                  <a:srgbClr val="FF0000"/>
                </a:solidFill>
              </a:rPr>
              <a:t>earnings </a:t>
            </a:r>
            <a:r>
              <a:rPr lang="en-US" dirty="0">
                <a:solidFill>
                  <a:srgbClr val="FF0000"/>
                </a:solidFill>
              </a:rPr>
              <a:t>come from the sale of </a:t>
            </a:r>
            <a:r>
              <a:rPr lang="en-US" dirty="0" smtClean="0">
                <a:solidFill>
                  <a:srgbClr val="FF0000"/>
                </a:solidFill>
              </a:rPr>
              <a:t/>
            </a:r>
            <a:br>
              <a:rPr lang="en-US" dirty="0" smtClean="0">
                <a:solidFill>
                  <a:srgbClr val="FF0000"/>
                </a:solidFill>
              </a:rPr>
            </a:br>
            <a:r>
              <a:rPr lang="en-US" dirty="0" smtClean="0">
                <a:solidFill>
                  <a:srgbClr val="FF0000"/>
                </a:solidFill>
              </a:rPr>
              <a:t>oil</a:t>
            </a:r>
            <a:r>
              <a:rPr lang="en-US" dirty="0">
                <a:solidFill>
                  <a:srgbClr val="FF0000"/>
                </a:solidFill>
              </a:rPr>
              <a:t>. Figure 19.2 shows </a:t>
            </a:r>
            <a:r>
              <a:rPr lang="en-US" dirty="0" smtClean="0">
                <a:solidFill>
                  <a:srgbClr val="FF0000"/>
                </a:solidFill>
              </a:rPr>
              <a:t/>
            </a:r>
            <a:br>
              <a:rPr lang="en-US" dirty="0" smtClean="0">
                <a:solidFill>
                  <a:srgbClr val="FF0000"/>
                </a:solidFill>
              </a:rPr>
            </a:br>
            <a:r>
              <a:rPr lang="en-US" dirty="0" smtClean="0">
                <a:solidFill>
                  <a:srgbClr val="FF0000"/>
                </a:solidFill>
              </a:rPr>
              <a:t>unemployment </a:t>
            </a:r>
            <a:r>
              <a:rPr lang="en-US" dirty="0">
                <a:solidFill>
                  <a:srgbClr val="FF0000"/>
                </a:solidFill>
              </a:rPr>
              <a:t>rates </a:t>
            </a:r>
            <a:r>
              <a:rPr lang="en-US" dirty="0" smtClean="0">
                <a:solidFill>
                  <a:srgbClr val="FF0000"/>
                </a:solidFill>
              </a:rPr>
              <a:t>in Nigeria </a:t>
            </a:r>
            <a:r>
              <a:rPr lang="en-US" dirty="0">
                <a:solidFill>
                  <a:srgbClr val="FF0000"/>
                </a:solidFill>
              </a:rPr>
              <a:t>between 2006 and 2013</a:t>
            </a:r>
            <a:r>
              <a:rPr lang="en-US" dirty="0" smtClean="0">
                <a:solidFill>
                  <a:srgbClr val="FF0000"/>
                </a:solidFill>
              </a:rPr>
              <a:t>.</a:t>
            </a:r>
          </a:p>
          <a:p>
            <a:pPr marL="361950" indent="-361950" defTabSz="896938">
              <a:buClr>
                <a:srgbClr val="00B050"/>
              </a:buClr>
              <a:buFont typeface="+mj-lt"/>
              <a:buAutoNum type="arabicPeriod"/>
              <a:tabLst>
                <a:tab pos="8332788" algn="r"/>
              </a:tabLst>
            </a:pPr>
            <a:r>
              <a:rPr lang="en-US" dirty="0" smtClean="0">
                <a:solidFill>
                  <a:srgbClr val="FF0000"/>
                </a:solidFill>
              </a:rPr>
              <a:t>Describe </a:t>
            </a:r>
            <a:r>
              <a:rPr lang="en-US" dirty="0">
                <a:solidFill>
                  <a:srgbClr val="FF0000"/>
                </a:solidFill>
              </a:rPr>
              <a:t>the changing pattern of employment in Nigeria from 2006 to 2013. </a:t>
            </a:r>
            <a:r>
              <a:rPr lang="en-US" dirty="0" smtClean="0">
                <a:solidFill>
                  <a:srgbClr val="FF0000"/>
                </a:solidFill>
              </a:rPr>
              <a:t>(2)</a:t>
            </a:r>
            <a:endParaRPr lang="en-US" dirty="0">
              <a:solidFill>
                <a:srgbClr val="FF0000"/>
              </a:solidFill>
            </a:endParaRPr>
          </a:p>
          <a:p>
            <a:pPr marL="361950" indent="-361950" defTabSz="896938">
              <a:buClr>
                <a:srgbClr val="00B050"/>
              </a:buClr>
              <a:buFont typeface="+mj-lt"/>
              <a:buAutoNum type="arabicPeriod"/>
              <a:tabLst>
                <a:tab pos="8332788" algn="r"/>
              </a:tabLst>
            </a:pPr>
            <a:r>
              <a:rPr lang="en-US" dirty="0" smtClean="0">
                <a:solidFill>
                  <a:srgbClr val="FF0000"/>
                </a:solidFill>
              </a:rPr>
              <a:t>Nigeria's </a:t>
            </a:r>
            <a:r>
              <a:rPr lang="en-US" dirty="0">
                <a:solidFill>
                  <a:srgbClr val="FF0000"/>
                </a:solidFill>
              </a:rPr>
              <a:t>working population (workforce) is around 87.7 million. With </a:t>
            </a:r>
            <a:r>
              <a:rPr lang="en-US" dirty="0" smtClean="0">
                <a:solidFill>
                  <a:srgbClr val="FF0000"/>
                </a:solidFill>
              </a:rPr>
              <a:t>an unemployment </a:t>
            </a:r>
            <a:r>
              <a:rPr lang="en-US" dirty="0">
                <a:solidFill>
                  <a:srgbClr val="FF0000"/>
                </a:solidFill>
              </a:rPr>
              <a:t>rate of 23.9 per cent, calculate the number of </a:t>
            </a:r>
            <a:r>
              <a:rPr lang="en-US" dirty="0" smtClean="0">
                <a:solidFill>
                  <a:srgbClr val="FF0000"/>
                </a:solidFill>
              </a:rPr>
              <a:t>unemployed people </a:t>
            </a:r>
            <a:r>
              <a:rPr lang="en-US" dirty="0">
                <a:solidFill>
                  <a:srgbClr val="FF0000"/>
                </a:solidFill>
              </a:rPr>
              <a:t>in the country. </a:t>
            </a:r>
            <a:r>
              <a:rPr lang="en-US" dirty="0" smtClean="0">
                <a:solidFill>
                  <a:srgbClr val="FF0000"/>
                </a:solidFill>
              </a:rPr>
              <a:t>	(2)</a:t>
            </a:r>
            <a:endParaRPr lang="en-US" dirty="0">
              <a:solidFill>
                <a:srgbClr val="FF0000"/>
              </a:solidFill>
            </a:endParaRPr>
          </a:p>
          <a:p>
            <a:pPr marL="361950" indent="-361950" defTabSz="896938">
              <a:buClr>
                <a:srgbClr val="00B050"/>
              </a:buClr>
              <a:buFont typeface="+mj-lt"/>
              <a:buAutoNum type="arabicPeriod"/>
              <a:tabLst>
                <a:tab pos="8332788" algn="r"/>
              </a:tabLst>
            </a:pPr>
            <a:r>
              <a:rPr lang="en-US" dirty="0" smtClean="0">
                <a:solidFill>
                  <a:srgbClr val="FF0000"/>
                </a:solidFill>
              </a:rPr>
              <a:t>Explain </a:t>
            </a:r>
            <a:r>
              <a:rPr lang="en-US" dirty="0">
                <a:solidFill>
                  <a:srgbClr val="FF0000"/>
                </a:solidFill>
              </a:rPr>
              <a:t>two possible factors contributing to the trend described in the </a:t>
            </a:r>
            <a:r>
              <a:rPr lang="en-US" dirty="0" smtClean="0">
                <a:solidFill>
                  <a:srgbClr val="FF0000"/>
                </a:solidFill>
              </a:rPr>
              <a:t>previous question.	(4)</a:t>
            </a:r>
            <a:endParaRPr lang="en-GB" dirty="0">
              <a:solidFill>
                <a:srgbClr val="FF0000"/>
              </a:solidFill>
            </a:endParaRPr>
          </a:p>
        </p:txBody>
      </p:sp>
      <p:pic>
        <p:nvPicPr>
          <p:cNvPr id="2" name="Picture 1"/>
          <p:cNvPicPr>
            <a:picLocks noChangeAspect="1"/>
          </p:cNvPicPr>
          <p:nvPr/>
        </p:nvPicPr>
        <p:blipFill rotWithShape="1">
          <a:blip r:embed="rId3"/>
          <a:srcRect l="27310" t="30313" r="13473" b="31297"/>
          <a:stretch/>
        </p:blipFill>
        <p:spPr>
          <a:xfrm>
            <a:off x="4282124" y="2780928"/>
            <a:ext cx="4538347" cy="1654164"/>
          </a:xfrm>
          <a:prstGeom prst="rect">
            <a:avLst/>
          </a:prstGeom>
        </p:spPr>
      </p:pic>
      <p:sp>
        <p:nvSpPr>
          <p:cNvPr id="3" name="TextBox 2"/>
          <p:cNvSpPr txBox="1"/>
          <p:nvPr/>
        </p:nvSpPr>
        <p:spPr>
          <a:xfrm>
            <a:off x="8388424" y="908720"/>
            <a:ext cx="216024" cy="830997"/>
          </a:xfrm>
          <a:prstGeom prst="rect">
            <a:avLst/>
          </a:prstGeom>
          <a:noFill/>
        </p:spPr>
        <p:txBody>
          <a:bodyPr wrap="square" rtlCol="0">
            <a:spAutoFit/>
          </a:bodyPr>
          <a:lstStyle/>
          <a:p>
            <a:r>
              <a:rPr lang="en-GB" sz="4800" b="1" dirty="0" smtClean="0">
                <a:solidFill>
                  <a:srgbClr val="FF0000"/>
                </a:solidFill>
              </a:rPr>
              <a:t>?</a:t>
            </a:r>
            <a:endParaRPr lang="en-GB" b="1" dirty="0">
              <a:solidFill>
                <a:srgbClr val="FF0000"/>
              </a:solidFill>
            </a:endParaRPr>
          </a:p>
        </p:txBody>
      </p:sp>
    </p:spTree>
    <p:extLst>
      <p:ext uri="{BB962C8B-B14F-4D97-AF65-F5344CB8AC3E}">
        <p14:creationId xmlns:p14="http://schemas.microsoft.com/office/powerpoint/2010/main" val="592865572"/>
      </p:ext>
    </p:extLst>
  </p:cSld>
  <p:clrMapOvr>
    <a:masterClrMapping/>
  </p:clrMapOvr>
  <p:transition advClick="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700" dirty="0" smtClean="0"/>
              <a:t>6.2 – Unemployment as a Macroeconomic Objective</a:t>
            </a:r>
            <a:endParaRPr lang="en-GB" sz="2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208</a:t>
            </a:r>
            <a:endParaRPr lang="en-GB" sz="1050" b="1" dirty="0">
              <a:latin typeface="Arial" panose="020B0604020202020204" pitchFamily="34" charset="0"/>
              <a:cs typeface="Arial" panose="020B0604020202020204" pitchFamily="34" charset="0"/>
            </a:endParaRPr>
          </a:p>
        </p:txBody>
      </p:sp>
      <p:sp>
        <p:nvSpPr>
          <p:cNvPr id="5" name="Rectangle 4"/>
          <p:cNvSpPr/>
          <p:nvPr/>
        </p:nvSpPr>
        <p:spPr>
          <a:xfrm>
            <a:off x="251520" y="1052736"/>
            <a:ext cx="8568951" cy="5716950"/>
          </a:xfrm>
          <a:prstGeom prst="rect">
            <a:avLst/>
          </a:prstGeom>
          <a:solidFill>
            <a:schemeClr val="bg1"/>
          </a:solidFill>
          <a:ln w="57150">
            <a:noFill/>
          </a:ln>
        </p:spPr>
        <p:txBody>
          <a:bodyPr wrap="square">
            <a:spAutoFit/>
          </a:bodyPr>
          <a:lstStyle/>
          <a:p>
            <a:pPr marL="361950" indent="-361950" defTabSz="896938">
              <a:buClr>
                <a:srgbClr val="00B050"/>
              </a:buClr>
              <a:buFont typeface="Wingdings 3" panose="05040102010807070707" pitchFamily="18" charset="2"/>
              <a:buChar char=""/>
              <a:tabLst>
                <a:tab pos="8332788" algn="r"/>
              </a:tabLst>
            </a:pPr>
            <a:r>
              <a:rPr lang="en-US" sz="2150" dirty="0" smtClean="0"/>
              <a:t>High </a:t>
            </a:r>
            <a:r>
              <a:rPr lang="en-US" sz="2150" dirty="0"/>
              <a:t>employment, or low unemployment, is a key macroeconomic objective of </a:t>
            </a:r>
            <a:r>
              <a:rPr lang="en-US" sz="2150" dirty="0" smtClean="0"/>
              <a:t>all governments</a:t>
            </a:r>
            <a:r>
              <a:rPr lang="en-US" sz="2150" dirty="0"/>
              <a:t>. </a:t>
            </a:r>
            <a:r>
              <a:rPr lang="en-US" sz="2150" dirty="0" smtClean="0"/>
              <a:t>There </a:t>
            </a:r>
            <a:r>
              <a:rPr lang="en-US" sz="2150" dirty="0"/>
              <a:t>are </a:t>
            </a:r>
            <a:r>
              <a:rPr lang="en-US" sz="2150" dirty="0" smtClean="0"/>
              <a:t>several </a:t>
            </a:r>
            <a:r>
              <a:rPr lang="en-US" sz="2150" dirty="0"/>
              <a:t>reasons for this, as high employment helps to:</a:t>
            </a:r>
          </a:p>
          <a:p>
            <a:pPr marL="723900" indent="-361950" defTabSz="896938">
              <a:buClr>
                <a:srgbClr val="00B050"/>
              </a:buClr>
              <a:buFont typeface="Arial" panose="020B0604020202020204" pitchFamily="34" charset="0"/>
              <a:buChar char="•"/>
              <a:tabLst>
                <a:tab pos="8332788" algn="r"/>
              </a:tabLst>
            </a:pPr>
            <a:r>
              <a:rPr lang="en-US" sz="2150" b="1" dirty="0" smtClean="0"/>
              <a:t>raise standards of living </a:t>
            </a:r>
            <a:r>
              <a:rPr lang="en-US" sz="2150" dirty="0" smtClean="0"/>
              <a:t>for the average person in the country</a:t>
            </a:r>
          </a:p>
          <a:p>
            <a:pPr marL="723900" indent="-361950" defTabSz="896938">
              <a:buClr>
                <a:srgbClr val="00B050"/>
              </a:buClr>
              <a:buFont typeface="Arial" panose="020B0604020202020204" pitchFamily="34" charset="0"/>
              <a:buChar char="•"/>
              <a:tabLst>
                <a:tab pos="8332788" algn="r"/>
              </a:tabLst>
            </a:pPr>
            <a:r>
              <a:rPr lang="en-US" sz="2150" b="1" dirty="0" smtClean="0"/>
              <a:t>increase </a:t>
            </a:r>
            <a:r>
              <a:rPr lang="en-US" sz="2150" b="1" dirty="0"/>
              <a:t>economic growth </a:t>
            </a:r>
            <a:r>
              <a:rPr lang="en-US" sz="2150" dirty="0"/>
              <a:t>- another key macroeconomic </a:t>
            </a:r>
            <a:r>
              <a:rPr lang="en-US" sz="2150" dirty="0" smtClean="0"/>
              <a:t>objective</a:t>
            </a:r>
            <a:endParaRPr lang="en-US" sz="2150" dirty="0"/>
          </a:p>
          <a:p>
            <a:pPr marL="723900" indent="-361950" defTabSz="896938">
              <a:buClr>
                <a:srgbClr val="00B050"/>
              </a:buClr>
              <a:buFont typeface="Arial" panose="020B0604020202020204" pitchFamily="34" charset="0"/>
              <a:buChar char="•"/>
              <a:tabLst>
                <a:tab pos="8332788" algn="r"/>
              </a:tabLst>
            </a:pPr>
            <a:r>
              <a:rPr lang="en-US" sz="2150" b="1" dirty="0" smtClean="0"/>
              <a:t>raise tax </a:t>
            </a:r>
            <a:r>
              <a:rPr lang="en-US" sz="2150" b="1" dirty="0"/>
              <a:t>revenues </a:t>
            </a:r>
            <a:r>
              <a:rPr lang="en-US" sz="2150" dirty="0"/>
              <a:t>(due to higher levels of income and spending in the economy) </a:t>
            </a:r>
            <a:r>
              <a:rPr lang="en-US" sz="2150" dirty="0" smtClean="0"/>
              <a:t>to finance government </a:t>
            </a:r>
            <a:r>
              <a:rPr lang="en-US" sz="2150" dirty="0"/>
              <a:t>spending</a:t>
            </a:r>
          </a:p>
          <a:p>
            <a:pPr marL="723900" indent="-361950" defTabSz="896938">
              <a:buClr>
                <a:srgbClr val="00B050"/>
              </a:buClr>
              <a:buFont typeface="Arial" panose="020B0604020202020204" pitchFamily="34" charset="0"/>
              <a:buChar char="•"/>
              <a:tabLst>
                <a:tab pos="8332788" algn="r"/>
              </a:tabLst>
            </a:pPr>
            <a:r>
              <a:rPr lang="en-US" sz="2150" dirty="0" smtClean="0"/>
              <a:t>reduce </a:t>
            </a:r>
            <a:r>
              <a:rPr lang="en-US" sz="2150" dirty="0"/>
              <a:t>the financial burden and opportunity cost for the government, as </a:t>
            </a:r>
            <a:r>
              <a:rPr lang="en-US" sz="2150" dirty="0" smtClean="0"/>
              <a:t>spending on </a:t>
            </a:r>
            <a:r>
              <a:rPr lang="en-US" sz="2150" dirty="0"/>
              <a:t>welfare benefits falls</a:t>
            </a:r>
          </a:p>
          <a:p>
            <a:pPr marL="723900" indent="-361950" defTabSz="896938">
              <a:buClr>
                <a:srgbClr val="00B050"/>
              </a:buClr>
              <a:buFont typeface="Arial" panose="020B0604020202020204" pitchFamily="34" charset="0"/>
              <a:buChar char="•"/>
              <a:tabLst>
                <a:tab pos="8332788" algn="r"/>
              </a:tabLst>
            </a:pPr>
            <a:r>
              <a:rPr lang="en-US" sz="2150" b="1" dirty="0" smtClean="0"/>
              <a:t>prevent </a:t>
            </a:r>
            <a:r>
              <a:rPr lang="en-US" sz="2150" b="1" dirty="0"/>
              <a:t>'brain drain</a:t>
            </a:r>
            <a:r>
              <a:rPr lang="en-US" sz="2150" dirty="0"/>
              <a:t>' from the economy - this can occur during periods of </a:t>
            </a:r>
            <a:r>
              <a:rPr lang="en-US" sz="2150" dirty="0" smtClean="0"/>
              <a:t>high unemployment </a:t>
            </a:r>
            <a:r>
              <a:rPr lang="en-US" sz="2150" dirty="0"/>
              <a:t>when highly skilled workers leave the </a:t>
            </a:r>
            <a:r>
              <a:rPr lang="en-US" sz="2150" dirty="0" smtClean="0"/>
              <a:t>country </a:t>
            </a:r>
            <a:r>
              <a:rPr lang="en-US" sz="2150" dirty="0"/>
              <a:t>in search of </a:t>
            </a:r>
            <a:r>
              <a:rPr lang="en-US" sz="2150" dirty="0" smtClean="0"/>
              <a:t>job opportunities </a:t>
            </a:r>
            <a:r>
              <a:rPr lang="en-US" sz="2150" dirty="0"/>
              <a:t>elsewhere</a:t>
            </a:r>
          </a:p>
          <a:p>
            <a:pPr marL="723900" indent="-361950" defTabSz="896938">
              <a:buClr>
                <a:srgbClr val="00B050"/>
              </a:buClr>
              <a:buFont typeface="Arial" panose="020B0604020202020204" pitchFamily="34" charset="0"/>
              <a:buChar char="•"/>
              <a:tabLst>
                <a:tab pos="8332788" algn="r"/>
              </a:tabLst>
            </a:pPr>
            <a:r>
              <a:rPr lang="en-US" sz="2150" b="1" dirty="0" smtClean="0"/>
              <a:t>reduce </a:t>
            </a:r>
            <a:r>
              <a:rPr lang="en-US" sz="2150" b="1" dirty="0"/>
              <a:t>income and wealth inequalities </a:t>
            </a:r>
            <a:r>
              <a:rPr lang="en-US" sz="2150" dirty="0"/>
              <a:t>- poorer people are more affected </a:t>
            </a:r>
            <a:r>
              <a:rPr lang="en-US" sz="2150" dirty="0" smtClean="0"/>
              <a:t>by unemployment</a:t>
            </a:r>
            <a:r>
              <a:rPr lang="en-US" sz="2150" dirty="0"/>
              <a:t>, as they lack savings and wealth.</a:t>
            </a:r>
            <a:endParaRPr lang="en-GB" sz="2150" dirty="0"/>
          </a:p>
        </p:txBody>
      </p:sp>
    </p:spTree>
    <p:extLst>
      <p:ext uri="{BB962C8B-B14F-4D97-AF65-F5344CB8AC3E}">
        <p14:creationId xmlns:p14="http://schemas.microsoft.com/office/powerpoint/2010/main" val="2804691627"/>
      </p:ext>
    </p:extLst>
  </p:cSld>
  <p:clrMapOvr>
    <a:masterClrMapping/>
  </p:clrMapOvr>
  <p:transition advClick="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700" dirty="0" smtClean="0"/>
              <a:t>6.2 – Unemployment as a Macroeconomic Objective</a:t>
            </a:r>
            <a:endParaRPr lang="en-GB" sz="27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209</a:t>
            </a:r>
          </a:p>
        </p:txBody>
      </p:sp>
      <p:sp>
        <p:nvSpPr>
          <p:cNvPr id="5" name="Rectangle 4"/>
          <p:cNvSpPr/>
          <p:nvPr/>
        </p:nvSpPr>
        <p:spPr>
          <a:xfrm>
            <a:off x="251521" y="1052736"/>
            <a:ext cx="6552727" cy="5401479"/>
          </a:xfrm>
          <a:prstGeom prst="rect">
            <a:avLst/>
          </a:prstGeom>
          <a:solidFill>
            <a:schemeClr val="bg1"/>
          </a:solidFill>
          <a:ln w="57150">
            <a:noFill/>
          </a:ln>
        </p:spPr>
        <p:txBody>
          <a:bodyPr wrap="square">
            <a:spAutoFit/>
          </a:bodyPr>
          <a:lstStyle/>
          <a:p>
            <a:pPr defTabSz="896938">
              <a:buClr>
                <a:srgbClr val="00B050"/>
              </a:buClr>
              <a:tabLst>
                <a:tab pos="8332788" algn="r"/>
              </a:tabLst>
            </a:pPr>
            <a:r>
              <a:rPr lang="en-US" sz="2300" b="1" dirty="0" smtClean="0">
                <a:solidFill>
                  <a:srgbClr val="FF0000"/>
                </a:solidFill>
              </a:rPr>
              <a:t>Exam Practice</a:t>
            </a:r>
          </a:p>
          <a:p>
            <a:pPr marL="361950" indent="-361950" defTabSz="896938">
              <a:buClr>
                <a:srgbClr val="00B050"/>
              </a:buClr>
              <a:buFont typeface="Wingdings 3" panose="05040102010807070707" pitchFamily="18" charset="2"/>
              <a:buChar char=""/>
              <a:tabLst>
                <a:tab pos="8332788" algn="r"/>
              </a:tabLst>
            </a:pPr>
            <a:r>
              <a:rPr lang="en-US" sz="2300" dirty="0" smtClean="0">
                <a:solidFill>
                  <a:srgbClr val="FF0000"/>
                </a:solidFill>
              </a:rPr>
              <a:t>According </a:t>
            </a:r>
            <a:r>
              <a:rPr lang="en-US" sz="2300" dirty="0">
                <a:solidFill>
                  <a:srgbClr val="FF0000"/>
                </a:solidFill>
              </a:rPr>
              <a:t>to the International Monetary Fund (IMF), Pakistan's annual </a:t>
            </a:r>
            <a:r>
              <a:rPr lang="en-US" sz="2300" dirty="0" smtClean="0">
                <a:solidFill>
                  <a:srgbClr val="FF0000"/>
                </a:solidFill>
              </a:rPr>
              <a:t>unemployment rate </a:t>
            </a:r>
            <a:r>
              <a:rPr lang="en-US" sz="2300" dirty="0">
                <a:solidFill>
                  <a:srgbClr val="FF0000"/>
                </a:solidFill>
              </a:rPr>
              <a:t>between 2007 and 2013 was kept steady at between </a:t>
            </a:r>
            <a:r>
              <a:rPr lang="en-US" sz="2300" dirty="0" smtClean="0">
                <a:solidFill>
                  <a:srgbClr val="FF0000"/>
                </a:solidFill>
              </a:rPr>
              <a:t>5% </a:t>
            </a:r>
            <a:r>
              <a:rPr lang="en-US" sz="2300" dirty="0">
                <a:solidFill>
                  <a:srgbClr val="FF0000"/>
                </a:solidFill>
              </a:rPr>
              <a:t>and </a:t>
            </a:r>
            <a:r>
              <a:rPr lang="en-US" sz="2300" dirty="0" smtClean="0">
                <a:solidFill>
                  <a:srgbClr val="FF0000"/>
                </a:solidFill>
              </a:rPr>
              <a:t>6%. This, according </a:t>
            </a:r>
            <a:r>
              <a:rPr lang="en-US" sz="2300" dirty="0">
                <a:solidFill>
                  <a:srgbClr val="FF0000"/>
                </a:solidFill>
              </a:rPr>
              <a:t>to the Central Intelligence Agency (CIA), meant that Pakistan's </a:t>
            </a:r>
            <a:r>
              <a:rPr lang="en-US" sz="2300" dirty="0" smtClean="0">
                <a:solidFill>
                  <a:srgbClr val="FF0000"/>
                </a:solidFill>
              </a:rPr>
              <a:t>gross domestic </a:t>
            </a:r>
            <a:r>
              <a:rPr lang="en-US" sz="2300" dirty="0">
                <a:solidFill>
                  <a:srgbClr val="FF0000"/>
                </a:solidFill>
              </a:rPr>
              <a:t>product grew by </a:t>
            </a:r>
            <a:r>
              <a:rPr lang="en-US" sz="2300" dirty="0" smtClean="0">
                <a:solidFill>
                  <a:srgbClr val="FF0000"/>
                </a:solidFill>
              </a:rPr>
              <a:t>3.7% </a:t>
            </a:r>
            <a:r>
              <a:rPr lang="en-US" sz="2300" dirty="0">
                <a:solidFill>
                  <a:srgbClr val="FF0000"/>
                </a:solidFill>
              </a:rPr>
              <a:t>in 2012 and another </a:t>
            </a:r>
            <a:r>
              <a:rPr lang="en-US" sz="2300" dirty="0" smtClean="0">
                <a:solidFill>
                  <a:srgbClr val="FF0000"/>
                </a:solidFill>
              </a:rPr>
              <a:t>5% </a:t>
            </a:r>
            <a:r>
              <a:rPr lang="en-US" sz="2300" dirty="0">
                <a:solidFill>
                  <a:srgbClr val="FF0000"/>
                </a:solidFill>
              </a:rPr>
              <a:t>in 2013. </a:t>
            </a:r>
            <a:r>
              <a:rPr lang="en-US" sz="2300" dirty="0" smtClean="0">
                <a:solidFill>
                  <a:srgbClr val="FF0000"/>
                </a:solidFill>
              </a:rPr>
              <a:t>These changes </a:t>
            </a:r>
            <a:r>
              <a:rPr lang="en-US" sz="2300" dirty="0">
                <a:solidFill>
                  <a:srgbClr val="FF0000"/>
                </a:solidFill>
              </a:rPr>
              <a:t>have helped to reduce some of the poverty in the country.</a:t>
            </a:r>
          </a:p>
          <a:p>
            <a:pPr marL="457200" indent="-457200" defTabSz="896938">
              <a:buClr>
                <a:srgbClr val="00B050"/>
              </a:buClr>
              <a:buFont typeface="+mj-lt"/>
              <a:buAutoNum type="arabicPeriod"/>
              <a:tabLst>
                <a:tab pos="6365875" algn="r"/>
                <a:tab pos="8332788" algn="r"/>
              </a:tabLst>
            </a:pPr>
            <a:r>
              <a:rPr lang="en-US" sz="2300" dirty="0" smtClean="0">
                <a:solidFill>
                  <a:srgbClr val="FF0000"/>
                </a:solidFill>
              </a:rPr>
              <a:t>Explain </a:t>
            </a:r>
            <a:r>
              <a:rPr lang="en-US" sz="2300" dirty="0">
                <a:solidFill>
                  <a:srgbClr val="FF0000"/>
                </a:solidFill>
              </a:rPr>
              <a:t>why it might be difficult at </a:t>
            </a:r>
            <a:r>
              <a:rPr lang="en-US" sz="2300" dirty="0" smtClean="0">
                <a:solidFill>
                  <a:srgbClr val="FF0000"/>
                </a:solidFill>
              </a:rPr>
              <a:t>times </a:t>
            </a:r>
            <a:r>
              <a:rPr lang="en-US" sz="2300" dirty="0">
                <a:solidFill>
                  <a:srgbClr val="FF0000"/>
                </a:solidFill>
              </a:rPr>
              <a:t>to know the exact rate </a:t>
            </a:r>
            <a:r>
              <a:rPr lang="en-US" sz="2300" dirty="0" smtClean="0">
                <a:solidFill>
                  <a:srgbClr val="FF0000"/>
                </a:solidFill>
              </a:rPr>
              <a:t>of unemployment </a:t>
            </a:r>
            <a:r>
              <a:rPr lang="en-US" sz="2300" dirty="0">
                <a:solidFill>
                  <a:srgbClr val="FF0000"/>
                </a:solidFill>
              </a:rPr>
              <a:t>in a country. </a:t>
            </a:r>
            <a:r>
              <a:rPr lang="en-US" sz="2300" dirty="0" smtClean="0">
                <a:solidFill>
                  <a:srgbClr val="FF0000"/>
                </a:solidFill>
              </a:rPr>
              <a:t>	(3</a:t>
            </a:r>
            <a:r>
              <a:rPr lang="en-US" sz="2300" dirty="0">
                <a:solidFill>
                  <a:srgbClr val="FF0000"/>
                </a:solidFill>
              </a:rPr>
              <a:t>)</a:t>
            </a:r>
          </a:p>
          <a:p>
            <a:pPr marL="457200" indent="-457200" defTabSz="896938">
              <a:buClr>
                <a:srgbClr val="00B050"/>
              </a:buClr>
              <a:buFont typeface="+mj-lt"/>
              <a:buAutoNum type="arabicPeriod"/>
              <a:tabLst>
                <a:tab pos="6365875" algn="r"/>
                <a:tab pos="8332788" algn="r"/>
              </a:tabLst>
            </a:pPr>
            <a:r>
              <a:rPr lang="en-US" sz="2300" dirty="0" smtClean="0">
                <a:solidFill>
                  <a:srgbClr val="FF0000"/>
                </a:solidFill>
              </a:rPr>
              <a:t>Examine </a:t>
            </a:r>
            <a:r>
              <a:rPr lang="en-US" sz="2300" dirty="0">
                <a:solidFill>
                  <a:srgbClr val="FF0000"/>
                </a:solidFill>
              </a:rPr>
              <a:t>the possible consequences of low unemployment for the </a:t>
            </a:r>
            <a:r>
              <a:rPr lang="en-US" sz="2300" dirty="0" smtClean="0">
                <a:solidFill>
                  <a:srgbClr val="FF0000"/>
                </a:solidFill>
              </a:rPr>
              <a:t>Pakistani economy.	(6)</a:t>
            </a:r>
            <a:endParaRPr lang="en-GB" sz="2300" dirty="0">
              <a:solidFill>
                <a:srgbClr val="FF0000"/>
              </a:solidFill>
            </a:endParaRPr>
          </a:p>
        </p:txBody>
      </p:sp>
      <p:pic>
        <p:nvPicPr>
          <p:cNvPr id="12290" name="Picture 2" descr="Image result for pakistan unemployment rate 20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4248" y="1124744"/>
            <a:ext cx="2006005" cy="114182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Image result for pakistan unemployment rate 201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04248" y="2432192"/>
            <a:ext cx="2006005" cy="1114447"/>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Image result for pakistan unemployment rate 201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04247" y="3712268"/>
            <a:ext cx="2006005" cy="1397626"/>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Image result for pakistan unemployment rate 201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7" y="5229200"/>
            <a:ext cx="2006005" cy="13587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733913"/>
      </p:ext>
    </p:extLst>
  </p:cSld>
  <p:clrMapOvr>
    <a:masterClrMapping/>
  </p:clrMapOvr>
  <p:transition advClick="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Causes of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209</a:t>
            </a:r>
          </a:p>
        </p:txBody>
      </p:sp>
      <p:sp>
        <p:nvSpPr>
          <p:cNvPr id="5" name="Rectangle 4"/>
          <p:cNvSpPr/>
          <p:nvPr/>
        </p:nvSpPr>
        <p:spPr>
          <a:xfrm>
            <a:off x="251520" y="1052736"/>
            <a:ext cx="6552727" cy="5632311"/>
          </a:xfrm>
          <a:prstGeom prst="rect">
            <a:avLst/>
          </a:prstGeom>
          <a:solidFill>
            <a:schemeClr val="bg1"/>
          </a:solidFill>
          <a:ln w="57150">
            <a:noFill/>
          </a:ln>
        </p:spPr>
        <p:txBody>
          <a:bodyPr wrap="square">
            <a:spAutoFit/>
          </a:bodyPr>
          <a:lstStyle/>
          <a:p>
            <a:pPr marL="361950" indent="-361950" defTabSz="896938">
              <a:buClr>
                <a:srgbClr val="00B050"/>
              </a:buClr>
              <a:buFont typeface="Wingdings 3" panose="05040102010807070707" pitchFamily="18" charset="2"/>
              <a:buChar char=""/>
              <a:tabLst>
                <a:tab pos="8332788" algn="r"/>
              </a:tabLst>
            </a:pPr>
            <a:r>
              <a:rPr lang="en-US" sz="2000" dirty="0"/>
              <a:t>There are many potential causes of unemployment. These causes can be explained </a:t>
            </a:r>
            <a:r>
              <a:rPr lang="en-US" sz="2000" dirty="0" smtClean="0"/>
              <a:t>by examining </a:t>
            </a:r>
            <a:r>
              <a:rPr lang="en-US" sz="2000" dirty="0"/>
              <a:t>the various types </a:t>
            </a:r>
            <a:r>
              <a:rPr lang="en-US" sz="2000" dirty="0" smtClean="0"/>
              <a:t>of unemployment.</a:t>
            </a:r>
            <a:endParaRPr lang="en-US" sz="2000" dirty="0"/>
          </a:p>
          <a:p>
            <a:pPr marL="723900" indent="-361950" defTabSz="896938">
              <a:buClr>
                <a:srgbClr val="00B050"/>
              </a:buClr>
              <a:buFont typeface="Arial" panose="020B0604020202020204" pitchFamily="34" charset="0"/>
              <a:buChar char="•"/>
              <a:tabLst>
                <a:tab pos="8332788" algn="r"/>
              </a:tabLst>
            </a:pPr>
            <a:r>
              <a:rPr lang="en-US" sz="2000" b="1" dirty="0" smtClean="0"/>
              <a:t>Frictional </a:t>
            </a:r>
            <a:r>
              <a:rPr lang="en-US" sz="2000" b="1" dirty="0"/>
              <a:t>unemployment </a:t>
            </a:r>
            <a:r>
              <a:rPr lang="en-US" sz="2000" dirty="0"/>
              <a:t>is transitional unemployment that occurs when </a:t>
            </a:r>
            <a:r>
              <a:rPr lang="en-US" sz="2000" dirty="0" smtClean="0"/>
              <a:t>people change </a:t>
            </a:r>
            <a:r>
              <a:rPr lang="en-US" sz="2000" dirty="0"/>
              <a:t>jobs, due to the time delay between leaving a job and finding or starting </a:t>
            </a:r>
            <a:r>
              <a:rPr lang="en-US" sz="2000" dirty="0" smtClean="0"/>
              <a:t>a new </a:t>
            </a:r>
            <a:r>
              <a:rPr lang="en-US" sz="2000" dirty="0"/>
              <a:t>one. Therefore, frictional unemployment always exists in the economy </a:t>
            </a:r>
            <a:r>
              <a:rPr lang="en-US" sz="2000" dirty="0" smtClean="0"/>
              <a:t>because it </a:t>
            </a:r>
            <a:r>
              <a:rPr lang="en-US" sz="2000" dirty="0"/>
              <a:t>takes time for the labour market to match available jobs with the people </a:t>
            </a:r>
            <a:r>
              <a:rPr lang="en-US" sz="2000" dirty="0" smtClean="0"/>
              <a:t>looking for </a:t>
            </a:r>
            <a:r>
              <a:rPr lang="en-US" sz="2000" dirty="0"/>
              <a:t>jobs.</a:t>
            </a:r>
          </a:p>
          <a:p>
            <a:pPr marL="723900" indent="-361950" defTabSz="896938">
              <a:buClr>
                <a:srgbClr val="00B050"/>
              </a:buClr>
              <a:buFont typeface="Arial" panose="020B0604020202020204" pitchFamily="34" charset="0"/>
              <a:buChar char="•"/>
              <a:tabLst>
                <a:tab pos="8332788" algn="r"/>
              </a:tabLst>
            </a:pPr>
            <a:r>
              <a:rPr lang="en-US" sz="2000" b="1" dirty="0" smtClean="0"/>
              <a:t>Seasonal </a:t>
            </a:r>
            <a:r>
              <a:rPr lang="en-US" sz="2000" b="1" dirty="0"/>
              <a:t>unemployment </a:t>
            </a:r>
            <a:r>
              <a:rPr lang="en-US" sz="2000" dirty="0"/>
              <a:t>is caused by regular and periodical changes in </a:t>
            </a:r>
            <a:r>
              <a:rPr lang="en-US" sz="2000" dirty="0" smtClean="0"/>
              <a:t>demand for </a:t>
            </a:r>
            <a:r>
              <a:rPr lang="en-US" sz="2000" dirty="0"/>
              <a:t>certain </a:t>
            </a:r>
            <a:r>
              <a:rPr lang="en-US" sz="2000" dirty="0" smtClean="0"/>
              <a:t>products</a:t>
            </a:r>
            <a:r>
              <a:rPr lang="en-US" sz="2000" dirty="0"/>
              <a:t>. </a:t>
            </a:r>
            <a:r>
              <a:rPr lang="en-US" sz="2000" dirty="0" smtClean="0"/>
              <a:t>E.g., </a:t>
            </a:r>
            <a:r>
              <a:rPr lang="en-US" sz="2000" dirty="0"/>
              <a:t>fruit pickers are in high demand during </a:t>
            </a:r>
            <a:r>
              <a:rPr lang="en-US" sz="2000" dirty="0" smtClean="0"/>
              <a:t>the summer </a:t>
            </a:r>
            <a:r>
              <a:rPr lang="en-US" sz="2000" dirty="0"/>
              <a:t>months while retailers tend to hire more temporary workers during </a:t>
            </a:r>
            <a:r>
              <a:rPr lang="en-US" sz="2000" dirty="0" smtClean="0"/>
              <a:t>the Christmas </a:t>
            </a:r>
            <a:r>
              <a:rPr lang="en-US" sz="2000" dirty="0"/>
              <a:t>season (the busiest time of the year for most retailers).</a:t>
            </a:r>
            <a:endParaRPr lang="en-GB" sz="2000" dirty="0"/>
          </a:p>
        </p:txBody>
      </p:sp>
      <p:pic>
        <p:nvPicPr>
          <p:cNvPr id="18436" name="Picture 4" descr="Image result for uk fruit picker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2901"/>
          <a:stretch/>
        </p:blipFill>
        <p:spPr bwMode="auto">
          <a:xfrm>
            <a:off x="6804247" y="3861048"/>
            <a:ext cx="2016225" cy="1291414"/>
          </a:xfrm>
          <a:prstGeom prst="rect">
            <a:avLst/>
          </a:prstGeom>
          <a:noFill/>
          <a:extLst>
            <a:ext uri="{909E8E84-426E-40DD-AFC4-6F175D3DCCD1}">
              <a14:hiddenFill xmlns:a14="http://schemas.microsoft.com/office/drawing/2010/main">
                <a:solidFill>
                  <a:srgbClr val="FFFFFF"/>
                </a:solidFill>
              </a14:hiddenFill>
            </a:ext>
          </a:extLst>
        </p:spPr>
      </p:pic>
      <p:pic>
        <p:nvPicPr>
          <p:cNvPr id="18438" name="Picture 6" descr="Image result for uk fruit picker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0503"/>
          <a:stretch/>
        </p:blipFill>
        <p:spPr bwMode="auto">
          <a:xfrm>
            <a:off x="6804247" y="5294165"/>
            <a:ext cx="2016225" cy="1326966"/>
          </a:xfrm>
          <a:prstGeom prst="rect">
            <a:avLst/>
          </a:prstGeom>
          <a:noFill/>
          <a:extLst>
            <a:ext uri="{909E8E84-426E-40DD-AFC4-6F175D3DCCD1}">
              <a14:hiddenFill xmlns:a14="http://schemas.microsoft.com/office/drawing/2010/main">
                <a:solidFill>
                  <a:srgbClr val="FFFFFF"/>
                </a:solidFill>
              </a14:hiddenFill>
            </a:ext>
          </a:extLst>
        </p:spPr>
      </p:pic>
      <p:pic>
        <p:nvPicPr>
          <p:cNvPr id="18440" name="Picture 8" descr="Image result for frictional unemployment"/>
          <p:cNvPicPr>
            <a:picLocks noChangeAspect="1" noChangeArrowheads="1"/>
          </p:cNvPicPr>
          <p:nvPr/>
        </p:nvPicPr>
        <p:blipFill rotWithShape="1">
          <a:blip r:embed="rId5">
            <a:extLst>
              <a:ext uri="{28A0092B-C50C-407E-A947-70E740481C1C}">
                <a14:useLocalDpi xmlns:a14="http://schemas.microsoft.com/office/drawing/2010/main" val="0"/>
              </a:ext>
            </a:extLst>
          </a:blip>
          <a:srcRect l="3918" t="9867" r="3683" b="4330"/>
          <a:stretch/>
        </p:blipFill>
        <p:spPr bwMode="auto">
          <a:xfrm>
            <a:off x="6804247" y="1124744"/>
            <a:ext cx="2016225" cy="1356369"/>
          </a:xfrm>
          <a:prstGeom prst="rect">
            <a:avLst/>
          </a:prstGeom>
          <a:noFill/>
          <a:extLst>
            <a:ext uri="{909E8E84-426E-40DD-AFC4-6F175D3DCCD1}">
              <a14:hiddenFill xmlns:a14="http://schemas.microsoft.com/office/drawing/2010/main">
                <a:solidFill>
                  <a:srgbClr val="FFFFFF"/>
                </a:solidFill>
              </a14:hiddenFill>
            </a:ext>
          </a:extLst>
        </p:spPr>
      </p:pic>
      <p:pic>
        <p:nvPicPr>
          <p:cNvPr id="18442" name="Picture 10" descr="Image result for frictional unemployme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04246" y="2588175"/>
            <a:ext cx="2016225" cy="1132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0685394"/>
      </p:ext>
    </p:extLst>
  </p:cSld>
  <p:clrMapOvr>
    <a:masterClrMapping/>
  </p:clrMapOvr>
  <p:transition advClick="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Causes of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209</a:t>
            </a:r>
          </a:p>
        </p:txBody>
      </p:sp>
      <p:sp>
        <p:nvSpPr>
          <p:cNvPr id="5" name="Rectangle 4"/>
          <p:cNvSpPr/>
          <p:nvPr/>
        </p:nvSpPr>
        <p:spPr>
          <a:xfrm>
            <a:off x="251521" y="1052736"/>
            <a:ext cx="6048672" cy="5632311"/>
          </a:xfrm>
          <a:prstGeom prst="rect">
            <a:avLst/>
          </a:prstGeom>
          <a:solidFill>
            <a:schemeClr val="bg1"/>
          </a:solidFill>
          <a:ln w="57150">
            <a:noFill/>
          </a:ln>
        </p:spPr>
        <p:txBody>
          <a:bodyPr wrap="square">
            <a:spAutoFit/>
          </a:bodyPr>
          <a:lstStyle/>
          <a:p>
            <a:pPr marL="361950" indent="-361950" defTabSz="896938">
              <a:buClr>
                <a:srgbClr val="00B050"/>
              </a:buClr>
              <a:buFont typeface="Arial" panose="020B0604020202020204" pitchFamily="34" charset="0"/>
              <a:buChar char="•"/>
              <a:tabLst>
                <a:tab pos="8332788" algn="r"/>
              </a:tabLst>
            </a:pPr>
            <a:r>
              <a:rPr lang="en-US" sz="2000" b="1" dirty="0"/>
              <a:t>Technological unemployment </a:t>
            </a:r>
            <a:r>
              <a:rPr lang="en-US" sz="2000" dirty="0"/>
              <a:t>occurs when workers </a:t>
            </a:r>
            <a:r>
              <a:rPr lang="en-US" sz="2000" dirty="0" smtClean="0"/>
              <a:t>lose </a:t>
            </a:r>
            <a:r>
              <a:rPr lang="en-US" sz="2000" dirty="0"/>
              <a:t>their jobs due to </a:t>
            </a:r>
            <a:r>
              <a:rPr lang="en-US" sz="2000" dirty="0" smtClean="0"/>
              <a:t>firms opting </a:t>
            </a:r>
            <a:r>
              <a:rPr lang="en-US" sz="2000" dirty="0"/>
              <a:t>to use capital-intensive </a:t>
            </a:r>
            <a:r>
              <a:rPr lang="en-US" sz="2000" dirty="0" smtClean="0"/>
              <a:t>technologies. </a:t>
            </a:r>
            <a:r>
              <a:rPr lang="en-US" sz="2000" dirty="0"/>
              <a:t>This can cause </a:t>
            </a:r>
            <a:r>
              <a:rPr lang="en-US" sz="2000" dirty="0" smtClean="0"/>
              <a:t>large· scale </a:t>
            </a:r>
            <a:r>
              <a:rPr lang="en-US" sz="2000" dirty="0"/>
              <a:t>unemployment in certain industries. For example, supermarkets in </a:t>
            </a:r>
            <a:r>
              <a:rPr lang="en-US" sz="2000" dirty="0" smtClean="0"/>
              <a:t>Europe introduced </a:t>
            </a:r>
            <a:r>
              <a:rPr lang="en-US" sz="2000" dirty="0"/>
              <a:t>self-service checkouts in 2009. Their huge success and cost </a:t>
            </a:r>
            <a:r>
              <a:rPr lang="en-US" sz="2000" dirty="0" smtClean="0"/>
              <a:t>savings for supermarkets </a:t>
            </a:r>
            <a:r>
              <a:rPr lang="en-US" sz="2000" dirty="0"/>
              <a:t>and other retailers mean that fewer workers need to be hired</a:t>
            </a:r>
            <a:r>
              <a:rPr lang="en-US" sz="2000" dirty="0" smtClean="0"/>
              <a:t>.</a:t>
            </a:r>
          </a:p>
          <a:p>
            <a:pPr marL="361950" indent="-361950" defTabSz="896938">
              <a:buClr>
                <a:srgbClr val="00B050"/>
              </a:buClr>
              <a:buFont typeface="Arial" panose="020B0604020202020204" pitchFamily="34" charset="0"/>
              <a:buChar char="•"/>
              <a:tabLst>
                <a:tab pos="8332788" algn="r"/>
              </a:tabLst>
            </a:pPr>
            <a:r>
              <a:rPr lang="en-US" sz="2000" b="1" dirty="0"/>
              <a:t>Youth unemployment </a:t>
            </a:r>
            <a:r>
              <a:rPr lang="en-US" sz="2000" dirty="0"/>
              <a:t>affects members of the working population aged </a:t>
            </a:r>
            <a:r>
              <a:rPr lang="en-US" sz="2000" dirty="0" smtClean="0"/>
              <a:t>21 and </a:t>
            </a:r>
            <a:r>
              <a:rPr lang="en-US" sz="2000" dirty="0"/>
              <a:t>below. They have relatively fewer skills and less experience, so they are </a:t>
            </a:r>
            <a:r>
              <a:rPr lang="en-US" sz="2000" dirty="0" smtClean="0"/>
              <a:t>the most </a:t>
            </a:r>
            <a:r>
              <a:rPr lang="en-US" sz="2000" dirty="0"/>
              <a:t>likely to be affected during an economic downturn. For example, </a:t>
            </a:r>
            <a:r>
              <a:rPr lang="en-US" sz="2000" dirty="0" smtClean="0"/>
              <a:t>youth unemployment </a:t>
            </a:r>
            <a:r>
              <a:rPr lang="en-US" sz="2000" dirty="0"/>
              <a:t>in Greece hit a record </a:t>
            </a:r>
            <a:r>
              <a:rPr lang="en-US" sz="2000" dirty="0" smtClean="0"/>
              <a:t>of 58.4% in </a:t>
            </a:r>
            <a:r>
              <a:rPr lang="en-US" sz="2000" dirty="0"/>
              <a:t>2012 (the highest </a:t>
            </a:r>
            <a:r>
              <a:rPr lang="en-US" sz="2000" dirty="0" smtClean="0"/>
              <a:t>rate ever </a:t>
            </a:r>
            <a:r>
              <a:rPr lang="en-US" sz="2000" dirty="0"/>
              <a:t>recorded for an EU nation) and Spain's youth unemployment reached </a:t>
            </a:r>
            <a:r>
              <a:rPr lang="en-US" sz="2000" dirty="0" smtClean="0"/>
              <a:t>a historic </a:t>
            </a:r>
            <a:r>
              <a:rPr lang="en-US" sz="2000" dirty="0"/>
              <a:t>high </a:t>
            </a:r>
            <a:r>
              <a:rPr lang="en-US" sz="2000" dirty="0" smtClean="0"/>
              <a:t>of 55.7% in </a:t>
            </a:r>
            <a:r>
              <a:rPr lang="en-US" sz="2000" dirty="0"/>
              <a:t>2013</a:t>
            </a:r>
            <a:r>
              <a:rPr lang="en-US" sz="2000" dirty="0" smtClean="0"/>
              <a:t>.</a:t>
            </a:r>
            <a:endParaRPr lang="en-US" sz="2000" dirty="0"/>
          </a:p>
        </p:txBody>
      </p:sp>
      <p:pic>
        <p:nvPicPr>
          <p:cNvPr id="20482" name="Picture 2" descr="Image result for technological unemploymen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4" y="1089248"/>
            <a:ext cx="2520278" cy="1890208"/>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Image result for technological unemployme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3" y="3085126"/>
            <a:ext cx="2495550" cy="1657351"/>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Image result for youth unemployment"/>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0193" y="4885903"/>
            <a:ext cx="2486105" cy="16532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0154218"/>
      </p:ext>
    </p:extLst>
  </p:cSld>
  <p:clrMapOvr>
    <a:masterClrMapping/>
  </p:clrMapOvr>
  <p:transition advClick="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Causes of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210</a:t>
            </a:r>
          </a:p>
        </p:txBody>
      </p:sp>
      <p:sp>
        <p:nvSpPr>
          <p:cNvPr id="5" name="Rectangle 4"/>
          <p:cNvSpPr/>
          <p:nvPr/>
        </p:nvSpPr>
        <p:spPr>
          <a:xfrm>
            <a:off x="251520" y="1052736"/>
            <a:ext cx="6739026" cy="5764655"/>
          </a:xfrm>
          <a:prstGeom prst="rect">
            <a:avLst/>
          </a:prstGeom>
          <a:noFill/>
          <a:ln w="57150">
            <a:noFill/>
          </a:ln>
        </p:spPr>
        <p:txBody>
          <a:bodyPr wrap="square">
            <a:spAutoFit/>
          </a:bodyPr>
          <a:lstStyle/>
          <a:p>
            <a:pPr marL="276225" indent="-276225" defTabSz="896938">
              <a:buClr>
                <a:srgbClr val="00B050"/>
              </a:buClr>
              <a:buFont typeface="Arial" panose="020B0604020202020204" pitchFamily="34" charset="0"/>
              <a:buChar char="•"/>
              <a:tabLst>
                <a:tab pos="8332788" algn="r"/>
              </a:tabLst>
            </a:pPr>
            <a:r>
              <a:rPr lang="en-US" sz="1940" b="1" dirty="0" smtClean="0"/>
              <a:t>Regional </a:t>
            </a:r>
            <a:r>
              <a:rPr lang="en-US" sz="1940" b="1" dirty="0"/>
              <a:t>unemployment </a:t>
            </a:r>
            <a:r>
              <a:rPr lang="en-US" sz="1940" dirty="0"/>
              <a:t>occurs when unemployment affects specific </a:t>
            </a:r>
            <a:r>
              <a:rPr lang="en-US" sz="1940" dirty="0" smtClean="0"/>
              <a:t>geographical areas of a </a:t>
            </a:r>
            <a:r>
              <a:rPr lang="en-US" sz="1940" dirty="0"/>
              <a:t>country. </a:t>
            </a:r>
            <a:r>
              <a:rPr lang="en-US" sz="1940" dirty="0" smtClean="0"/>
              <a:t>While </a:t>
            </a:r>
            <a:r>
              <a:rPr lang="en-US" sz="1940" dirty="0"/>
              <a:t>busy central business districts tend to have higher </a:t>
            </a:r>
            <a:r>
              <a:rPr lang="en-US" sz="1940" dirty="0" smtClean="0"/>
              <a:t>rates of employment, </a:t>
            </a:r>
            <a:r>
              <a:rPr lang="en-US" sz="1940" dirty="0"/>
              <a:t>remote rural areas have relatively high rates </a:t>
            </a:r>
            <a:r>
              <a:rPr lang="en-US" sz="1940" dirty="0" smtClean="0"/>
              <a:t>of unemployment</a:t>
            </a:r>
            <a:r>
              <a:rPr lang="en-US" sz="1940" dirty="0"/>
              <a:t>. </a:t>
            </a:r>
            <a:r>
              <a:rPr lang="en-US" sz="1940" dirty="0" smtClean="0"/>
              <a:t>In the </a:t>
            </a:r>
            <a:r>
              <a:rPr lang="en-US" sz="1940" dirty="0"/>
              <a:t>USA, </a:t>
            </a:r>
            <a:r>
              <a:rPr lang="en-US" sz="1940" dirty="0" smtClean="0"/>
              <a:t>unemployment </a:t>
            </a:r>
            <a:r>
              <a:rPr lang="en-US" sz="1940" dirty="0"/>
              <a:t>averaged </a:t>
            </a:r>
            <a:r>
              <a:rPr lang="en-US" sz="1940" dirty="0" smtClean="0"/>
              <a:t>7.7% </a:t>
            </a:r>
            <a:r>
              <a:rPr lang="en-US" sz="1940" dirty="0"/>
              <a:t>in March 2013. However, the </a:t>
            </a:r>
            <a:r>
              <a:rPr lang="en-US" sz="1940" dirty="0" smtClean="0"/>
              <a:t>rate was </a:t>
            </a:r>
            <a:r>
              <a:rPr lang="en-US" sz="1940" dirty="0"/>
              <a:t>higher in some states such as Mississippi and Nevada (both at </a:t>
            </a:r>
            <a:r>
              <a:rPr lang="en-US" sz="1940" dirty="0" smtClean="0"/>
              <a:t>9.6%) and much </a:t>
            </a:r>
            <a:r>
              <a:rPr lang="en-US" sz="1940" dirty="0"/>
              <a:t>lower in other districts such as Nebraska (</a:t>
            </a:r>
            <a:r>
              <a:rPr lang="en-US" sz="1940" dirty="0" smtClean="0"/>
              <a:t>3.8%) </a:t>
            </a:r>
            <a:r>
              <a:rPr lang="en-US" sz="1940" dirty="0"/>
              <a:t>and North </a:t>
            </a:r>
            <a:r>
              <a:rPr lang="en-US" sz="1940" dirty="0" smtClean="0"/>
              <a:t>Dakota (3.3%).</a:t>
            </a:r>
            <a:endParaRPr lang="en-US" sz="1940" dirty="0"/>
          </a:p>
          <a:p>
            <a:pPr marL="276225" indent="-276225" defTabSz="896938">
              <a:buClr>
                <a:srgbClr val="00B050"/>
              </a:buClr>
              <a:buFont typeface="Arial" panose="020B0604020202020204" pitchFamily="34" charset="0"/>
              <a:buChar char="•"/>
              <a:tabLst>
                <a:tab pos="8332788" algn="r"/>
              </a:tabLst>
            </a:pPr>
            <a:r>
              <a:rPr lang="en-US" sz="1940" b="1" dirty="0" smtClean="0"/>
              <a:t>Structural </a:t>
            </a:r>
            <a:r>
              <a:rPr lang="en-US" sz="1940" b="1" dirty="0"/>
              <a:t>unemployment </a:t>
            </a:r>
            <a:r>
              <a:rPr lang="en-US" sz="1940" dirty="0"/>
              <a:t>occurs when the demand for products produced in </a:t>
            </a:r>
            <a:r>
              <a:rPr lang="en-US" sz="1940" dirty="0" smtClean="0"/>
              <a:t>a particular </a:t>
            </a:r>
            <a:r>
              <a:rPr lang="en-US" sz="1940" dirty="0"/>
              <a:t>industry falls continually, often due to foreign competition. There </a:t>
            </a:r>
            <a:r>
              <a:rPr lang="en-US" sz="1940" dirty="0" smtClean="0"/>
              <a:t>are structural </a:t>
            </a:r>
            <a:r>
              <a:rPr lang="en-US" sz="1940" dirty="0"/>
              <a:t>and </a:t>
            </a:r>
            <a:r>
              <a:rPr lang="en-US" sz="1940" dirty="0" smtClean="0"/>
              <a:t>long-term </a:t>
            </a:r>
            <a:r>
              <a:rPr lang="en-US" sz="1940" dirty="0"/>
              <a:t>changes in demand for the products of certain </a:t>
            </a:r>
            <a:r>
              <a:rPr lang="en-US" sz="1940" dirty="0" smtClean="0"/>
              <a:t>industries. The </a:t>
            </a:r>
            <a:r>
              <a:rPr lang="en-US" sz="1940" dirty="0"/>
              <a:t>UK, for example, has suffered from structural unemployment in </a:t>
            </a:r>
            <a:r>
              <a:rPr lang="en-US" sz="1940" dirty="0" smtClean="0"/>
              <a:t>shipping, textiles</a:t>
            </a:r>
            <a:r>
              <a:rPr lang="en-US" sz="1940" dirty="0"/>
              <a:t>, steel </a:t>
            </a:r>
            <a:r>
              <a:rPr lang="en-US" sz="1940" dirty="0" smtClean="0"/>
              <a:t>production</a:t>
            </a:r>
            <a:r>
              <a:rPr lang="en-US" sz="1940" dirty="0"/>
              <a:t>, coal mining and car manufacturing. Those who </a:t>
            </a:r>
            <a:r>
              <a:rPr lang="en-US" sz="1940" dirty="0" smtClean="0"/>
              <a:t>suffer from </a:t>
            </a:r>
            <a:r>
              <a:rPr lang="en-US" sz="1940" dirty="0"/>
              <a:t>structural unemployment usually find it quite difficult to find a new </a:t>
            </a:r>
            <a:r>
              <a:rPr lang="en-US" sz="1940" dirty="0" smtClean="0"/>
              <a:t>job without retraining.</a:t>
            </a:r>
            <a:endParaRPr lang="en-US" sz="1940" dirty="0"/>
          </a:p>
        </p:txBody>
      </p:sp>
      <p:pic>
        <p:nvPicPr>
          <p:cNvPr id="21506" name="Picture 2" descr="Image result for egypt regional unemploym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968" b="9972"/>
          <a:stretch/>
        </p:blipFill>
        <p:spPr bwMode="auto">
          <a:xfrm>
            <a:off x="6991632" y="1124745"/>
            <a:ext cx="1828839" cy="1159077"/>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Image result for egypt unemployment by reg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2731" b="8964"/>
          <a:stretch/>
        </p:blipFill>
        <p:spPr bwMode="auto">
          <a:xfrm>
            <a:off x="6991632" y="2348880"/>
            <a:ext cx="1828840" cy="1355622"/>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Image result for structural unemployment examples"/>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965" r="5837" b="4218"/>
          <a:stretch/>
        </p:blipFill>
        <p:spPr bwMode="auto">
          <a:xfrm>
            <a:off x="6991632" y="3789040"/>
            <a:ext cx="1828840" cy="1234424"/>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Image result for structural unemployment examples"/>
          <p:cNvPicPr>
            <a:picLocks noChangeAspect="1" noChangeArrowheads="1"/>
          </p:cNvPicPr>
          <p:nvPr/>
        </p:nvPicPr>
        <p:blipFill rotWithShape="1">
          <a:blip r:embed="rId6">
            <a:extLst>
              <a:ext uri="{28A0092B-C50C-407E-A947-70E740481C1C}">
                <a14:useLocalDpi xmlns:a14="http://schemas.microsoft.com/office/drawing/2010/main" val="0"/>
              </a:ext>
            </a:extLst>
          </a:blip>
          <a:srcRect t="5439" r="5040" b="4822"/>
          <a:stretch/>
        </p:blipFill>
        <p:spPr bwMode="auto">
          <a:xfrm>
            <a:off x="6990546" y="5157192"/>
            <a:ext cx="1807105" cy="14401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347926"/>
      </p:ext>
    </p:extLst>
  </p:cSld>
  <p:clrMapOvr>
    <a:masterClrMapping/>
  </p:clrMapOvr>
  <p:transition advClick="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Causes of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210</a:t>
            </a:r>
          </a:p>
        </p:txBody>
      </p:sp>
      <p:sp>
        <p:nvSpPr>
          <p:cNvPr id="5" name="Rectangle 4"/>
          <p:cNvSpPr/>
          <p:nvPr/>
        </p:nvSpPr>
        <p:spPr>
          <a:xfrm>
            <a:off x="251520" y="1052736"/>
            <a:ext cx="8536401" cy="5770811"/>
          </a:xfrm>
          <a:prstGeom prst="rect">
            <a:avLst/>
          </a:prstGeom>
          <a:noFill/>
          <a:ln w="57150">
            <a:noFill/>
          </a:ln>
        </p:spPr>
        <p:txBody>
          <a:bodyPr wrap="square">
            <a:spAutoFit/>
          </a:bodyPr>
          <a:lstStyle/>
          <a:p>
            <a:pPr marL="361950" indent="-361950" defTabSz="896938">
              <a:buClr>
                <a:srgbClr val="00B050"/>
              </a:buClr>
              <a:buFont typeface="Arial" panose="020B0604020202020204" pitchFamily="34" charset="0"/>
              <a:buChar char="•"/>
              <a:tabLst>
                <a:tab pos="8332788" algn="r"/>
              </a:tabLst>
            </a:pPr>
            <a:r>
              <a:rPr lang="en-US" sz="2050" b="1" dirty="0" smtClean="0"/>
              <a:t>Voluntary </a:t>
            </a:r>
            <a:r>
              <a:rPr lang="en-US" sz="2050" b="1" dirty="0"/>
              <a:t>unemployment </a:t>
            </a:r>
            <a:r>
              <a:rPr lang="en-US" sz="2050" dirty="0"/>
              <a:t>occurs when workers choose not to work. </a:t>
            </a:r>
            <a:r>
              <a:rPr lang="en-US" sz="2050" dirty="0" smtClean="0"/>
              <a:t>Voluntary unemployment </a:t>
            </a:r>
            <a:r>
              <a:rPr lang="en-US" sz="2050" dirty="0"/>
              <a:t>usually exists in economies with relatively generous welfare </a:t>
            </a:r>
            <a:r>
              <a:rPr lang="en-US" sz="2050" dirty="0" smtClean="0"/>
              <a:t>benefits for </a:t>
            </a:r>
            <a:r>
              <a:rPr lang="en-US" sz="2050" dirty="0"/>
              <a:t>the unemployed as well as high rates of income tax, thus creating </a:t>
            </a:r>
            <a:r>
              <a:rPr lang="en-US" sz="2050" dirty="0" smtClean="0"/>
              <a:t>disincentives to </a:t>
            </a:r>
            <a:r>
              <a:rPr lang="en-US" sz="2050" dirty="0"/>
              <a:t>work at current market (equilibrium) wage rates.</a:t>
            </a:r>
          </a:p>
          <a:p>
            <a:pPr marL="361950" indent="-361950" defTabSz="896938">
              <a:buClr>
                <a:srgbClr val="00B050"/>
              </a:buClr>
              <a:buFont typeface="Arial" panose="020B0604020202020204" pitchFamily="34" charset="0"/>
              <a:buChar char="•"/>
              <a:tabLst>
                <a:tab pos="8332788" algn="r"/>
              </a:tabLst>
            </a:pPr>
            <a:r>
              <a:rPr lang="en-US" sz="2050" b="1" dirty="0" smtClean="0"/>
              <a:t>Classical </a:t>
            </a:r>
            <a:r>
              <a:rPr lang="en-US" sz="2050" b="1" dirty="0"/>
              <a:t>(real-wage) unemployment </a:t>
            </a:r>
            <a:r>
              <a:rPr lang="en-US" sz="2050" dirty="0"/>
              <a:t>occurs when real wage rates are set </a:t>
            </a:r>
            <a:r>
              <a:rPr lang="en-US" sz="2050" dirty="0" smtClean="0"/>
              <a:t>above the </a:t>
            </a:r>
            <a:r>
              <a:rPr lang="en-US" sz="2050" dirty="0"/>
              <a:t>market-clearing </a:t>
            </a:r>
            <a:r>
              <a:rPr lang="en-US" sz="2050" dirty="0" smtClean="0"/>
              <a:t>level</a:t>
            </a:r>
            <a:r>
              <a:rPr lang="en-US" sz="2050" dirty="0"/>
              <a:t>, such as in the case </a:t>
            </a:r>
            <a:r>
              <a:rPr lang="en-US" sz="2050" dirty="0" smtClean="0"/>
              <a:t>of a </a:t>
            </a:r>
            <a:r>
              <a:rPr lang="en-US" sz="2050" dirty="0"/>
              <a:t>national minimum </a:t>
            </a:r>
            <a:r>
              <a:rPr lang="en-US" sz="2050" dirty="0" smtClean="0"/>
              <a:t>wage. </a:t>
            </a:r>
            <a:r>
              <a:rPr lang="en-US" sz="2050" dirty="0"/>
              <a:t>This leads to excess supply of labour, as the number of </a:t>
            </a:r>
            <a:r>
              <a:rPr lang="en-US" sz="2050" dirty="0" smtClean="0"/>
              <a:t>job-seekers exceeds </a:t>
            </a:r>
            <a:r>
              <a:rPr lang="en-US" sz="2050" dirty="0"/>
              <a:t>the demand </a:t>
            </a:r>
            <a:r>
              <a:rPr lang="en-US" sz="2050" dirty="0" smtClean="0"/>
              <a:t/>
            </a:r>
            <a:br>
              <a:rPr lang="en-US" sz="2050" dirty="0" smtClean="0"/>
            </a:br>
            <a:r>
              <a:rPr lang="en-US" sz="2050" dirty="0" smtClean="0"/>
              <a:t>for labour</a:t>
            </a:r>
            <a:r>
              <a:rPr lang="en-US" sz="2050" dirty="0"/>
              <a:t>. In Figure 19.3, the imposition </a:t>
            </a:r>
            <a:r>
              <a:rPr lang="en-US" sz="2050" dirty="0" smtClean="0"/>
              <a:t>of a </a:t>
            </a:r>
            <a:br>
              <a:rPr lang="en-US" sz="2050" dirty="0" smtClean="0"/>
            </a:br>
            <a:r>
              <a:rPr lang="en-US" sz="2050" dirty="0" smtClean="0"/>
              <a:t>minimum wage </a:t>
            </a:r>
            <a:r>
              <a:rPr lang="en-US" sz="2050" dirty="0"/>
              <a:t>raises </a:t>
            </a:r>
            <a:r>
              <a:rPr lang="en-US" sz="2050" dirty="0" smtClean="0"/>
              <a:t>the </a:t>
            </a:r>
            <a:r>
              <a:rPr lang="en-US" sz="2050" dirty="0"/>
              <a:t>cost </a:t>
            </a:r>
            <a:r>
              <a:rPr lang="en-US" sz="2050" dirty="0" smtClean="0"/>
              <a:t>of labour </a:t>
            </a:r>
            <a:br>
              <a:rPr lang="en-US" sz="2050" dirty="0" smtClean="0"/>
            </a:br>
            <a:r>
              <a:rPr lang="en-US" sz="2050" dirty="0" smtClean="0"/>
              <a:t>from W</a:t>
            </a:r>
            <a:r>
              <a:rPr lang="en-US" sz="2050" baseline="-25000" dirty="0" smtClean="0"/>
              <a:t>1</a:t>
            </a:r>
            <a:r>
              <a:rPr lang="en-US" sz="2050" dirty="0" smtClean="0"/>
              <a:t> </a:t>
            </a:r>
            <a:r>
              <a:rPr lang="en-US" sz="2050" dirty="0"/>
              <a:t>to </a:t>
            </a:r>
            <a:r>
              <a:rPr lang="en-US" sz="2050" dirty="0" smtClean="0"/>
              <a:t>W</a:t>
            </a:r>
            <a:r>
              <a:rPr lang="en-US" sz="2050" baseline="-25000" dirty="0" smtClean="0"/>
              <a:t>2</a:t>
            </a:r>
            <a:r>
              <a:rPr lang="en-US" sz="2050" dirty="0" smtClean="0"/>
              <a:t>. </a:t>
            </a:r>
          </a:p>
          <a:p>
            <a:pPr marL="361950" indent="-361950" defTabSz="896938">
              <a:buClr>
                <a:srgbClr val="00B050"/>
              </a:buClr>
              <a:buFont typeface="Arial" panose="020B0604020202020204" pitchFamily="34" charset="0"/>
              <a:buChar char="•"/>
              <a:tabLst>
                <a:tab pos="8332788" algn="r"/>
              </a:tabLst>
            </a:pPr>
            <a:r>
              <a:rPr lang="en-US" sz="2050" dirty="0" smtClean="0"/>
              <a:t>At </a:t>
            </a:r>
            <a:r>
              <a:rPr lang="en-US" sz="2050" dirty="0"/>
              <a:t>the </a:t>
            </a:r>
            <a:r>
              <a:rPr lang="en-US" sz="2050" dirty="0" smtClean="0"/>
              <a:t>higher </a:t>
            </a:r>
            <a:r>
              <a:rPr lang="en-US" sz="2050" dirty="0"/>
              <a:t>wage rate, </a:t>
            </a:r>
            <a:r>
              <a:rPr lang="en-US" sz="2050" dirty="0" smtClean="0"/>
              <a:t>demand for labour </a:t>
            </a:r>
            <a:br>
              <a:rPr lang="en-US" sz="2050" dirty="0" smtClean="0"/>
            </a:br>
            <a:r>
              <a:rPr lang="en-US" sz="2050" dirty="0" smtClean="0"/>
              <a:t>is N</a:t>
            </a:r>
            <a:r>
              <a:rPr lang="en-US" sz="2050" baseline="-25000" dirty="0" smtClean="0"/>
              <a:t>1</a:t>
            </a:r>
            <a:r>
              <a:rPr lang="en-US" sz="2050" dirty="0" smtClean="0"/>
              <a:t>, </a:t>
            </a:r>
            <a:r>
              <a:rPr lang="en-US" sz="2050" dirty="0"/>
              <a:t>but the supply of labour is </a:t>
            </a:r>
            <a:r>
              <a:rPr lang="en-US" sz="2050" dirty="0" smtClean="0"/>
              <a:t>N</a:t>
            </a:r>
            <a:r>
              <a:rPr lang="en-US" sz="2050" baseline="-25000" dirty="0" smtClean="0"/>
              <a:t>2</a:t>
            </a:r>
            <a:r>
              <a:rPr lang="en-US" sz="2050" dirty="0" smtClean="0"/>
              <a:t>; </a:t>
            </a:r>
            <a:r>
              <a:rPr lang="en-US" sz="2050" dirty="0"/>
              <a:t>the </a:t>
            </a:r>
            <a:r>
              <a:rPr lang="en-US" sz="2050" dirty="0" smtClean="0"/>
              <a:t/>
            </a:r>
            <a:br>
              <a:rPr lang="en-US" sz="2050" dirty="0" smtClean="0"/>
            </a:br>
            <a:r>
              <a:rPr lang="en-US" sz="2050" dirty="0" smtClean="0"/>
              <a:t>difference represents unemployment</a:t>
            </a:r>
            <a:r>
              <a:rPr lang="en-US" sz="2050" dirty="0"/>
              <a:t>, </a:t>
            </a:r>
            <a:r>
              <a:rPr lang="en-US" sz="2050" dirty="0" smtClean="0"/>
              <a:t>as </a:t>
            </a:r>
            <a:br>
              <a:rPr lang="en-US" sz="2050" dirty="0" smtClean="0"/>
            </a:br>
            <a:r>
              <a:rPr lang="en-US" sz="2050" dirty="0" smtClean="0"/>
              <a:t>firms are </a:t>
            </a:r>
            <a:r>
              <a:rPr lang="en-US" sz="2050" dirty="0"/>
              <a:t>unable  </a:t>
            </a:r>
            <a:r>
              <a:rPr lang="en-US" sz="2050" dirty="0" smtClean="0"/>
              <a:t>and/or </a:t>
            </a:r>
            <a:r>
              <a:rPr lang="en-US" sz="2050" dirty="0"/>
              <a:t>unwilling to </a:t>
            </a:r>
            <a:r>
              <a:rPr lang="en-US" sz="2050" dirty="0" smtClean="0"/>
              <a:t>pay </a:t>
            </a:r>
            <a:br>
              <a:rPr lang="en-US" sz="2050" dirty="0" smtClean="0"/>
            </a:br>
            <a:r>
              <a:rPr lang="en-US" sz="2050" dirty="0" smtClean="0"/>
              <a:t>workers </a:t>
            </a:r>
            <a:r>
              <a:rPr lang="en-US" sz="2050" dirty="0"/>
              <a:t>more  </a:t>
            </a:r>
            <a:r>
              <a:rPr lang="en-US" sz="2050" dirty="0" smtClean="0"/>
              <a:t>than their </a:t>
            </a:r>
            <a:r>
              <a:rPr lang="en-US" sz="2050" dirty="0"/>
              <a:t>market </a:t>
            </a:r>
            <a:r>
              <a:rPr lang="en-US" sz="2050" dirty="0" smtClean="0"/>
              <a:t>(</a:t>
            </a:r>
            <a:r>
              <a:rPr lang="en-US" sz="2050" dirty="0"/>
              <a:t>equilibrium) </a:t>
            </a:r>
            <a:r>
              <a:rPr lang="en-US" sz="2050" dirty="0" smtClean="0"/>
              <a:t/>
            </a:r>
            <a:br>
              <a:rPr lang="en-US" sz="2050" dirty="0" smtClean="0"/>
            </a:br>
            <a:r>
              <a:rPr lang="en-US" sz="2050" dirty="0" smtClean="0"/>
              <a:t>value</a:t>
            </a:r>
            <a:r>
              <a:rPr lang="en-US" sz="2050" dirty="0"/>
              <a:t>.</a:t>
            </a:r>
            <a:endParaRPr lang="en-GB" sz="2050" dirty="0"/>
          </a:p>
        </p:txBody>
      </p:sp>
      <p:pic>
        <p:nvPicPr>
          <p:cNvPr id="2" name="Picture 1"/>
          <p:cNvPicPr>
            <a:picLocks noChangeAspect="1"/>
          </p:cNvPicPr>
          <p:nvPr/>
        </p:nvPicPr>
        <p:blipFill rotWithShape="1">
          <a:blip r:embed="rId3"/>
          <a:srcRect l="27310" t="24406" r="46126" b="29329"/>
          <a:stretch/>
        </p:blipFill>
        <p:spPr>
          <a:xfrm>
            <a:off x="5940152" y="3789040"/>
            <a:ext cx="2849311" cy="2789950"/>
          </a:xfrm>
          <a:prstGeom prst="rect">
            <a:avLst/>
          </a:prstGeom>
        </p:spPr>
      </p:pic>
    </p:spTree>
    <p:extLst>
      <p:ext uri="{BB962C8B-B14F-4D97-AF65-F5344CB8AC3E}">
        <p14:creationId xmlns:p14="http://schemas.microsoft.com/office/powerpoint/2010/main" val="3112495043"/>
      </p:ext>
    </p:extLst>
  </p:cSld>
  <p:clrMapOvr>
    <a:masterClrMapping/>
  </p:clrMapOvr>
  <p:transition advClick="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Causes of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211</a:t>
            </a:r>
          </a:p>
        </p:txBody>
      </p:sp>
      <p:sp>
        <p:nvSpPr>
          <p:cNvPr id="5" name="Rectangle 4"/>
          <p:cNvSpPr/>
          <p:nvPr/>
        </p:nvSpPr>
        <p:spPr>
          <a:xfrm>
            <a:off x="251520" y="1052736"/>
            <a:ext cx="8640959" cy="5632311"/>
          </a:xfrm>
          <a:prstGeom prst="rect">
            <a:avLst/>
          </a:prstGeom>
          <a:noFill/>
          <a:ln w="57150">
            <a:noFill/>
          </a:ln>
        </p:spPr>
        <p:txBody>
          <a:bodyPr wrap="square">
            <a:spAutoFit/>
          </a:bodyPr>
          <a:lstStyle/>
          <a:p>
            <a:pPr marL="361950" indent="-361950" defTabSz="896938">
              <a:buClr>
                <a:srgbClr val="00B050"/>
              </a:buClr>
              <a:buFont typeface="Arial" panose="020B0604020202020204" pitchFamily="34" charset="0"/>
              <a:buChar char="•"/>
              <a:tabLst>
                <a:tab pos="8332788" algn="r"/>
              </a:tabLst>
            </a:pPr>
            <a:r>
              <a:rPr lang="en-US" sz="2400" b="1" dirty="0"/>
              <a:t>Cyclical unemployment</a:t>
            </a:r>
            <a:r>
              <a:rPr lang="en-US" sz="2400" dirty="0"/>
              <a:t>, also known as </a:t>
            </a:r>
            <a:r>
              <a:rPr lang="en-US" sz="2400" b="1" dirty="0" smtClean="0"/>
              <a:t>demand-deficient </a:t>
            </a:r>
            <a:r>
              <a:rPr lang="en-US" sz="2400" b="1" dirty="0"/>
              <a:t>unemployment</a:t>
            </a:r>
            <a:r>
              <a:rPr lang="en-US" sz="2400" dirty="0"/>
              <a:t>, </a:t>
            </a:r>
            <a:r>
              <a:rPr lang="en-US" sz="2400" dirty="0" smtClean="0"/>
              <a:t>is the </a:t>
            </a:r>
            <a:r>
              <a:rPr lang="en-US" sz="2400" dirty="0"/>
              <a:t>most severe type </a:t>
            </a:r>
            <a:r>
              <a:rPr lang="en-US" sz="2400" dirty="0" smtClean="0"/>
              <a:t>of unemployment </a:t>
            </a:r>
            <a:r>
              <a:rPr lang="en-US" sz="2400" dirty="0"/>
              <a:t>because it can affect every industry in </a:t>
            </a:r>
            <a:r>
              <a:rPr lang="en-US" sz="2400" dirty="0" smtClean="0"/>
              <a:t>the economy</a:t>
            </a:r>
            <a:r>
              <a:rPr lang="en-US" sz="2400" dirty="0"/>
              <a:t>. It is caused by a lack of aggregate demand, which causes a full in </a:t>
            </a:r>
            <a:r>
              <a:rPr lang="en-US" sz="2400" dirty="0" smtClean="0"/>
              <a:t>national income</a:t>
            </a:r>
            <a:r>
              <a:rPr lang="en-US" sz="2400" dirty="0"/>
              <a:t>. In Figure 19.4, the full in aggregate demand </a:t>
            </a:r>
            <a:r>
              <a:rPr lang="en-US" sz="2400" dirty="0" smtClean="0"/>
              <a:t/>
            </a:r>
            <a:br>
              <a:rPr lang="en-US" sz="2400" dirty="0" smtClean="0"/>
            </a:br>
            <a:r>
              <a:rPr lang="en-US" sz="2400" dirty="0" smtClean="0"/>
              <a:t>in </a:t>
            </a:r>
            <a:r>
              <a:rPr lang="en-US" sz="2400" dirty="0"/>
              <a:t>the economy from AD</a:t>
            </a:r>
            <a:r>
              <a:rPr lang="en-US" sz="2400" baseline="-25000" dirty="0"/>
              <a:t>1</a:t>
            </a:r>
            <a:r>
              <a:rPr lang="en-US" sz="2400" dirty="0"/>
              <a:t> </a:t>
            </a:r>
            <a:r>
              <a:rPr lang="en-US" sz="2400" dirty="0" smtClean="0"/>
              <a:t>to </a:t>
            </a:r>
            <a:br>
              <a:rPr lang="en-US" sz="2400" dirty="0" smtClean="0"/>
            </a:br>
            <a:r>
              <a:rPr lang="en-US" sz="2400" dirty="0" smtClean="0"/>
              <a:t>AD</a:t>
            </a:r>
            <a:r>
              <a:rPr lang="en-US" sz="2400" baseline="-25000" dirty="0" smtClean="0"/>
              <a:t>2</a:t>
            </a:r>
            <a:r>
              <a:rPr lang="en-US" sz="2400" dirty="0" smtClean="0"/>
              <a:t> </a:t>
            </a:r>
            <a:r>
              <a:rPr lang="en-US" sz="2400" dirty="0"/>
              <a:t>causes national income </a:t>
            </a:r>
            <a:r>
              <a:rPr lang="en-US" sz="2400" dirty="0" smtClean="0"/>
              <a:t/>
            </a:r>
            <a:br>
              <a:rPr lang="en-US" sz="2400" dirty="0" smtClean="0"/>
            </a:br>
            <a:r>
              <a:rPr lang="en-US" sz="2400" dirty="0" smtClean="0"/>
              <a:t>to </a:t>
            </a:r>
            <a:r>
              <a:rPr lang="en-US" sz="2400" dirty="0"/>
              <a:t>full from Y</a:t>
            </a:r>
            <a:r>
              <a:rPr lang="en-US" sz="2400" baseline="-25000" dirty="0"/>
              <a:t>1</a:t>
            </a:r>
            <a:r>
              <a:rPr lang="en-US" sz="2400" dirty="0"/>
              <a:t> to Y</a:t>
            </a:r>
            <a:r>
              <a:rPr lang="en-US" sz="2400" baseline="-25000" dirty="0"/>
              <a:t>2</a:t>
            </a:r>
            <a:r>
              <a:rPr lang="en-US" sz="2400" dirty="0"/>
              <a:t> , creating </a:t>
            </a:r>
            <a:r>
              <a:rPr lang="en-US" sz="2400" dirty="0" smtClean="0"/>
              <a:t/>
            </a:r>
            <a:br>
              <a:rPr lang="en-US" sz="2400" dirty="0" smtClean="0"/>
            </a:br>
            <a:r>
              <a:rPr lang="en-US" sz="2400" dirty="0" smtClean="0"/>
              <a:t>mass </a:t>
            </a:r>
            <a:r>
              <a:rPr lang="en-US" sz="2400" dirty="0"/>
              <a:t>unemployment.</a:t>
            </a:r>
          </a:p>
          <a:p>
            <a:pPr marL="361950" indent="-361950" defTabSz="896938">
              <a:buClr>
                <a:srgbClr val="00B050"/>
              </a:buClr>
              <a:buFont typeface="Arial" panose="020B0604020202020204" pitchFamily="34" charset="0"/>
              <a:buChar char="•"/>
              <a:tabLst>
                <a:tab pos="8332788" algn="r"/>
              </a:tabLst>
            </a:pPr>
            <a:r>
              <a:rPr lang="en-US" sz="2400" dirty="0"/>
              <a:t>Demand-deficient </a:t>
            </a:r>
            <a:r>
              <a:rPr lang="en-IE" sz="2400" smtClean="0"/>
              <a:t/>
            </a:r>
            <a:br>
              <a:rPr lang="en-IE" sz="2400" smtClean="0"/>
            </a:br>
            <a:r>
              <a:rPr lang="en-US" sz="2400" smtClean="0"/>
              <a:t>unemployment </a:t>
            </a:r>
            <a:r>
              <a:rPr lang="en-US" sz="2400"/>
              <a:t>is </a:t>
            </a:r>
            <a:r>
              <a:rPr lang="en-IE" sz="2400" smtClean="0"/>
              <a:t/>
            </a:r>
            <a:br>
              <a:rPr lang="en-IE" sz="2400" smtClean="0"/>
            </a:br>
            <a:r>
              <a:rPr lang="en-US" sz="2400" smtClean="0"/>
              <a:t>experienced </a:t>
            </a:r>
            <a:r>
              <a:rPr lang="en-US" sz="2400" dirty="0"/>
              <a:t>during </a:t>
            </a:r>
            <a:r>
              <a:rPr lang="en-US" sz="2400"/>
              <a:t>an </a:t>
            </a:r>
            <a:r>
              <a:rPr lang="en-US" sz="2400" smtClean="0"/>
              <a:t/>
            </a:r>
            <a:br>
              <a:rPr lang="en-US" sz="2400" smtClean="0"/>
            </a:br>
            <a:r>
              <a:rPr lang="en-US" sz="2400" smtClean="0"/>
              <a:t>economic </a:t>
            </a:r>
            <a:r>
              <a:rPr lang="en-US" sz="2400" dirty="0"/>
              <a:t>downturn </a:t>
            </a:r>
            <a:r>
              <a:rPr lang="en-US" sz="2400" dirty="0" smtClean="0"/>
              <a:t>- that </a:t>
            </a:r>
            <a:r>
              <a:rPr lang="en-US" sz="2400" dirty="0"/>
              <a:t>is</a:t>
            </a:r>
            <a:r>
              <a:rPr lang="en-US" sz="2400"/>
              <a:t>, </a:t>
            </a:r>
            <a:r>
              <a:rPr lang="en-US" sz="2400" smtClean="0"/>
              <a:t/>
            </a:r>
            <a:br>
              <a:rPr lang="en-US" sz="2400" smtClean="0"/>
            </a:br>
            <a:r>
              <a:rPr lang="en-US" sz="2400" smtClean="0"/>
              <a:t>in </a:t>
            </a:r>
            <a:r>
              <a:rPr lang="en-US" sz="2400" dirty="0"/>
              <a:t>recessions and slumps.</a:t>
            </a:r>
            <a:endParaRPr lang="en-GB" sz="2400" dirty="0"/>
          </a:p>
        </p:txBody>
      </p:sp>
      <p:pic>
        <p:nvPicPr>
          <p:cNvPr id="3" name="Picture 2"/>
          <p:cNvPicPr>
            <a:picLocks noChangeAspect="1"/>
          </p:cNvPicPr>
          <p:nvPr/>
        </p:nvPicPr>
        <p:blipFill rotWithShape="1">
          <a:blip r:embed="rId3"/>
          <a:srcRect l="28416" t="36219" r="39485" b="16532"/>
          <a:stretch/>
        </p:blipFill>
        <p:spPr>
          <a:xfrm>
            <a:off x="4716015" y="3140968"/>
            <a:ext cx="4176465" cy="3456384"/>
          </a:xfrm>
          <a:prstGeom prst="rect">
            <a:avLst/>
          </a:prstGeom>
        </p:spPr>
      </p:pic>
    </p:spTree>
    <p:extLst>
      <p:ext uri="{BB962C8B-B14F-4D97-AF65-F5344CB8AC3E}">
        <p14:creationId xmlns:p14="http://schemas.microsoft.com/office/powerpoint/2010/main" val="2849155879"/>
      </p:ext>
    </p:extLst>
  </p:cSld>
  <p:clrMapOvr>
    <a:masterClrMapping/>
  </p:clrMapOvr>
  <p:transition advClick="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Causes of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211</a:t>
            </a:r>
          </a:p>
        </p:txBody>
      </p:sp>
      <p:sp>
        <p:nvSpPr>
          <p:cNvPr id="5" name="Rectangle 4"/>
          <p:cNvSpPr/>
          <p:nvPr/>
        </p:nvSpPr>
        <p:spPr>
          <a:xfrm>
            <a:off x="251520" y="1052736"/>
            <a:ext cx="8640959" cy="1384995"/>
          </a:xfrm>
          <a:prstGeom prst="rect">
            <a:avLst/>
          </a:prstGeom>
          <a:noFill/>
          <a:ln w="57150">
            <a:noFill/>
          </a:ln>
        </p:spPr>
        <p:txBody>
          <a:bodyPr wrap="square">
            <a:spAutoFit/>
          </a:bodyPr>
          <a:lstStyle/>
          <a:p>
            <a:pPr marL="361950" indent="-361950" defTabSz="896938">
              <a:buClr>
                <a:srgbClr val="00B050"/>
              </a:buClr>
              <a:buFont typeface="Arial" panose="020B0604020202020204" pitchFamily="34" charset="0"/>
              <a:buChar char="•"/>
              <a:tabLst>
                <a:tab pos="8332788" algn="r"/>
              </a:tabLst>
            </a:pPr>
            <a:r>
              <a:rPr lang="en-US" sz="2100" dirty="0" smtClean="0"/>
              <a:t>While </a:t>
            </a:r>
            <a:r>
              <a:rPr lang="en-US" sz="2100" dirty="0"/>
              <a:t>Spain and Greece saw record unemployment rates </a:t>
            </a:r>
            <a:r>
              <a:rPr lang="en-US" sz="2100" dirty="0" smtClean="0"/>
              <a:t>of 26.6% </a:t>
            </a:r>
            <a:r>
              <a:rPr lang="en-US" sz="2100" dirty="0"/>
              <a:t>and </a:t>
            </a:r>
            <a:r>
              <a:rPr lang="en-US" sz="2100" dirty="0" smtClean="0"/>
              <a:t>27% </a:t>
            </a:r>
            <a:r>
              <a:rPr lang="en-US" sz="2100" dirty="0"/>
              <a:t>respectively in 2012, these are relatively modest compared with the </a:t>
            </a:r>
            <a:r>
              <a:rPr lang="en-US" sz="2100" dirty="0" smtClean="0"/>
              <a:t>countries with </a:t>
            </a:r>
            <a:r>
              <a:rPr lang="en-US" sz="2100" dirty="0"/>
              <a:t>the world's highest unemployment rates (see Figure 19.5).</a:t>
            </a:r>
            <a:endParaRPr lang="en-GB" sz="2100" dirty="0"/>
          </a:p>
        </p:txBody>
      </p:sp>
      <p:pic>
        <p:nvPicPr>
          <p:cNvPr id="2" name="Picture 1"/>
          <p:cNvPicPr>
            <a:picLocks noChangeAspect="1"/>
          </p:cNvPicPr>
          <p:nvPr/>
        </p:nvPicPr>
        <p:blipFill rotWithShape="1">
          <a:blip r:embed="rId3"/>
          <a:srcRect l="28416" t="23422" r="12367" b="30313"/>
          <a:stretch/>
        </p:blipFill>
        <p:spPr>
          <a:xfrm>
            <a:off x="2640742" y="2122762"/>
            <a:ext cx="6179730" cy="2714460"/>
          </a:xfrm>
          <a:prstGeom prst="rect">
            <a:avLst/>
          </a:prstGeom>
        </p:spPr>
      </p:pic>
      <p:sp>
        <p:nvSpPr>
          <p:cNvPr id="4" name="Rectangle 3"/>
          <p:cNvSpPr/>
          <p:nvPr/>
        </p:nvSpPr>
        <p:spPr>
          <a:xfrm>
            <a:off x="971600" y="4869160"/>
            <a:ext cx="7850419" cy="400110"/>
          </a:xfrm>
          <a:prstGeom prst="rect">
            <a:avLst/>
          </a:prstGeom>
        </p:spPr>
        <p:txBody>
          <a:bodyPr wrap="none">
            <a:spAutoFit/>
          </a:bodyPr>
          <a:lstStyle/>
          <a:p>
            <a:r>
              <a:rPr lang="en-GB" sz="2000" b="1" dirty="0">
                <a:latin typeface="Arial" panose="020B0604020202020204" pitchFamily="34" charset="0"/>
                <a:cs typeface="Arial" panose="020B0604020202020204" pitchFamily="34" charset="0"/>
              </a:rPr>
              <a:t>Figure 19.5 </a:t>
            </a:r>
            <a:r>
              <a:rPr lang="en-GB" sz="2000" dirty="0" smtClean="0">
                <a:latin typeface="Arial" panose="020B0604020202020204" pitchFamily="34" charset="0"/>
                <a:cs typeface="Arial" panose="020B0604020202020204" pitchFamily="34" charset="0"/>
              </a:rPr>
              <a:t>The world's highest average unemployment rates, 2013</a:t>
            </a:r>
            <a:endParaRPr lang="en-GB" sz="2000" dirty="0">
              <a:latin typeface="Arial" panose="020B0604020202020204" pitchFamily="34" charset="0"/>
              <a:cs typeface="Arial" panose="020B0604020202020204" pitchFamily="34" charset="0"/>
            </a:endParaRPr>
          </a:p>
        </p:txBody>
      </p:sp>
      <p:sp>
        <p:nvSpPr>
          <p:cNvPr id="6" name="Rectangle 5"/>
          <p:cNvSpPr/>
          <p:nvPr/>
        </p:nvSpPr>
        <p:spPr>
          <a:xfrm>
            <a:off x="251520" y="5301208"/>
            <a:ext cx="8568952" cy="1323439"/>
          </a:xfrm>
          <a:prstGeom prst="rect">
            <a:avLst/>
          </a:prstGeom>
          <a:solidFill>
            <a:schemeClr val="accent6">
              <a:lumMod val="40000"/>
              <a:lumOff val="60000"/>
            </a:schemeClr>
          </a:solidFill>
          <a:ln w="57150">
            <a:solidFill>
              <a:srgbClr val="002060"/>
            </a:solidFill>
          </a:ln>
        </p:spPr>
        <p:txBody>
          <a:bodyPr wrap="square">
            <a:spAutoFit/>
          </a:bodyPr>
          <a:lstStyle/>
          <a:p>
            <a:r>
              <a:rPr lang="en-GB" sz="2000" b="1" dirty="0">
                <a:latin typeface="Arial" panose="020B0604020202020204" pitchFamily="34" charset="0"/>
                <a:cs typeface="Arial" panose="020B0604020202020204" pitchFamily="34" charset="0"/>
              </a:rPr>
              <a:t>Activity</a:t>
            </a:r>
          </a:p>
          <a:p>
            <a:r>
              <a:rPr lang="en-GB" sz="2000" dirty="0" smtClean="0">
                <a:latin typeface="Arial" panose="020B0604020202020204" pitchFamily="34" charset="0"/>
                <a:cs typeface="Arial" panose="020B0604020202020204" pitchFamily="34" charset="0"/>
              </a:rPr>
              <a:t>Find real-world examples of frictional, seasonal, technological and structural </a:t>
            </a:r>
            <a:r>
              <a:rPr lang="en-US" sz="2000" smtClean="0">
                <a:latin typeface="Arial" panose="020B0604020202020204" pitchFamily="34" charset="0"/>
                <a:cs typeface="Arial" panose="020B0604020202020204" pitchFamily="34" charset="0"/>
              </a:rPr>
              <a:t>unemployment</a:t>
            </a:r>
            <a:r>
              <a:rPr lang="en-US" sz="2000">
                <a:latin typeface="Arial" panose="020B0604020202020204" pitchFamily="34" charset="0"/>
                <a:cs typeface="Arial" panose="020B0604020202020204" pitchFamily="34" charset="0"/>
              </a:rPr>
              <a:t>, and use an image or picture to represent each type of unemployment.</a:t>
            </a:r>
            <a:endParaRPr lang="en-GB" sz="200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7057038"/>
      </p:ext>
    </p:extLst>
  </p:cSld>
  <p:clrMapOvr>
    <a:masterClrMapping/>
  </p:clrMapOvr>
  <p:transition advClick="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Consequences of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211</a:t>
            </a:r>
          </a:p>
        </p:txBody>
      </p:sp>
      <p:sp>
        <p:nvSpPr>
          <p:cNvPr id="5" name="Rectangle 4"/>
          <p:cNvSpPr/>
          <p:nvPr/>
        </p:nvSpPr>
        <p:spPr>
          <a:xfrm>
            <a:off x="251521" y="1052736"/>
            <a:ext cx="6120679" cy="5586145"/>
          </a:xfrm>
          <a:prstGeom prst="rect">
            <a:avLst/>
          </a:prstGeom>
          <a:noFill/>
          <a:ln w="57150">
            <a:noFill/>
          </a:ln>
        </p:spPr>
        <p:txBody>
          <a:bodyPr wrap="square">
            <a:spAutoFit/>
          </a:bodyPr>
          <a:lstStyle/>
          <a:p>
            <a:pPr marL="361950" indent="-361950" defTabSz="896938">
              <a:buClr>
                <a:srgbClr val="00B050"/>
              </a:buClr>
              <a:buFont typeface="Wingdings 3" panose="05040102010807070707" pitchFamily="18" charset="2"/>
              <a:buChar char=""/>
              <a:tabLst>
                <a:tab pos="8332788" algn="r"/>
              </a:tabLst>
            </a:pPr>
            <a:r>
              <a:rPr lang="en-US" sz="2100" dirty="0"/>
              <a:t>Unemployment affects a range of stakeholders: the unemployed </a:t>
            </a:r>
            <a:r>
              <a:rPr lang="en-US" sz="2100" dirty="0" smtClean="0"/>
              <a:t>themselves; their </a:t>
            </a:r>
            <a:r>
              <a:rPr lang="en-US" sz="2100" dirty="0"/>
              <a:t>families; employers and firms; the </a:t>
            </a:r>
            <a:r>
              <a:rPr lang="en-US" sz="2100" dirty="0" smtClean="0"/>
              <a:t>government</a:t>
            </a:r>
            <a:r>
              <a:rPr lang="en-US" sz="2100" dirty="0"/>
              <a:t>; and society as a whole. </a:t>
            </a:r>
            <a:r>
              <a:rPr lang="en-US" sz="2100" dirty="0" smtClean="0"/>
              <a:t>The consequences </a:t>
            </a:r>
            <a:r>
              <a:rPr lang="en-US" sz="2100" dirty="0"/>
              <a:t>of unemployment include the following:</a:t>
            </a:r>
          </a:p>
          <a:p>
            <a:pPr marL="620713" indent="-258763" defTabSz="896938">
              <a:buClr>
                <a:srgbClr val="00B050"/>
              </a:buClr>
              <a:buFont typeface="Arial" panose="020B0604020202020204" pitchFamily="34" charset="0"/>
              <a:buChar char="•"/>
              <a:tabLst>
                <a:tab pos="8332788" algn="r"/>
              </a:tabLst>
            </a:pPr>
            <a:r>
              <a:rPr lang="en-US" sz="2100" dirty="0" smtClean="0"/>
              <a:t>The </a:t>
            </a:r>
            <a:r>
              <a:rPr lang="en-US" sz="2100" dirty="0"/>
              <a:t>unemployed suffer from stress, low self-esteem, homelessness, depression </a:t>
            </a:r>
            <a:r>
              <a:rPr lang="en-US" sz="2100" dirty="0" smtClean="0"/>
              <a:t>and other </a:t>
            </a:r>
            <a:r>
              <a:rPr lang="en-US" sz="2100" dirty="0"/>
              <a:t>health problems. In extreme cases, unemployment has </a:t>
            </a:r>
            <a:r>
              <a:rPr lang="en-US" sz="2100" dirty="0" smtClean="0"/>
              <a:t>led </a:t>
            </a:r>
            <a:r>
              <a:rPr lang="en-US" sz="2100" dirty="0"/>
              <a:t>to suicide.</a:t>
            </a:r>
          </a:p>
          <a:p>
            <a:pPr marL="620713" indent="-258763" defTabSz="896938">
              <a:buClr>
                <a:srgbClr val="00B050"/>
              </a:buClr>
              <a:buFont typeface="Arial" panose="020B0604020202020204" pitchFamily="34" charset="0"/>
              <a:buChar char="•"/>
              <a:tabLst>
                <a:tab pos="8332788" algn="r"/>
              </a:tabLst>
            </a:pPr>
            <a:r>
              <a:rPr lang="en-US" sz="2100" dirty="0" smtClean="0"/>
              <a:t>Family </a:t>
            </a:r>
            <a:r>
              <a:rPr lang="en-US" sz="2100" dirty="0"/>
              <a:t>and friends may also suffer from lower incomes and this often leads </a:t>
            </a:r>
            <a:r>
              <a:rPr lang="en-US" sz="2100" dirty="0" smtClean="0"/>
              <a:t>to arguments </a:t>
            </a:r>
            <a:r>
              <a:rPr lang="en-US" sz="2100" dirty="0"/>
              <a:t>and even separation or divorce.</a:t>
            </a:r>
          </a:p>
          <a:p>
            <a:pPr marL="620713" indent="-258763" defTabSz="896938">
              <a:buClr>
                <a:srgbClr val="00B050"/>
              </a:buClr>
              <a:buFont typeface="Arial" panose="020B0604020202020204" pitchFamily="34" charset="0"/>
              <a:buChar char="•"/>
              <a:tabLst>
                <a:tab pos="8332788" algn="r"/>
              </a:tabLst>
            </a:pPr>
            <a:r>
              <a:rPr lang="en-US" sz="2100" dirty="0" smtClean="0"/>
              <a:t>The </a:t>
            </a:r>
            <a:r>
              <a:rPr lang="en-US" sz="2100" dirty="0"/>
              <a:t>local community can suffer if there is mass unemployment - for example, </a:t>
            </a:r>
            <a:r>
              <a:rPr lang="en-US" sz="2100" dirty="0" smtClean="0"/>
              <a:t>there may </a:t>
            </a:r>
            <a:r>
              <a:rPr lang="en-US" sz="2100" dirty="0"/>
              <a:t>be </a:t>
            </a:r>
            <a:r>
              <a:rPr lang="en-US" sz="2100" dirty="0" smtClean="0"/>
              <a:t>poverty</a:t>
            </a:r>
            <a:r>
              <a:rPr lang="en-US" sz="2100" dirty="0"/>
              <a:t>, falling house prices (and hence asset values) and increased </a:t>
            </a:r>
            <a:r>
              <a:rPr lang="en-US" sz="2100" dirty="0" smtClean="0"/>
              <a:t>crime rates </a:t>
            </a:r>
            <a:r>
              <a:rPr lang="en-US" sz="2100" dirty="0"/>
              <a:t>in the </a:t>
            </a:r>
            <a:r>
              <a:rPr lang="en-US" sz="2100" dirty="0" err="1" smtClean="0"/>
              <a:t>neighbourhood</a:t>
            </a:r>
            <a:r>
              <a:rPr lang="en-US" sz="2100" dirty="0" smtClean="0"/>
              <a:t>.</a:t>
            </a:r>
            <a:endParaRPr lang="en-US" sz="2100" dirty="0"/>
          </a:p>
        </p:txBody>
      </p:sp>
      <p:pic>
        <p:nvPicPr>
          <p:cNvPr id="25602" name="Picture 2" descr="Image result for consequences of unemploym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752" b="63034"/>
          <a:stretch/>
        </p:blipFill>
        <p:spPr bwMode="auto">
          <a:xfrm>
            <a:off x="6372200" y="1106686"/>
            <a:ext cx="2448272" cy="1530226"/>
          </a:xfrm>
          <a:prstGeom prst="rect">
            <a:avLst/>
          </a:prstGeom>
          <a:noFill/>
          <a:extLst>
            <a:ext uri="{909E8E84-426E-40DD-AFC4-6F175D3DCCD1}">
              <a14:hiddenFill xmlns:a14="http://schemas.microsoft.com/office/drawing/2010/main">
                <a:solidFill>
                  <a:srgbClr val="FFFFFF"/>
                </a:solidFill>
              </a14:hiddenFill>
            </a:ext>
          </a:extLst>
        </p:spPr>
      </p:pic>
      <p:pic>
        <p:nvPicPr>
          <p:cNvPr id="25604" name="Picture 4" descr="Image result for consequences of unemploymen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365" b="10766"/>
          <a:stretch/>
        </p:blipFill>
        <p:spPr bwMode="auto">
          <a:xfrm>
            <a:off x="6372200" y="5152765"/>
            <a:ext cx="2448272" cy="145556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Image result for consequences of unemploym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3488" r="2752"/>
          <a:stretch/>
        </p:blipFill>
        <p:spPr bwMode="auto">
          <a:xfrm>
            <a:off x="6372200" y="2706070"/>
            <a:ext cx="2448272" cy="2339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81517"/>
      </p:ext>
    </p:extLst>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a:t>
            </a:r>
            <a:endParaRPr lang="en-GB" sz="4000" dirty="0"/>
          </a:p>
        </p:txBody>
      </p:sp>
      <p:sp>
        <p:nvSpPr>
          <p:cNvPr id="3" name="Rectangle 2"/>
          <p:cNvSpPr/>
          <p:nvPr/>
        </p:nvSpPr>
        <p:spPr>
          <a:xfrm>
            <a:off x="251520" y="1052736"/>
            <a:ext cx="8568952" cy="5559984"/>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1870" dirty="0" smtClean="0"/>
              <a:t>To </a:t>
            </a:r>
            <a:r>
              <a:rPr lang="en-US" sz="1870" dirty="0"/>
              <a:t>achieve a</a:t>
            </a:r>
            <a:r>
              <a:rPr lang="en-US" sz="1870" b="1" dirty="0"/>
              <a:t> Grade A</a:t>
            </a:r>
            <a:r>
              <a:rPr lang="en-US" sz="1870" dirty="0"/>
              <a:t>, a candidate must show mastery of the syllabus and an outstanding performance </a:t>
            </a:r>
            <a:r>
              <a:rPr lang="en-US" sz="1870" dirty="0" smtClean="0"/>
              <a:t>on the </a:t>
            </a:r>
            <a:r>
              <a:rPr lang="en-US" sz="1870" dirty="0"/>
              <a:t>more academic problems. Within the separate assessment objectives, a candidate awarded a Grade </a:t>
            </a:r>
            <a:r>
              <a:rPr lang="en-US" sz="1870" dirty="0" smtClean="0"/>
              <a:t>A must </a:t>
            </a:r>
            <a:r>
              <a:rPr lang="en-US" sz="1870" dirty="0"/>
              <a:t>show:</a:t>
            </a:r>
          </a:p>
          <a:p>
            <a:pPr>
              <a:buClr>
                <a:srgbClr val="00B050"/>
              </a:buClr>
            </a:pPr>
            <a:r>
              <a:rPr lang="en-US" sz="1870" b="1" dirty="0"/>
              <a:t>AO1: Knowledge with understanding</a:t>
            </a:r>
          </a:p>
          <a:p>
            <a:pPr marL="693738" indent="-338138">
              <a:buClr>
                <a:srgbClr val="00B050"/>
              </a:buClr>
              <a:buFont typeface="Arial" panose="020B0604020202020204" pitchFamily="34" charset="0"/>
              <a:buChar char="•"/>
            </a:pPr>
            <a:r>
              <a:rPr lang="en-US" sz="1870" dirty="0" smtClean="0"/>
              <a:t>An </a:t>
            </a:r>
            <a:r>
              <a:rPr lang="en-US" sz="1870" dirty="0"/>
              <a:t>excellent ability to identify detailed facts and principles in relation to the content of the syllabus</a:t>
            </a:r>
          </a:p>
          <a:p>
            <a:pPr marL="693738" indent="-338138">
              <a:buClr>
                <a:srgbClr val="00B050"/>
              </a:buClr>
              <a:buFont typeface="Arial" panose="020B0604020202020204" pitchFamily="34" charset="0"/>
              <a:buChar char="•"/>
            </a:pPr>
            <a:r>
              <a:rPr lang="en-US" sz="1870" dirty="0" smtClean="0"/>
              <a:t>An </a:t>
            </a:r>
            <a:r>
              <a:rPr lang="en-US" sz="1870" dirty="0"/>
              <a:t>excellent ability to describe clearly graphs, diagrams, tables</a:t>
            </a:r>
          </a:p>
          <a:p>
            <a:pPr marL="693738" indent="-338138">
              <a:buClr>
                <a:srgbClr val="00B050"/>
              </a:buClr>
              <a:buFont typeface="Arial" panose="020B0604020202020204" pitchFamily="34" charset="0"/>
              <a:buChar char="•"/>
            </a:pPr>
            <a:r>
              <a:rPr lang="en-US" sz="1870" dirty="0" smtClean="0"/>
              <a:t>A </a:t>
            </a:r>
            <a:r>
              <a:rPr lang="en-US" sz="1870" dirty="0"/>
              <a:t>thorough ability to define the concepts and ideas of the syllabus.</a:t>
            </a:r>
          </a:p>
          <a:p>
            <a:pPr>
              <a:buClr>
                <a:srgbClr val="00B050"/>
              </a:buClr>
            </a:pPr>
            <a:r>
              <a:rPr lang="en-US" sz="1870" b="1" dirty="0"/>
              <a:t>AO2: Analysis</a:t>
            </a:r>
          </a:p>
          <a:p>
            <a:pPr marL="693738" indent="-338138">
              <a:buClr>
                <a:srgbClr val="00B050"/>
              </a:buClr>
              <a:buFont typeface="Arial" panose="020B0604020202020204" pitchFamily="34" charset="0"/>
              <a:buChar char="•"/>
            </a:pPr>
            <a:r>
              <a:rPr lang="en-US" sz="1870" dirty="0" smtClean="0"/>
              <a:t>An </a:t>
            </a:r>
            <a:r>
              <a:rPr lang="en-US" sz="1870" dirty="0"/>
              <a:t>excellent ability to classify and comment on information</a:t>
            </a:r>
          </a:p>
          <a:p>
            <a:pPr marL="693738" indent="-338138">
              <a:buClr>
                <a:srgbClr val="00B050"/>
              </a:buClr>
              <a:buFont typeface="Arial" panose="020B0604020202020204" pitchFamily="34" charset="0"/>
              <a:buChar char="•"/>
            </a:pPr>
            <a:r>
              <a:rPr lang="en-US" sz="1870" dirty="0" smtClean="0"/>
              <a:t>An </a:t>
            </a:r>
            <a:r>
              <a:rPr lang="en-US" sz="1870" dirty="0"/>
              <a:t>ability to apply this information in a logical and well-structured manner to illustrate the </a:t>
            </a:r>
            <a:r>
              <a:rPr lang="en-US" sz="1870" dirty="0" smtClean="0"/>
              <a:t>application of </a:t>
            </a:r>
            <a:r>
              <a:rPr lang="en-US" sz="1870" dirty="0"/>
              <a:t>economic analysis to a particular situation.</a:t>
            </a:r>
          </a:p>
          <a:p>
            <a:pPr>
              <a:buClr>
                <a:srgbClr val="00B050"/>
              </a:buClr>
            </a:pPr>
            <a:r>
              <a:rPr lang="en-US" sz="1870" b="1" dirty="0"/>
              <a:t>AO3: Critical evaluation and decision-making</a:t>
            </a:r>
          </a:p>
          <a:p>
            <a:pPr marL="693738" indent="-338138">
              <a:buClr>
                <a:srgbClr val="00B050"/>
              </a:buClr>
              <a:buFont typeface="Arial" panose="020B0604020202020204" pitchFamily="34" charset="0"/>
              <a:buChar char="•"/>
            </a:pPr>
            <a:r>
              <a:rPr lang="en-US" sz="1870" dirty="0" smtClean="0"/>
              <a:t>A </a:t>
            </a:r>
            <a:r>
              <a:rPr lang="en-US" sz="1870" dirty="0"/>
              <a:t>thorough ability to classify and order information</a:t>
            </a:r>
          </a:p>
          <a:p>
            <a:pPr marL="693738" indent="-338138">
              <a:buClr>
                <a:srgbClr val="00B050"/>
              </a:buClr>
              <a:buFont typeface="Arial" panose="020B0604020202020204" pitchFamily="34" charset="0"/>
              <a:buChar char="•"/>
            </a:pPr>
            <a:r>
              <a:rPr lang="en-US" sz="1870" dirty="0" smtClean="0"/>
              <a:t>A </a:t>
            </a:r>
            <a:r>
              <a:rPr lang="en-US" sz="1870" dirty="0"/>
              <a:t>sound ability to discriminate between varied sources of information and to distinguish </a:t>
            </a:r>
            <a:r>
              <a:rPr lang="en-US" sz="1870" dirty="0" smtClean="0"/>
              <a:t>clearly between </a:t>
            </a:r>
            <a:r>
              <a:rPr lang="en-US" sz="1870" dirty="0"/>
              <a:t>facts and opinions</a:t>
            </a:r>
          </a:p>
          <a:p>
            <a:pPr marL="693738" indent="-338138">
              <a:buClr>
                <a:srgbClr val="00B050"/>
              </a:buClr>
              <a:buFont typeface="Arial" panose="020B0604020202020204" pitchFamily="34" charset="0"/>
              <a:buChar char="•"/>
            </a:pPr>
            <a:r>
              <a:rPr lang="en-US" sz="1870" dirty="0" smtClean="0"/>
              <a:t>A </a:t>
            </a:r>
            <a:r>
              <a:rPr lang="en-US" sz="1870" dirty="0"/>
              <a:t>sound ability to make clear, reasoned judgements and to communicate them in an accurate </a:t>
            </a:r>
            <a:r>
              <a:rPr lang="en-US" sz="1870" dirty="0" smtClean="0"/>
              <a:t>and logical </a:t>
            </a:r>
            <a:r>
              <a:rPr lang="en-US" sz="1870" dirty="0"/>
              <a:t>manner.</a:t>
            </a:r>
          </a:p>
        </p:txBody>
      </p:sp>
    </p:spTree>
    <p:extLst>
      <p:ext uri="{BB962C8B-B14F-4D97-AF65-F5344CB8AC3E}">
        <p14:creationId xmlns:p14="http://schemas.microsoft.com/office/powerpoint/2010/main" val="4237833344"/>
      </p:ext>
    </p:extLst>
  </p:cSld>
  <p:clrMapOvr>
    <a:masterClrMapping/>
  </p:clrMapOvr>
  <p:transition advClick="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Consequences of Unemployment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smtClean="0">
                <a:latin typeface="Arial" panose="020B0604020202020204" pitchFamily="34" charset="0"/>
                <a:cs typeface="Arial" panose="020B0604020202020204" pitchFamily="34" charset="0"/>
              </a:rPr>
              <a:t>Page 212</a:t>
            </a:r>
            <a:endParaRPr lang="en-GB" sz="1050" b="1" dirty="0" smtClean="0">
              <a:latin typeface="Arial" panose="020B0604020202020204" pitchFamily="34" charset="0"/>
              <a:cs typeface="Arial" panose="020B0604020202020204" pitchFamily="34" charset="0"/>
            </a:endParaRPr>
          </a:p>
        </p:txBody>
      </p:sp>
      <p:sp>
        <p:nvSpPr>
          <p:cNvPr id="5" name="Rectangle 4"/>
          <p:cNvSpPr/>
          <p:nvPr/>
        </p:nvSpPr>
        <p:spPr>
          <a:xfrm>
            <a:off x="251521" y="1052736"/>
            <a:ext cx="6120680" cy="5586145"/>
          </a:xfrm>
          <a:prstGeom prst="rect">
            <a:avLst/>
          </a:prstGeom>
          <a:noFill/>
          <a:ln w="57150">
            <a:noFill/>
          </a:ln>
        </p:spPr>
        <p:txBody>
          <a:bodyPr wrap="square">
            <a:spAutoFit/>
          </a:bodyPr>
          <a:lstStyle/>
          <a:p>
            <a:pPr marL="361950" indent="-361950" defTabSz="896938">
              <a:buClr>
                <a:srgbClr val="00B050"/>
              </a:buClr>
              <a:buFont typeface="Arial" panose="020B0604020202020204" pitchFamily="34" charset="0"/>
              <a:buChar char="•"/>
              <a:tabLst>
                <a:tab pos="8332788" algn="r"/>
              </a:tabLst>
            </a:pPr>
            <a:r>
              <a:rPr lang="en-US" sz="2100" dirty="0" smtClean="0"/>
              <a:t>Firms </a:t>
            </a:r>
            <a:r>
              <a:rPr lang="en-US" sz="2100" dirty="0"/>
              <a:t>lose out as there </a:t>
            </a:r>
            <a:r>
              <a:rPr lang="en-US" sz="2100" dirty="0" smtClean="0"/>
              <a:t>are </a:t>
            </a:r>
            <a:r>
              <a:rPr lang="en-US" sz="2100" dirty="0"/>
              <a:t>lower </a:t>
            </a:r>
            <a:r>
              <a:rPr lang="en-US" sz="2100" dirty="0" smtClean="0"/>
              <a:t>levels </a:t>
            </a:r>
            <a:r>
              <a:rPr lang="en-US" sz="2100" dirty="0"/>
              <a:t>of consumer spending, investment </a:t>
            </a:r>
            <a:r>
              <a:rPr lang="en-US" sz="2100" dirty="0" smtClean="0"/>
              <a:t>and profits</a:t>
            </a:r>
            <a:r>
              <a:rPr lang="en-US" sz="2100" dirty="0"/>
              <a:t>. Business failures and bankruptcies </a:t>
            </a:r>
            <a:r>
              <a:rPr lang="en-US" sz="2100" dirty="0" smtClean="0"/>
              <a:t>ae </a:t>
            </a:r>
            <a:r>
              <a:rPr lang="en-US" sz="2100" dirty="0"/>
              <a:t>more likely to occur during </a:t>
            </a:r>
            <a:r>
              <a:rPr lang="en-US" sz="2100" dirty="0" smtClean="0"/>
              <a:t>periods of </a:t>
            </a:r>
            <a:r>
              <a:rPr lang="en-US" sz="2100" dirty="0"/>
              <a:t>high unemployment.</a:t>
            </a:r>
          </a:p>
          <a:p>
            <a:pPr marL="361950" indent="-361950" defTabSz="896938">
              <a:buClr>
                <a:srgbClr val="00B050"/>
              </a:buClr>
              <a:buFont typeface="Arial" panose="020B0604020202020204" pitchFamily="34" charset="0"/>
              <a:buChar char="•"/>
              <a:tabLst>
                <a:tab pos="8332788" algn="r"/>
              </a:tabLst>
            </a:pPr>
            <a:r>
              <a:rPr lang="en-US" sz="2100" dirty="0" smtClean="0"/>
              <a:t>The government </a:t>
            </a:r>
            <a:r>
              <a:rPr lang="en-US" sz="2100" dirty="0"/>
              <a:t>may face higher expenditure on welfare benefits and </a:t>
            </a:r>
            <a:r>
              <a:rPr lang="en-US" sz="2100" dirty="0" smtClean="0"/>
              <a:t>health care </a:t>
            </a:r>
            <a:r>
              <a:rPr lang="en-US" sz="2100" dirty="0"/>
              <a:t>for the unemployed. Prolonged periods of high unemployment can lead </a:t>
            </a:r>
            <a:r>
              <a:rPr lang="en-US" sz="2100" dirty="0" smtClean="0"/>
              <a:t>to increased government </a:t>
            </a:r>
            <a:r>
              <a:rPr lang="en-US" sz="2100" dirty="0"/>
              <a:t>debts.</a:t>
            </a:r>
          </a:p>
          <a:p>
            <a:pPr marL="361950" indent="-361950" defTabSz="896938">
              <a:buClr>
                <a:srgbClr val="00B050"/>
              </a:buClr>
              <a:buFont typeface="Arial" panose="020B0604020202020204" pitchFamily="34" charset="0"/>
              <a:buChar char="•"/>
              <a:tabLst>
                <a:tab pos="8332788" algn="r"/>
              </a:tabLst>
            </a:pPr>
            <a:r>
              <a:rPr lang="en-US" sz="2100" dirty="0" smtClean="0"/>
              <a:t>Taxpayers </a:t>
            </a:r>
            <a:r>
              <a:rPr lang="en-US" sz="2100" dirty="0"/>
              <a:t>stand to </a:t>
            </a:r>
            <a:r>
              <a:rPr lang="en-US" sz="2100" dirty="0" smtClean="0"/>
              <a:t>lose </a:t>
            </a:r>
            <a:r>
              <a:rPr lang="en-US" sz="2100" dirty="0"/>
              <a:t>due to the opportunity costs of unemployment </a:t>
            </a:r>
            <a:r>
              <a:rPr lang="en-US" sz="2100" dirty="0" smtClean="0"/>
              <a:t>– the expenditure </a:t>
            </a:r>
            <a:r>
              <a:rPr lang="en-US" sz="2100" dirty="0"/>
              <a:t>projects forgone due to increased spending on unemployment </a:t>
            </a:r>
            <a:r>
              <a:rPr lang="en-US" sz="2100" dirty="0" smtClean="0"/>
              <a:t>and welfare </a:t>
            </a:r>
            <a:r>
              <a:rPr lang="en-US" sz="2100" dirty="0"/>
              <a:t>benefits.</a:t>
            </a:r>
          </a:p>
          <a:p>
            <a:pPr marL="361950" indent="-361950" defTabSz="896938">
              <a:buClr>
                <a:srgbClr val="00B050"/>
              </a:buClr>
              <a:buFont typeface="Arial" panose="020B0604020202020204" pitchFamily="34" charset="0"/>
              <a:buChar char="•"/>
              <a:tabLst>
                <a:tab pos="8332788" algn="r"/>
              </a:tabLst>
            </a:pPr>
            <a:r>
              <a:rPr lang="en-US" sz="2100" dirty="0" smtClean="0"/>
              <a:t>The </a:t>
            </a:r>
            <a:r>
              <a:rPr lang="en-US" sz="2100" dirty="0"/>
              <a:t>economy suffers from being less internationally competitive, due to </a:t>
            </a:r>
            <a:r>
              <a:rPr lang="en-US" sz="2100" dirty="0" smtClean="0"/>
              <a:t>falling levels </a:t>
            </a:r>
            <a:r>
              <a:rPr lang="en-US" sz="2100" dirty="0"/>
              <a:t>of spending and national output.</a:t>
            </a:r>
            <a:endParaRPr lang="en-GB" sz="2100" dirty="0"/>
          </a:p>
        </p:txBody>
      </p:sp>
      <p:pic>
        <p:nvPicPr>
          <p:cNvPr id="6" name="Picture 2" descr="Image result for consequences of unemploym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2752" b="63034"/>
          <a:stretch/>
        </p:blipFill>
        <p:spPr bwMode="auto">
          <a:xfrm>
            <a:off x="6372200" y="1106686"/>
            <a:ext cx="2448272" cy="153022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consequences of unemployment"/>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8365" b="10766"/>
          <a:stretch/>
        </p:blipFill>
        <p:spPr bwMode="auto">
          <a:xfrm>
            <a:off x="6372200" y="5152765"/>
            <a:ext cx="2448272" cy="14555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consequences of unemploym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3488" r="2752"/>
          <a:stretch/>
        </p:blipFill>
        <p:spPr bwMode="auto">
          <a:xfrm>
            <a:off x="6372200" y="2706070"/>
            <a:ext cx="2448272" cy="2339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5935782"/>
      </p:ext>
    </p:extLst>
  </p:cSld>
  <p:clrMapOvr>
    <a:masterClrMapping/>
  </p:clrMapOvr>
  <p:transition advClick="0"/>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Policies to deal with 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212</a:t>
            </a:r>
          </a:p>
        </p:txBody>
      </p:sp>
      <p:sp>
        <p:nvSpPr>
          <p:cNvPr id="5" name="Rectangle 4"/>
          <p:cNvSpPr/>
          <p:nvPr/>
        </p:nvSpPr>
        <p:spPr>
          <a:xfrm>
            <a:off x="251521" y="1052736"/>
            <a:ext cx="8568951" cy="5586145"/>
          </a:xfrm>
          <a:prstGeom prst="rect">
            <a:avLst/>
          </a:prstGeom>
          <a:noFill/>
          <a:ln w="57150">
            <a:noFill/>
          </a:ln>
        </p:spPr>
        <p:txBody>
          <a:bodyPr wrap="square">
            <a:spAutoFit/>
          </a:bodyPr>
          <a:lstStyle/>
          <a:p>
            <a:pPr marL="361950" indent="-361950" defTabSz="896938">
              <a:buClr>
                <a:srgbClr val="00B050"/>
              </a:buClr>
              <a:buFont typeface="Wingdings 3" panose="05040102010807070707" pitchFamily="18" charset="2"/>
              <a:buChar char=""/>
              <a:tabLst>
                <a:tab pos="8332788" algn="r"/>
              </a:tabLst>
            </a:pPr>
            <a:r>
              <a:rPr lang="en-US" sz="2100" dirty="0"/>
              <a:t>Governments can try to deal with the problems of unemployment in a number </a:t>
            </a:r>
            <a:r>
              <a:rPr lang="en-US" sz="2100" dirty="0" smtClean="0"/>
              <a:t>of ways</a:t>
            </a:r>
            <a:r>
              <a:rPr lang="en-US" sz="2100" dirty="0"/>
              <a:t>. This </a:t>
            </a:r>
            <a:r>
              <a:rPr lang="en-US" sz="2100" dirty="0" smtClean="0"/>
              <a:t>partly </a:t>
            </a:r>
            <a:r>
              <a:rPr lang="en-US" sz="2100" dirty="0"/>
              <a:t>depends on the causes of unemployment in the economy. As </a:t>
            </a:r>
            <a:r>
              <a:rPr lang="en-US" sz="2100" dirty="0" smtClean="0"/>
              <a:t>there are </a:t>
            </a:r>
            <a:r>
              <a:rPr lang="en-US" sz="2100" dirty="0"/>
              <a:t>many types and causes of unemployment, the government needs to identify </a:t>
            </a:r>
            <a:r>
              <a:rPr lang="en-US" sz="2100" dirty="0" smtClean="0"/>
              <a:t>the best </a:t>
            </a:r>
            <a:r>
              <a:rPr lang="en-US" sz="2100" dirty="0"/>
              <a:t>policies to deal with the problem. There are four general </a:t>
            </a:r>
            <a:r>
              <a:rPr lang="en-US" sz="2100" dirty="0" smtClean="0"/>
              <a:t>tactics </a:t>
            </a:r>
            <a:r>
              <a:rPr lang="en-US" sz="2100" dirty="0"/>
              <a:t>for </a:t>
            </a:r>
            <a:r>
              <a:rPr lang="en-US" sz="2100" dirty="0" smtClean="0"/>
              <a:t>reducing unemployment</a:t>
            </a:r>
            <a:r>
              <a:rPr lang="en-US" sz="2100" dirty="0"/>
              <a:t>: fiscal policy, monetary policy, supply-side </a:t>
            </a:r>
            <a:r>
              <a:rPr lang="en-US" sz="2100" dirty="0" smtClean="0"/>
              <a:t>policy and protectionist measures.</a:t>
            </a:r>
            <a:endParaRPr lang="en-US" sz="2100" dirty="0"/>
          </a:p>
          <a:p>
            <a:pPr marL="723900" indent="-361950" defTabSz="896938">
              <a:buClr>
                <a:srgbClr val="00B050"/>
              </a:buClr>
              <a:buFont typeface="Arial" panose="020B0604020202020204" pitchFamily="34" charset="0"/>
              <a:buChar char="•"/>
              <a:tabLst>
                <a:tab pos="8332788" algn="r"/>
              </a:tabLst>
            </a:pPr>
            <a:r>
              <a:rPr lang="en-US" sz="2100" b="1" dirty="0" smtClean="0"/>
              <a:t>Fiscal </a:t>
            </a:r>
            <a:r>
              <a:rPr lang="en-US" sz="2100" b="1" dirty="0"/>
              <a:t>policy </a:t>
            </a:r>
            <a:r>
              <a:rPr lang="en-US" sz="2100" dirty="0"/>
              <a:t>- This is the use </a:t>
            </a:r>
            <a:r>
              <a:rPr lang="en-US" sz="2100" dirty="0" smtClean="0"/>
              <a:t>of</a:t>
            </a:r>
            <a:br>
              <a:rPr lang="en-US" sz="2100" dirty="0" smtClean="0"/>
            </a:br>
            <a:r>
              <a:rPr lang="en-US" sz="2100" dirty="0" smtClean="0"/>
              <a:t>taxation </a:t>
            </a:r>
            <a:r>
              <a:rPr lang="en-US" sz="2100" dirty="0"/>
              <a:t>and </a:t>
            </a:r>
            <a:r>
              <a:rPr lang="en-US" sz="2100" dirty="0" smtClean="0"/>
              <a:t>government spending </a:t>
            </a:r>
            <a:br>
              <a:rPr lang="en-US" sz="2100" dirty="0" smtClean="0"/>
            </a:br>
            <a:r>
              <a:rPr lang="en-US" sz="2100" dirty="0" smtClean="0"/>
              <a:t>policies </a:t>
            </a:r>
            <a:r>
              <a:rPr lang="en-US" sz="2100" dirty="0"/>
              <a:t>to influence the level </a:t>
            </a:r>
            <a:r>
              <a:rPr lang="en-US" sz="2100" dirty="0" smtClean="0"/>
              <a:t>of </a:t>
            </a:r>
            <a:br>
              <a:rPr lang="en-US" sz="2100" dirty="0" smtClean="0"/>
            </a:br>
            <a:r>
              <a:rPr lang="en-US" sz="2100" dirty="0" smtClean="0"/>
              <a:t>economic </a:t>
            </a:r>
            <a:r>
              <a:rPr lang="en-US" sz="2100" dirty="0"/>
              <a:t>activity. It can be used </a:t>
            </a:r>
            <a:r>
              <a:rPr lang="en-US" sz="2100" dirty="0" smtClean="0"/>
              <a:t>to </a:t>
            </a:r>
            <a:br>
              <a:rPr lang="en-US" sz="2100" dirty="0" smtClean="0"/>
            </a:br>
            <a:r>
              <a:rPr lang="en-US" sz="2100" dirty="0" smtClean="0"/>
              <a:t>tackle </a:t>
            </a:r>
            <a:r>
              <a:rPr lang="en-US" sz="2100" dirty="0"/>
              <a:t>unemployment caused </a:t>
            </a:r>
            <a:r>
              <a:rPr lang="en-US" sz="2100" dirty="0" smtClean="0"/>
              <a:t>by </a:t>
            </a:r>
            <a:br>
              <a:rPr lang="en-US" sz="2100" dirty="0" smtClean="0"/>
            </a:br>
            <a:r>
              <a:rPr lang="en-US" sz="2100" dirty="0" smtClean="0"/>
              <a:t>demand-side </a:t>
            </a:r>
            <a:r>
              <a:rPr lang="en-US" sz="2100" dirty="0"/>
              <a:t>issues, such as </a:t>
            </a:r>
            <a:r>
              <a:rPr lang="en-US" sz="2100" dirty="0" smtClean="0"/>
              <a:t/>
            </a:r>
            <a:br>
              <a:rPr lang="en-US" sz="2100" dirty="0" smtClean="0"/>
            </a:br>
            <a:r>
              <a:rPr lang="en-US" sz="2100" dirty="0" smtClean="0"/>
              <a:t>cyclical and </a:t>
            </a:r>
            <a:r>
              <a:rPr lang="en-US" sz="2100" dirty="0"/>
              <a:t>structural unemployment. </a:t>
            </a:r>
            <a:r>
              <a:rPr lang="en-US" sz="2100" dirty="0" smtClean="0"/>
              <a:t>The use </a:t>
            </a:r>
            <a:r>
              <a:rPr lang="en-US" sz="2100" dirty="0"/>
              <a:t>of expansionary fiscal policy (</a:t>
            </a:r>
            <a:r>
              <a:rPr lang="en-US" sz="2100" dirty="0" smtClean="0"/>
              <a:t>tax cuts </a:t>
            </a:r>
            <a:r>
              <a:rPr lang="en-US" sz="2100" dirty="0"/>
              <a:t>and increased </a:t>
            </a:r>
            <a:r>
              <a:rPr lang="en-US" sz="2100" dirty="0" smtClean="0"/>
              <a:t>government spending</a:t>
            </a:r>
            <a:r>
              <a:rPr lang="en-US" sz="2100" dirty="0"/>
              <a:t>) can boost </a:t>
            </a:r>
            <a:r>
              <a:rPr lang="en-US" sz="2100" dirty="0" smtClean="0"/>
              <a:t>aggregate demand </a:t>
            </a:r>
            <a:r>
              <a:rPr lang="en-US" sz="2100" dirty="0"/>
              <a:t>and real national income, </a:t>
            </a:r>
            <a:r>
              <a:rPr lang="en-US" sz="2100" dirty="0" smtClean="0"/>
              <a:t>(see </a:t>
            </a:r>
            <a:r>
              <a:rPr lang="en-US" sz="2100" dirty="0"/>
              <a:t>Figure </a:t>
            </a:r>
            <a:r>
              <a:rPr lang="en-US" sz="2100" dirty="0" smtClean="0"/>
              <a:t>19.6). </a:t>
            </a:r>
            <a:r>
              <a:rPr lang="en-US" sz="2100" dirty="0"/>
              <a:t>In turn, </a:t>
            </a:r>
            <a:r>
              <a:rPr lang="en-US" sz="2100" dirty="0" smtClean="0"/>
              <a:t>this will </a:t>
            </a:r>
            <a:r>
              <a:rPr lang="en-US" sz="2100" dirty="0"/>
              <a:t>lead to more </a:t>
            </a:r>
            <a:r>
              <a:rPr lang="en-US" sz="2100" dirty="0" smtClean="0"/>
              <a:t>employment opportunities</a:t>
            </a:r>
            <a:r>
              <a:rPr lang="en-US" sz="2100" dirty="0"/>
              <a:t>.</a:t>
            </a:r>
          </a:p>
        </p:txBody>
      </p:sp>
      <p:pic>
        <p:nvPicPr>
          <p:cNvPr id="2" name="Picture 1"/>
          <p:cNvPicPr>
            <a:picLocks noChangeAspect="1"/>
          </p:cNvPicPr>
          <p:nvPr/>
        </p:nvPicPr>
        <p:blipFill rotWithShape="1">
          <a:blip r:embed="rId3"/>
          <a:srcRect l="56641" t="46063" r="15134" b="15988"/>
          <a:stretch/>
        </p:blipFill>
        <p:spPr>
          <a:xfrm>
            <a:off x="5940152" y="3051919"/>
            <a:ext cx="2880320" cy="2177281"/>
          </a:xfrm>
          <a:prstGeom prst="rect">
            <a:avLst/>
          </a:prstGeom>
        </p:spPr>
      </p:pic>
      <p:sp>
        <p:nvSpPr>
          <p:cNvPr id="3" name="Rectangle 2"/>
          <p:cNvSpPr/>
          <p:nvPr/>
        </p:nvSpPr>
        <p:spPr>
          <a:xfrm>
            <a:off x="5580112" y="4931876"/>
            <a:ext cx="1402948" cy="369332"/>
          </a:xfrm>
          <a:prstGeom prst="rect">
            <a:avLst/>
          </a:prstGeom>
        </p:spPr>
        <p:txBody>
          <a:bodyPr wrap="none">
            <a:spAutoFit/>
          </a:bodyPr>
          <a:lstStyle/>
          <a:p>
            <a:r>
              <a:rPr lang="en-GB" b="1" dirty="0">
                <a:solidFill>
                  <a:srgbClr val="323232"/>
                </a:solidFill>
                <a:latin typeface="Arial" panose="020B0604020202020204" pitchFamily="34" charset="0"/>
              </a:rPr>
              <a:t>Figur</a:t>
            </a:r>
            <a:r>
              <a:rPr lang="en-GB" b="1" dirty="0">
                <a:solidFill>
                  <a:srgbClr val="515151"/>
                </a:solidFill>
                <a:latin typeface="Arial" panose="020B0604020202020204" pitchFamily="34" charset="0"/>
              </a:rPr>
              <a:t>e </a:t>
            </a:r>
            <a:r>
              <a:rPr lang="en-GB" b="1" dirty="0">
                <a:solidFill>
                  <a:srgbClr val="323232"/>
                </a:solidFill>
                <a:latin typeface="Arial" panose="020B0604020202020204" pitchFamily="34" charset="0"/>
              </a:rPr>
              <a:t>19.</a:t>
            </a:r>
            <a:r>
              <a:rPr lang="en-GB" b="1" dirty="0">
                <a:solidFill>
                  <a:srgbClr val="515151"/>
                </a:solidFill>
                <a:latin typeface="Arial" panose="020B0604020202020204" pitchFamily="34" charset="0"/>
              </a:rPr>
              <a:t>6</a:t>
            </a:r>
            <a:endParaRPr lang="en-GB" b="1" dirty="0"/>
          </a:p>
        </p:txBody>
      </p:sp>
    </p:spTree>
    <p:extLst>
      <p:ext uri="{BB962C8B-B14F-4D97-AF65-F5344CB8AC3E}">
        <p14:creationId xmlns:p14="http://schemas.microsoft.com/office/powerpoint/2010/main" val="2287953923"/>
      </p:ext>
    </p:extLst>
  </p:cSld>
  <p:clrMapOvr>
    <a:masterClrMapping/>
  </p:clrMapOvr>
  <p:transition advClick="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Policies to deal with 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213</a:t>
            </a:r>
          </a:p>
        </p:txBody>
      </p:sp>
      <p:sp>
        <p:nvSpPr>
          <p:cNvPr id="5" name="Rectangle 4"/>
          <p:cNvSpPr/>
          <p:nvPr/>
        </p:nvSpPr>
        <p:spPr>
          <a:xfrm>
            <a:off x="251521" y="1052736"/>
            <a:ext cx="8496943" cy="5509200"/>
          </a:xfrm>
          <a:prstGeom prst="rect">
            <a:avLst/>
          </a:prstGeom>
          <a:noFill/>
          <a:ln w="57150">
            <a:noFill/>
          </a:ln>
        </p:spPr>
        <p:txBody>
          <a:bodyPr wrap="square">
            <a:spAutoFit/>
          </a:bodyPr>
          <a:lstStyle/>
          <a:p>
            <a:pPr marL="361950" indent="-361950" defTabSz="896938">
              <a:buClr>
                <a:srgbClr val="00B050"/>
              </a:buClr>
              <a:buFont typeface="Arial" panose="020B0604020202020204" pitchFamily="34" charset="0"/>
              <a:buChar char="•"/>
              <a:tabLst>
                <a:tab pos="8332788" algn="r"/>
              </a:tabLst>
            </a:pPr>
            <a:r>
              <a:rPr lang="en-US" sz="2200" b="1" dirty="0"/>
              <a:t>Monetary policy </a:t>
            </a:r>
            <a:r>
              <a:rPr lang="en-US" sz="2200" dirty="0"/>
              <a:t>- This refers to the </a:t>
            </a:r>
            <a:r>
              <a:rPr lang="en-US" sz="2200" dirty="0" smtClean="0"/>
              <a:t/>
            </a:r>
            <a:br>
              <a:rPr lang="en-US" sz="2200" dirty="0" smtClean="0"/>
            </a:br>
            <a:r>
              <a:rPr lang="en-US" sz="2200" dirty="0" smtClean="0"/>
              <a:t>use of interest </a:t>
            </a:r>
            <a:r>
              <a:rPr lang="en-US" sz="2200" dirty="0"/>
              <a:t>rates to affect the </a:t>
            </a:r>
            <a:r>
              <a:rPr lang="en-IE" sz="2200" smtClean="0"/>
              <a:t/>
            </a:r>
            <a:br>
              <a:rPr lang="en-IE" sz="2200" smtClean="0"/>
            </a:br>
            <a:r>
              <a:rPr lang="en-US" sz="2200" smtClean="0"/>
              <a:t>level </a:t>
            </a:r>
            <a:r>
              <a:rPr lang="en-US" sz="2200" dirty="0" smtClean="0"/>
              <a:t>of economic activity</a:t>
            </a:r>
            <a:r>
              <a:rPr lang="en-US" sz="2200" dirty="0"/>
              <a:t>. By </a:t>
            </a:r>
            <a:r>
              <a:rPr lang="en-US" sz="2200" dirty="0" smtClean="0"/>
              <a:t/>
            </a:r>
            <a:br>
              <a:rPr lang="en-US" sz="2200" dirty="0" smtClean="0"/>
            </a:br>
            <a:r>
              <a:rPr lang="en-US" sz="2200" dirty="0" smtClean="0"/>
              <a:t>lowering </a:t>
            </a:r>
            <a:r>
              <a:rPr lang="en-US" sz="2200" dirty="0"/>
              <a:t>interest rates, the cost of </a:t>
            </a:r>
            <a:r>
              <a:rPr lang="en-US" sz="2200" dirty="0" smtClean="0"/>
              <a:t/>
            </a:r>
            <a:br>
              <a:rPr lang="en-US" sz="2200" dirty="0" smtClean="0"/>
            </a:br>
            <a:r>
              <a:rPr lang="en-US" sz="2200" dirty="0" smtClean="0"/>
              <a:t>borrowing </a:t>
            </a:r>
            <a:r>
              <a:rPr lang="en-US" sz="2200" dirty="0"/>
              <a:t>falls, </a:t>
            </a:r>
            <a:r>
              <a:rPr lang="en-US" sz="2200" dirty="0" smtClean="0"/>
              <a:t>thus encouraging </a:t>
            </a:r>
            <a:br>
              <a:rPr lang="en-US" sz="2200" dirty="0" smtClean="0"/>
            </a:br>
            <a:r>
              <a:rPr lang="en-US" sz="2200" dirty="0" smtClean="0"/>
              <a:t>households </a:t>
            </a:r>
            <a:r>
              <a:rPr lang="en-US" sz="2200" dirty="0"/>
              <a:t>and firms to spend </a:t>
            </a:r>
            <a:r>
              <a:rPr lang="en-US" sz="2200" dirty="0" smtClean="0"/>
              <a:t/>
            </a:r>
            <a:br>
              <a:rPr lang="en-US" sz="2200" dirty="0" smtClean="0"/>
            </a:br>
            <a:r>
              <a:rPr lang="en-US" sz="2200" dirty="0" smtClean="0"/>
              <a:t>and </a:t>
            </a:r>
            <a:r>
              <a:rPr lang="en-US" sz="2200" dirty="0"/>
              <a:t>invest. In Figure 19.7, </a:t>
            </a:r>
            <a:r>
              <a:rPr lang="en-US" sz="2200" dirty="0" smtClean="0"/>
              <a:t>higher </a:t>
            </a:r>
            <a:br>
              <a:rPr lang="en-US" sz="2200" dirty="0" smtClean="0"/>
            </a:br>
            <a:r>
              <a:rPr lang="en-US" sz="2200" dirty="0" smtClean="0"/>
              <a:t>aggregate </a:t>
            </a:r>
            <a:r>
              <a:rPr lang="en-US" sz="2200" dirty="0"/>
              <a:t>demand boosts the </a:t>
            </a:r>
            <a:r>
              <a:rPr lang="en-US" sz="2200" dirty="0" smtClean="0"/>
              <a:t/>
            </a:r>
            <a:br>
              <a:rPr lang="en-US" sz="2200" dirty="0" smtClean="0"/>
            </a:br>
            <a:r>
              <a:rPr lang="en-US" sz="2200" dirty="0" smtClean="0"/>
              <a:t>demand </a:t>
            </a:r>
            <a:r>
              <a:rPr lang="en-US" sz="2200" dirty="0"/>
              <a:t>for </a:t>
            </a:r>
            <a:r>
              <a:rPr lang="en-US" sz="2200" dirty="0" smtClean="0"/>
              <a:t>labour curve </a:t>
            </a:r>
            <a:r>
              <a:rPr lang="en-US" sz="2200" dirty="0"/>
              <a:t>from </a:t>
            </a:r>
            <a:r>
              <a:rPr lang="en-US" sz="2200" i="1" dirty="0" smtClean="0"/>
              <a:t>D</a:t>
            </a:r>
            <a:r>
              <a:rPr lang="en-US" sz="2200" baseline="-25000" dirty="0" smtClean="0"/>
              <a:t>1.1</a:t>
            </a:r>
            <a:r>
              <a:rPr lang="en-US" sz="2200" dirty="0" smtClean="0"/>
              <a:t> </a:t>
            </a:r>
            <a:r>
              <a:rPr lang="en-IE" sz="2200" smtClean="0"/>
              <a:t/>
            </a:r>
            <a:br>
              <a:rPr lang="en-IE" sz="2200" smtClean="0"/>
            </a:br>
            <a:r>
              <a:rPr lang="en-US" sz="2200" smtClean="0"/>
              <a:t>to </a:t>
            </a:r>
            <a:r>
              <a:rPr lang="en-US" sz="2200" i="1" dirty="0" smtClean="0"/>
              <a:t>D</a:t>
            </a:r>
            <a:r>
              <a:rPr lang="en-US" sz="2200" baseline="-25000" dirty="0" smtClean="0"/>
              <a:t>1.2</a:t>
            </a:r>
            <a:r>
              <a:rPr lang="en-US" sz="2200" dirty="0" smtClean="0"/>
              <a:t>. </a:t>
            </a:r>
          </a:p>
          <a:p>
            <a:pPr marL="361950" indent="-361950" defTabSz="896938">
              <a:buClr>
                <a:srgbClr val="00B050"/>
              </a:buClr>
              <a:buFont typeface="Arial" panose="020B0604020202020204" pitchFamily="34" charset="0"/>
              <a:buChar char="•"/>
              <a:tabLst>
                <a:tab pos="8332788" algn="r"/>
              </a:tabLst>
            </a:pPr>
            <a:r>
              <a:rPr lang="en-US" sz="2200" dirty="0" smtClean="0"/>
              <a:t>This results </a:t>
            </a:r>
            <a:r>
              <a:rPr lang="en-US" sz="2200" dirty="0"/>
              <a:t>in higher levels of </a:t>
            </a:r>
            <a:r>
              <a:rPr lang="en-US" sz="2200" dirty="0" smtClean="0"/>
              <a:t/>
            </a:r>
            <a:br>
              <a:rPr lang="en-US" sz="2200" dirty="0" smtClean="0"/>
            </a:br>
            <a:r>
              <a:rPr lang="en-US" sz="2200" dirty="0" smtClean="0"/>
              <a:t>employment in </a:t>
            </a:r>
            <a:r>
              <a:rPr lang="en-US" sz="2200" dirty="0"/>
              <a:t>the economy, as shown by the move </a:t>
            </a:r>
            <a:r>
              <a:rPr lang="en-US" sz="2200" dirty="0" smtClean="0"/>
              <a:t>from </a:t>
            </a:r>
            <a:r>
              <a:rPr lang="en-US" sz="2200" i="1" dirty="0" smtClean="0"/>
              <a:t>N</a:t>
            </a:r>
            <a:r>
              <a:rPr lang="en-US" sz="2200" baseline="-25000" dirty="0" smtClean="0"/>
              <a:t>1</a:t>
            </a:r>
            <a:r>
              <a:rPr lang="en-US" sz="2200" dirty="0" smtClean="0"/>
              <a:t> </a:t>
            </a:r>
            <a:r>
              <a:rPr lang="en-US" sz="2200" dirty="0"/>
              <a:t>to </a:t>
            </a:r>
            <a:r>
              <a:rPr lang="en-US" sz="2200" i="1" dirty="0" smtClean="0"/>
              <a:t>N</a:t>
            </a:r>
            <a:r>
              <a:rPr lang="en-US" sz="2200" baseline="-25000" dirty="0" smtClean="0"/>
              <a:t>2</a:t>
            </a:r>
            <a:r>
              <a:rPr lang="en-US" sz="2200" dirty="0" smtClean="0"/>
              <a:t>. The </a:t>
            </a:r>
            <a:r>
              <a:rPr lang="en-US" sz="2200" dirty="0"/>
              <a:t>resulting rise in real wage rates from </a:t>
            </a:r>
            <a:r>
              <a:rPr lang="en-US" sz="2200" i="1" dirty="0" smtClean="0"/>
              <a:t>W</a:t>
            </a:r>
            <a:r>
              <a:rPr lang="en-US" sz="2200" baseline="-25000" dirty="0" smtClean="0"/>
              <a:t>1</a:t>
            </a:r>
            <a:r>
              <a:rPr lang="en-US" sz="2200" dirty="0" smtClean="0"/>
              <a:t> </a:t>
            </a:r>
            <a:r>
              <a:rPr lang="en-US" sz="2200" dirty="0"/>
              <a:t>to </a:t>
            </a:r>
            <a:r>
              <a:rPr lang="en-US" sz="2200" i="1" dirty="0" smtClean="0"/>
              <a:t>W</a:t>
            </a:r>
            <a:r>
              <a:rPr lang="en-US" sz="2200" baseline="-25000" dirty="0" smtClean="0"/>
              <a:t>2</a:t>
            </a:r>
            <a:r>
              <a:rPr lang="en-US" sz="2200" dirty="0" smtClean="0"/>
              <a:t> </a:t>
            </a:r>
            <a:r>
              <a:rPr lang="en-US" sz="2200" dirty="0"/>
              <a:t>also helps to </a:t>
            </a:r>
            <a:r>
              <a:rPr lang="en-US" sz="2200" dirty="0" smtClean="0"/>
              <a:t>attract more </a:t>
            </a:r>
            <a:r>
              <a:rPr lang="en-US" sz="2200" dirty="0"/>
              <a:t>labour, causing an expansion along the supply of labour (</a:t>
            </a:r>
            <a:r>
              <a:rPr lang="en-US" sz="2200" i="1" dirty="0" smtClean="0"/>
              <a:t>S</a:t>
            </a:r>
            <a:r>
              <a:rPr lang="en-US" sz="2200" baseline="-25000" dirty="0" smtClean="0"/>
              <a:t>1</a:t>
            </a:r>
            <a:r>
              <a:rPr lang="en-US" sz="2200" dirty="0" smtClean="0"/>
              <a:t>) </a:t>
            </a:r>
            <a:r>
              <a:rPr lang="en-US" sz="2200" dirty="0"/>
              <a:t>curve. Like </a:t>
            </a:r>
            <a:r>
              <a:rPr lang="en-US" sz="2200" dirty="0" smtClean="0"/>
              <a:t>fiscal policy</a:t>
            </a:r>
            <a:r>
              <a:rPr lang="en-US" sz="2200" dirty="0"/>
              <a:t>, monetary policy tackles demand-side causes </a:t>
            </a:r>
            <a:r>
              <a:rPr lang="en-US" sz="2200" dirty="0" smtClean="0"/>
              <a:t>of unemployment.</a:t>
            </a:r>
            <a:endParaRPr lang="en-US" sz="2200" dirty="0"/>
          </a:p>
        </p:txBody>
      </p:sp>
      <p:sp>
        <p:nvSpPr>
          <p:cNvPr id="4" name="Rectangle 3"/>
          <p:cNvSpPr/>
          <p:nvPr/>
        </p:nvSpPr>
        <p:spPr>
          <a:xfrm>
            <a:off x="5580112" y="4005064"/>
            <a:ext cx="3312368" cy="646331"/>
          </a:xfrm>
          <a:prstGeom prst="rect">
            <a:avLst/>
          </a:prstGeom>
        </p:spPr>
        <p:txBody>
          <a:bodyPr wrap="square">
            <a:spAutoFit/>
          </a:bodyPr>
          <a:lstStyle/>
          <a:p>
            <a:pPr algn="ctr"/>
            <a:r>
              <a:rPr lang="en-GB" b="1" dirty="0">
                <a:latin typeface="Arial" panose="020B0604020202020204" pitchFamily="34" charset="0"/>
                <a:cs typeface="Arial" panose="020B0604020202020204" pitchFamily="34" charset="0"/>
              </a:rPr>
              <a:t>Figure 19.7 </a:t>
            </a:r>
            <a:r>
              <a:rPr lang="en-GB" b="1" dirty="0" smtClean="0">
                <a:latin typeface="Arial" panose="020B0604020202020204" pitchFamily="34" charset="0"/>
                <a:cs typeface="Arial" panose="020B0604020202020204" pitchFamily="34" charset="0"/>
              </a:rPr>
              <a:t>– </a:t>
            </a:r>
            <a:r>
              <a:rPr lang="en-GB" dirty="0" smtClean="0">
                <a:latin typeface="Arial" panose="020B0604020202020204" pitchFamily="34" charset="0"/>
                <a:cs typeface="Arial" panose="020B0604020202020204" pitchFamily="34" charset="0"/>
              </a:rPr>
              <a:t>Monetary policy </a:t>
            </a:r>
            <a:br>
              <a:rPr lang="en-GB" dirty="0" smtClean="0">
                <a:latin typeface="Arial" panose="020B0604020202020204" pitchFamily="34" charset="0"/>
                <a:cs typeface="Arial" panose="020B0604020202020204" pitchFamily="34" charset="0"/>
              </a:rPr>
            </a:br>
            <a:r>
              <a:rPr lang="en-GB" dirty="0" smtClean="0">
                <a:latin typeface="Arial" panose="020B0604020202020204" pitchFamily="34" charset="0"/>
                <a:cs typeface="Arial" panose="020B0604020202020204" pitchFamily="34" charset="0"/>
              </a:rPr>
              <a:t>and the labour market</a:t>
            </a:r>
            <a:endParaRPr lang="en-GB" dirty="0">
              <a:latin typeface="Arial" panose="020B0604020202020204" pitchFamily="34" charset="0"/>
              <a:cs typeface="Arial" panose="020B0604020202020204" pitchFamily="34" charset="0"/>
            </a:endParaRPr>
          </a:p>
        </p:txBody>
      </p:sp>
      <p:pic>
        <p:nvPicPr>
          <p:cNvPr id="6" name="Picture 5"/>
          <p:cNvPicPr>
            <a:picLocks noChangeAspect="1"/>
          </p:cNvPicPr>
          <p:nvPr/>
        </p:nvPicPr>
        <p:blipFill rotWithShape="1">
          <a:blip r:embed="rId3"/>
          <a:srcRect l="30964" t="33281" r="41364" b="28329"/>
          <a:stretch/>
        </p:blipFill>
        <p:spPr>
          <a:xfrm>
            <a:off x="5209490" y="1162387"/>
            <a:ext cx="3600400" cy="2808312"/>
          </a:xfrm>
          <a:prstGeom prst="rect">
            <a:avLst/>
          </a:prstGeom>
        </p:spPr>
      </p:pic>
    </p:spTree>
    <p:extLst>
      <p:ext uri="{BB962C8B-B14F-4D97-AF65-F5344CB8AC3E}">
        <p14:creationId xmlns:p14="http://schemas.microsoft.com/office/powerpoint/2010/main" val="793256506"/>
      </p:ext>
    </p:extLst>
  </p:cSld>
  <p:clrMapOvr>
    <a:masterClrMapping/>
  </p:clrMapOvr>
  <p:transition advClick="0"/>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Policies to deal with 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213</a:t>
            </a:r>
          </a:p>
        </p:txBody>
      </p:sp>
      <p:sp>
        <p:nvSpPr>
          <p:cNvPr id="5" name="Rectangle 4"/>
          <p:cNvSpPr/>
          <p:nvPr/>
        </p:nvSpPr>
        <p:spPr>
          <a:xfrm>
            <a:off x="251521" y="1052736"/>
            <a:ext cx="8568047" cy="3816429"/>
          </a:xfrm>
          <a:prstGeom prst="rect">
            <a:avLst/>
          </a:prstGeom>
          <a:noFill/>
          <a:ln w="57150">
            <a:noFill/>
          </a:ln>
        </p:spPr>
        <p:txBody>
          <a:bodyPr wrap="square">
            <a:spAutoFit/>
          </a:bodyPr>
          <a:lstStyle/>
          <a:p>
            <a:pPr marL="361950" indent="-361950" defTabSz="896938">
              <a:buClr>
                <a:srgbClr val="00B050"/>
              </a:buClr>
              <a:buFont typeface="Arial" panose="020B0604020202020204" pitchFamily="34" charset="0"/>
              <a:buChar char="•"/>
              <a:tabLst>
                <a:tab pos="8332788" algn="r"/>
              </a:tabLst>
            </a:pPr>
            <a:r>
              <a:rPr lang="en-US" sz="2200" b="1" dirty="0" smtClean="0"/>
              <a:t>Protectionist measures </a:t>
            </a:r>
            <a:r>
              <a:rPr lang="en-US" sz="2200" dirty="0" smtClean="0"/>
              <a:t>such as tariffs and quotas can be used to </a:t>
            </a:r>
            <a:r>
              <a:rPr lang="en-US" sz="2200" dirty="0"/>
              <a:t>safeguard domestic jobs from the threat of international competition. </a:t>
            </a:r>
            <a:r>
              <a:rPr lang="en-US" sz="2200" dirty="0" smtClean="0"/>
              <a:t>E.g., </a:t>
            </a:r>
            <a:r>
              <a:rPr lang="en-US" sz="2200" dirty="0"/>
              <a:t>the Japanese government imposes up to </a:t>
            </a:r>
            <a:r>
              <a:rPr lang="en-US" sz="2200" dirty="0" smtClean="0"/>
              <a:t>778% </a:t>
            </a:r>
            <a:r>
              <a:rPr lang="en-US" sz="2200" dirty="0"/>
              <a:t>import </a:t>
            </a:r>
            <a:r>
              <a:rPr lang="en-US" sz="2200" dirty="0" smtClean="0"/>
              <a:t>taxes on </a:t>
            </a:r>
            <a:r>
              <a:rPr lang="en-US" sz="2200" dirty="0"/>
              <a:t>rice - the highest rate in the world - in order to protect agricultural jobs </a:t>
            </a:r>
            <a:r>
              <a:rPr lang="en-US" sz="2200" dirty="0" smtClean="0"/>
              <a:t>in the </a:t>
            </a:r>
            <a:r>
              <a:rPr lang="en-US" sz="2200" dirty="0"/>
              <a:t>country.</a:t>
            </a:r>
          </a:p>
          <a:p>
            <a:pPr marL="361950" indent="-361950" defTabSz="896938">
              <a:buClr>
                <a:srgbClr val="00B050"/>
              </a:buClr>
              <a:buFont typeface="Arial" panose="020B0604020202020204" pitchFamily="34" charset="0"/>
              <a:buChar char="•"/>
              <a:tabLst>
                <a:tab pos="8332788" algn="r"/>
              </a:tabLst>
            </a:pPr>
            <a:r>
              <a:rPr lang="en-US" sz="2200" b="1" dirty="0" smtClean="0"/>
              <a:t>Supply-side </a:t>
            </a:r>
            <a:r>
              <a:rPr lang="en-US" sz="2200" b="1" dirty="0"/>
              <a:t>policies </a:t>
            </a:r>
            <a:r>
              <a:rPr lang="en-US" sz="2200" dirty="0"/>
              <a:t>- These government strategies arc used to deal </a:t>
            </a:r>
            <a:r>
              <a:rPr lang="en-US" sz="2200" dirty="0" smtClean="0"/>
              <a:t>with imperfections </a:t>
            </a:r>
            <a:r>
              <a:rPr lang="en-US" sz="2200" dirty="0"/>
              <a:t>in the labour market and to reduce unemployment caused </a:t>
            </a:r>
            <a:r>
              <a:rPr lang="en-US" sz="2200" dirty="0" smtClean="0"/>
              <a:t>by supply-side </a:t>
            </a:r>
            <a:r>
              <a:rPr lang="en-US" sz="2200" dirty="0"/>
              <a:t>factors. </a:t>
            </a:r>
            <a:r>
              <a:rPr lang="en-US" sz="2200" dirty="0" smtClean="0"/>
              <a:t>Thus</a:t>
            </a:r>
            <a:r>
              <a:rPr lang="en-US" sz="2200" dirty="0"/>
              <a:t>, these policies </a:t>
            </a:r>
            <a:r>
              <a:rPr lang="en-US" sz="2200" dirty="0" smtClean="0"/>
              <a:t>are </a:t>
            </a:r>
            <a:r>
              <a:rPr lang="en-US" sz="2200" dirty="0"/>
              <a:t>aimed at addressing </a:t>
            </a:r>
            <a:r>
              <a:rPr lang="en-US" sz="2200" dirty="0" smtClean="0"/>
              <a:t>frictional, voluntary </a:t>
            </a:r>
            <a:r>
              <a:rPr lang="en-US" sz="2200" dirty="0"/>
              <a:t>and classical unemployment, although they can also be used to </a:t>
            </a:r>
            <a:r>
              <a:rPr lang="en-US" sz="2200" dirty="0" smtClean="0"/>
              <a:t>help reduce </a:t>
            </a:r>
            <a:r>
              <a:rPr lang="en-US" sz="2200" dirty="0"/>
              <a:t>structural and cyclical unemployment. </a:t>
            </a:r>
          </a:p>
        </p:txBody>
      </p:sp>
      <p:pic>
        <p:nvPicPr>
          <p:cNvPr id="27650" name="Picture 2" descr="Image result for protectionist measures"/>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48" t="7732" r="1989" b="10656"/>
          <a:stretch/>
        </p:blipFill>
        <p:spPr bwMode="auto">
          <a:xfrm>
            <a:off x="5954417" y="4869165"/>
            <a:ext cx="2865151" cy="1756060"/>
          </a:xfrm>
          <a:prstGeom prst="rect">
            <a:avLst/>
          </a:prstGeom>
          <a:noFill/>
          <a:extLst>
            <a:ext uri="{909E8E84-426E-40DD-AFC4-6F175D3DCCD1}">
              <a14:hiddenFill xmlns:a14="http://schemas.microsoft.com/office/drawing/2010/main">
                <a:solidFill>
                  <a:srgbClr val="FFFFFF"/>
                </a:solidFill>
              </a14:hiddenFill>
            </a:ext>
          </a:extLst>
        </p:spPr>
      </p:pic>
      <p:pic>
        <p:nvPicPr>
          <p:cNvPr id="27652" name="Picture 4" descr="Image result for protectionist measur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4281" r="2199" b="9168"/>
          <a:stretch/>
        </p:blipFill>
        <p:spPr bwMode="auto">
          <a:xfrm>
            <a:off x="251522" y="4869165"/>
            <a:ext cx="3631236" cy="1756059"/>
          </a:xfrm>
          <a:prstGeom prst="rect">
            <a:avLst/>
          </a:prstGeom>
          <a:noFill/>
          <a:extLst>
            <a:ext uri="{909E8E84-426E-40DD-AFC4-6F175D3DCCD1}">
              <a14:hiddenFill xmlns:a14="http://schemas.microsoft.com/office/drawing/2010/main">
                <a:solidFill>
                  <a:srgbClr val="FFFFFF"/>
                </a:solidFill>
              </a14:hiddenFill>
            </a:ext>
          </a:extLst>
        </p:spPr>
      </p:pic>
      <p:pic>
        <p:nvPicPr>
          <p:cNvPr id="27654" name="Picture 6" descr="Image result for protectionist measures"/>
          <p:cNvPicPr>
            <a:picLocks noChangeAspect="1" noChangeArrowheads="1"/>
          </p:cNvPicPr>
          <p:nvPr/>
        </p:nvPicPr>
        <p:blipFill rotWithShape="1">
          <a:blip r:embed="rId5">
            <a:extLst>
              <a:ext uri="{28A0092B-C50C-407E-A947-70E740481C1C}">
                <a14:useLocalDpi xmlns:a14="http://schemas.microsoft.com/office/drawing/2010/main" val="0"/>
              </a:ext>
            </a:extLst>
          </a:blip>
          <a:srcRect l="1890" t="18167" r="51375" b="28727"/>
          <a:stretch/>
        </p:blipFill>
        <p:spPr bwMode="auto">
          <a:xfrm>
            <a:off x="4015547" y="4869164"/>
            <a:ext cx="1852597" cy="17560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2166369"/>
      </p:ext>
    </p:extLst>
  </p:cSld>
  <p:clrMapOvr>
    <a:masterClrMapping/>
  </p:clrMapOvr>
  <p:transition advClick="0"/>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Policies to deal with 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213</a:t>
            </a:r>
          </a:p>
        </p:txBody>
      </p:sp>
      <p:sp>
        <p:nvSpPr>
          <p:cNvPr id="5" name="Rectangle 4"/>
          <p:cNvSpPr/>
          <p:nvPr/>
        </p:nvSpPr>
        <p:spPr>
          <a:xfrm>
            <a:off x="251521" y="1052736"/>
            <a:ext cx="6984775" cy="5586145"/>
          </a:xfrm>
          <a:prstGeom prst="rect">
            <a:avLst/>
          </a:prstGeom>
          <a:noFill/>
          <a:ln w="57150">
            <a:noFill/>
          </a:ln>
        </p:spPr>
        <p:txBody>
          <a:bodyPr wrap="square">
            <a:spAutoFit/>
          </a:bodyPr>
          <a:lstStyle/>
          <a:p>
            <a:pPr marL="361950" indent="-361950" defTabSz="896938">
              <a:buClr>
                <a:srgbClr val="00B050"/>
              </a:buClr>
              <a:buFont typeface="Arial" panose="020B0604020202020204" pitchFamily="34" charset="0"/>
              <a:buChar char="•"/>
              <a:tabLst>
                <a:tab pos="8332788" algn="r"/>
              </a:tabLst>
            </a:pPr>
            <a:r>
              <a:rPr lang="en-US" sz="2100" dirty="0" smtClean="0"/>
              <a:t>Examples </a:t>
            </a:r>
            <a:r>
              <a:rPr lang="en-US" sz="2100" dirty="0"/>
              <a:t>of supply-side policies </a:t>
            </a:r>
            <a:r>
              <a:rPr lang="en-US" sz="2100" dirty="0" smtClean="0"/>
              <a:t>are as </a:t>
            </a:r>
            <a:r>
              <a:rPr lang="en-US" sz="2100" dirty="0"/>
              <a:t>follows:</a:t>
            </a:r>
          </a:p>
          <a:p>
            <a:pPr marL="620713" lvl="1" indent="-258763" defTabSz="896938">
              <a:buClr>
                <a:srgbClr val="00B050"/>
              </a:buClr>
              <a:buFont typeface="Courier New" panose="02070309020205020404" pitchFamily="49" charset="0"/>
              <a:buChar char="o"/>
              <a:tabLst>
                <a:tab pos="8332788" algn="r"/>
              </a:tabLst>
            </a:pPr>
            <a:r>
              <a:rPr lang="en-US" sz="2100" b="1" dirty="0" smtClean="0"/>
              <a:t>Investment </a:t>
            </a:r>
            <a:r>
              <a:rPr lang="en-US" sz="2100" b="1" dirty="0"/>
              <a:t>in education </a:t>
            </a:r>
            <a:r>
              <a:rPr lang="en-US" sz="2100" dirty="0"/>
              <a:t>and </a:t>
            </a:r>
            <a:r>
              <a:rPr lang="en-US" sz="2100" dirty="0" smtClean="0"/>
              <a:t>training </a:t>
            </a:r>
            <a:r>
              <a:rPr lang="en-US" sz="2100" dirty="0"/>
              <a:t>helps unemployed people to </a:t>
            </a:r>
            <a:r>
              <a:rPr lang="en-US" sz="2100" dirty="0" smtClean="0"/>
              <a:t>gain new </a:t>
            </a:r>
            <a:r>
              <a:rPr lang="en-US" sz="2100" dirty="0"/>
              <a:t>skills so they can find employment. An example is retraining </a:t>
            </a:r>
            <a:r>
              <a:rPr lang="en-US" sz="2100" dirty="0" smtClean="0"/>
              <a:t>structurally unemployed </a:t>
            </a:r>
            <a:r>
              <a:rPr lang="en-US" sz="2100" dirty="0"/>
              <a:t>manufacturing workers to help them find work in the </a:t>
            </a:r>
            <a:r>
              <a:rPr lang="en-US" sz="2100" dirty="0" smtClean="0"/>
              <a:t>tertiary sector</a:t>
            </a:r>
            <a:r>
              <a:rPr lang="en-US" sz="2100" dirty="0"/>
              <a:t>. Education and </a:t>
            </a:r>
            <a:r>
              <a:rPr lang="en-US" sz="2100" dirty="0" smtClean="0"/>
              <a:t>training </a:t>
            </a:r>
            <a:r>
              <a:rPr lang="en-US" sz="2100" dirty="0"/>
              <a:t>expenditure should also help future </a:t>
            </a:r>
            <a:r>
              <a:rPr lang="en-US" sz="2100" dirty="0" smtClean="0"/>
              <a:t>generations to </a:t>
            </a:r>
            <a:r>
              <a:rPr lang="en-US" sz="2100" dirty="0"/>
              <a:t>become more skilled and employable.</a:t>
            </a:r>
          </a:p>
          <a:p>
            <a:pPr marL="620713" lvl="1" indent="-258763" defTabSz="896938">
              <a:buClr>
                <a:srgbClr val="00B050"/>
              </a:buClr>
              <a:buFont typeface="Courier New" panose="02070309020205020404" pitchFamily="49" charset="0"/>
              <a:buChar char="o"/>
              <a:tabLst>
                <a:tab pos="8332788" algn="r"/>
              </a:tabLst>
            </a:pPr>
            <a:r>
              <a:rPr lang="en-US" sz="2100" b="1" dirty="0" smtClean="0"/>
              <a:t>A </a:t>
            </a:r>
            <a:r>
              <a:rPr lang="en-US" sz="2100" b="1" dirty="0"/>
              <a:t>reduction in </a:t>
            </a:r>
            <a:r>
              <a:rPr lang="en-US" sz="2100" b="1" dirty="0" smtClean="0"/>
              <a:t>trade </a:t>
            </a:r>
            <a:r>
              <a:rPr lang="en-US" sz="2100" b="1" dirty="0"/>
              <a:t>union </a:t>
            </a:r>
            <a:r>
              <a:rPr lang="en-US" sz="2100" b="1" dirty="0" smtClean="0"/>
              <a:t>powers </a:t>
            </a:r>
            <a:r>
              <a:rPr lang="en-US" sz="2100" dirty="0"/>
              <a:t>means </a:t>
            </a:r>
            <a:r>
              <a:rPr lang="en-US" sz="2100" dirty="0" smtClean="0"/>
              <a:t>that labour </a:t>
            </a:r>
            <a:r>
              <a:rPr lang="en-US" sz="2100" dirty="0"/>
              <a:t>unions </a:t>
            </a:r>
            <a:r>
              <a:rPr lang="en-US" sz="2100" dirty="0" smtClean="0"/>
              <a:t>are </a:t>
            </a:r>
            <a:r>
              <a:rPr lang="en-US" sz="2100" dirty="0"/>
              <a:t>not in such </a:t>
            </a:r>
            <a:r>
              <a:rPr lang="en-US" sz="2100" dirty="0" smtClean="0"/>
              <a:t>a strong </a:t>
            </a:r>
            <a:r>
              <a:rPr lang="en-US" sz="2100" dirty="0"/>
              <a:t>bargaining position to obtain higher </a:t>
            </a:r>
            <a:r>
              <a:rPr lang="en-US" sz="2100" dirty="0" smtClean="0"/>
              <a:t>wages. </a:t>
            </a:r>
            <a:r>
              <a:rPr lang="en-US" sz="2100" dirty="0"/>
              <a:t>Strong </a:t>
            </a:r>
            <a:r>
              <a:rPr lang="en-US" sz="2100" dirty="0" smtClean="0"/>
              <a:t>trade unions have </a:t>
            </a:r>
            <a:r>
              <a:rPr lang="en-US" sz="2100" dirty="0"/>
              <a:t>often been able to demand annual pay rises in excess of </a:t>
            </a:r>
            <a:r>
              <a:rPr lang="en-US" sz="2100" dirty="0" smtClean="0"/>
              <a:t>inflation and </a:t>
            </a:r>
            <a:r>
              <a:rPr lang="en-US" sz="2100" dirty="0"/>
              <a:t>the marker equilibrium level. Hence, government intervention to </a:t>
            </a:r>
            <a:r>
              <a:rPr lang="en-US" sz="2100" dirty="0" smtClean="0"/>
              <a:t>reduce the </a:t>
            </a:r>
            <a:r>
              <a:rPr lang="en-US" sz="2100" dirty="0"/>
              <a:t>influence and </a:t>
            </a:r>
            <a:r>
              <a:rPr lang="en-US" sz="2100" dirty="0" smtClean="0"/>
              <a:t>power </a:t>
            </a:r>
            <a:r>
              <a:rPr lang="en-US" sz="2100" dirty="0"/>
              <a:t>of trade unions can help to reduce classical (real -</a:t>
            </a:r>
            <a:r>
              <a:rPr lang="en-US" sz="2100" dirty="0" smtClean="0"/>
              <a:t>wage) unemployment</a:t>
            </a:r>
            <a:r>
              <a:rPr lang="en-US" sz="2100" dirty="0"/>
              <a:t>.</a:t>
            </a:r>
          </a:p>
        </p:txBody>
      </p:sp>
      <p:pic>
        <p:nvPicPr>
          <p:cNvPr id="26626" name="Picture 2" descr="Image result for education investment"/>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398" t="8034" r="1408" b="23661"/>
          <a:stretch/>
        </p:blipFill>
        <p:spPr bwMode="auto">
          <a:xfrm>
            <a:off x="7236296" y="1124744"/>
            <a:ext cx="1584177" cy="2520280"/>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Image result for education investment"/>
          <p:cNvPicPr>
            <a:picLocks noChangeAspect="1" noChangeArrowheads="1"/>
          </p:cNvPicPr>
          <p:nvPr/>
        </p:nvPicPr>
        <p:blipFill rotWithShape="1">
          <a:blip r:embed="rId3">
            <a:extLst>
              <a:ext uri="{28A0092B-C50C-407E-A947-70E740481C1C}">
                <a14:useLocalDpi xmlns:a14="http://schemas.microsoft.com/office/drawing/2010/main" val="0"/>
              </a:ext>
            </a:extLst>
          </a:blip>
          <a:srcRect l="2205" t="8034" r="54326" b="23776"/>
          <a:stretch/>
        </p:blipFill>
        <p:spPr bwMode="auto">
          <a:xfrm>
            <a:off x="7206219" y="3775551"/>
            <a:ext cx="1614254" cy="28424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466600"/>
      </p:ext>
    </p:extLst>
  </p:cSld>
  <p:clrMapOvr>
    <a:masterClrMapping/>
  </p:clrMapOvr>
  <p:transition advClick="0"/>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Policies to deal with 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214</a:t>
            </a:r>
          </a:p>
        </p:txBody>
      </p:sp>
      <p:sp>
        <p:nvSpPr>
          <p:cNvPr id="5" name="Rectangle 4"/>
          <p:cNvSpPr/>
          <p:nvPr/>
        </p:nvSpPr>
        <p:spPr>
          <a:xfrm>
            <a:off x="251521" y="1052736"/>
            <a:ext cx="6984775" cy="5940088"/>
          </a:xfrm>
          <a:prstGeom prst="rect">
            <a:avLst/>
          </a:prstGeom>
          <a:noFill/>
          <a:ln w="57150">
            <a:noFill/>
          </a:ln>
        </p:spPr>
        <p:txBody>
          <a:bodyPr wrap="square">
            <a:spAutoFit/>
          </a:bodyPr>
          <a:lstStyle/>
          <a:p>
            <a:pPr marL="620713" lvl="1" indent="-344488" defTabSz="896938">
              <a:buClr>
                <a:srgbClr val="00B050"/>
              </a:buClr>
              <a:buFont typeface="Courier New" panose="02070309020205020404" pitchFamily="49" charset="0"/>
              <a:buChar char="o"/>
              <a:tabLst>
                <a:tab pos="8332788" algn="r"/>
              </a:tabLst>
            </a:pPr>
            <a:r>
              <a:rPr lang="en-US" sz="1940" b="1" dirty="0"/>
              <a:t>Employment incentives </a:t>
            </a:r>
            <a:r>
              <a:rPr lang="en-US" sz="1940" dirty="0"/>
              <a:t>can be offered to firms for training and </a:t>
            </a:r>
            <a:r>
              <a:rPr lang="en-US" sz="1940" dirty="0" smtClean="0"/>
              <a:t>hiring the </a:t>
            </a:r>
            <a:r>
              <a:rPr lang="en-US" sz="1940" dirty="0"/>
              <a:t>long-term unemployed. </a:t>
            </a:r>
            <a:r>
              <a:rPr lang="en-US" sz="1940" dirty="0" smtClean="0"/>
              <a:t>E.g., </a:t>
            </a:r>
            <a:r>
              <a:rPr lang="en-US" sz="1940" dirty="0"/>
              <a:t>the </a:t>
            </a:r>
            <a:r>
              <a:rPr lang="en-US" sz="1940" dirty="0" smtClean="0"/>
              <a:t>government </a:t>
            </a:r>
            <a:r>
              <a:rPr lang="en-US" sz="1940" dirty="0"/>
              <a:t>can offer </a:t>
            </a:r>
            <a:r>
              <a:rPr lang="en-US" sz="1940" dirty="0" smtClean="0"/>
              <a:t>firms tax </a:t>
            </a:r>
            <a:r>
              <a:rPr lang="en-US" sz="1940" dirty="0"/>
              <a:t>allowances and/or subsidies to reduce their costs </a:t>
            </a:r>
            <a:r>
              <a:rPr lang="en-US" sz="1940" dirty="0" smtClean="0"/>
              <a:t>of training </a:t>
            </a:r>
            <a:r>
              <a:rPr lang="en-US" sz="1940" dirty="0"/>
              <a:t>and </a:t>
            </a:r>
            <a:r>
              <a:rPr lang="en-US" sz="1940" dirty="0" smtClean="0"/>
              <a:t>hiring workers</a:t>
            </a:r>
            <a:r>
              <a:rPr lang="en-US" sz="1940" dirty="0"/>
              <a:t>. Similarly, enterprise </a:t>
            </a:r>
            <a:r>
              <a:rPr lang="en-US" sz="1940" dirty="0" smtClean="0"/>
              <a:t>zones </a:t>
            </a:r>
            <a:r>
              <a:rPr lang="en-US" sz="1940" dirty="0"/>
              <a:t>could be set up in </a:t>
            </a:r>
            <a:r>
              <a:rPr lang="en-US" sz="1940" dirty="0" smtClean="0"/>
              <a:t>areas of </a:t>
            </a:r>
            <a:r>
              <a:rPr lang="en-US" sz="1940" dirty="0"/>
              <a:t>high </a:t>
            </a:r>
            <a:r>
              <a:rPr lang="en-US" sz="1940" dirty="0" smtClean="0"/>
              <a:t>unemployment </a:t>
            </a:r>
            <a:r>
              <a:rPr lang="en-US" sz="1940" dirty="0"/>
              <a:t>to create jobs. However, firms might be </a:t>
            </a:r>
            <a:r>
              <a:rPr lang="en-US" sz="1940" dirty="0" smtClean="0"/>
              <a:t>reluctant </a:t>
            </a:r>
            <a:r>
              <a:rPr lang="en-US" sz="1940" dirty="0"/>
              <a:t>to </a:t>
            </a:r>
            <a:r>
              <a:rPr lang="en-US" sz="1940" dirty="0" smtClean="0"/>
              <a:t>do so </a:t>
            </a:r>
            <a:r>
              <a:rPr lang="en-US" sz="1940" dirty="0"/>
              <a:t>because of the lower </a:t>
            </a:r>
            <a:r>
              <a:rPr lang="en-US" sz="1940" dirty="0" smtClean="0"/>
              <a:t>productivity </a:t>
            </a:r>
            <a:r>
              <a:rPr lang="en-US" sz="1940" dirty="0"/>
              <a:t>and higher risk of hiring the </a:t>
            </a:r>
            <a:r>
              <a:rPr lang="en-US" sz="1940" dirty="0" smtClean="0"/>
              <a:t>long-term unemployed</a:t>
            </a:r>
            <a:r>
              <a:rPr lang="en-US" sz="1940" dirty="0"/>
              <a:t>.</a:t>
            </a:r>
          </a:p>
          <a:p>
            <a:pPr marL="620713" lvl="1" indent="-344488" defTabSz="896938">
              <a:buClr>
                <a:srgbClr val="00B050"/>
              </a:buClr>
              <a:buFont typeface="Courier New" panose="02070309020205020404" pitchFamily="49" charset="0"/>
              <a:buChar char="o"/>
              <a:tabLst>
                <a:tab pos="8332788" algn="r"/>
              </a:tabLst>
            </a:pPr>
            <a:r>
              <a:rPr lang="en-US" sz="1940" b="1" dirty="0" smtClean="0"/>
              <a:t>A </a:t>
            </a:r>
            <a:r>
              <a:rPr lang="en-US" sz="1940" b="1" dirty="0"/>
              <a:t>review of welfare benefits </a:t>
            </a:r>
            <a:r>
              <a:rPr lang="en-US" sz="1940" dirty="0"/>
              <a:t>ensures that there are </a:t>
            </a:r>
            <a:r>
              <a:rPr lang="en-US" sz="1940" dirty="0" smtClean="0"/>
              <a:t>incentives </a:t>
            </a:r>
            <a:r>
              <a:rPr lang="en-US" sz="1940" dirty="0"/>
              <a:t>to </a:t>
            </a:r>
            <a:r>
              <a:rPr lang="en-US" sz="1940" dirty="0" smtClean="0"/>
              <a:t>seek employment </a:t>
            </a:r>
            <a:r>
              <a:rPr lang="en-US" sz="1940" dirty="0"/>
              <a:t>rather than to rely on state welfare benefits. !fit is made </a:t>
            </a:r>
            <a:r>
              <a:rPr lang="en-US" sz="1940" dirty="0" smtClean="0"/>
              <a:t>more difficult </a:t>
            </a:r>
            <a:r>
              <a:rPr lang="en-US" sz="1940" dirty="0"/>
              <a:t>for people to claim unemployment benefits, they become </a:t>
            </a:r>
            <a:r>
              <a:rPr lang="en-US" sz="1940" dirty="0" smtClean="0"/>
              <a:t>more proactive </a:t>
            </a:r>
            <a:r>
              <a:rPr lang="en-US" sz="1940" dirty="0"/>
              <a:t>in searching for jobs. This could </a:t>
            </a:r>
            <a:r>
              <a:rPr lang="en-US" sz="1940" dirty="0" smtClean="0"/>
              <a:t>significantly </a:t>
            </a:r>
            <a:r>
              <a:rPr lang="en-US" sz="1940" dirty="0"/>
              <a:t>help to </a:t>
            </a:r>
            <a:r>
              <a:rPr lang="en-US" sz="1940" dirty="0" smtClean="0"/>
              <a:t>reduce unemployment</a:t>
            </a:r>
            <a:r>
              <a:rPr lang="en-US" sz="1940" dirty="0"/>
              <a:t>.</a:t>
            </a:r>
          </a:p>
          <a:p>
            <a:pPr marL="360362" lvl="1" indent="-342900" defTabSz="896938">
              <a:buClr>
                <a:srgbClr val="00B050"/>
              </a:buClr>
              <a:buFont typeface="Wingdings 3" panose="05040102010807070707" pitchFamily="18" charset="2"/>
              <a:buChar char=""/>
              <a:tabLst>
                <a:tab pos="8332788" algn="r"/>
              </a:tabLst>
            </a:pPr>
            <a:r>
              <a:rPr lang="en-US" sz="1940" dirty="0"/>
              <a:t>While supply-side policies tend to have more permanent impacts on </a:t>
            </a:r>
            <a:r>
              <a:rPr lang="en-US" sz="1940" dirty="0" smtClean="0"/>
              <a:t>employment, these </a:t>
            </a:r>
            <a:r>
              <a:rPr lang="en-US" sz="1940" dirty="0"/>
              <a:t>effects take longer to accomplish compared with demand-side policies aimed </a:t>
            </a:r>
            <a:r>
              <a:rPr lang="en-US" sz="1940" dirty="0" smtClean="0"/>
              <a:t>at reducing </a:t>
            </a:r>
            <a:r>
              <a:rPr lang="en-US" sz="1940" dirty="0"/>
              <a:t>unemployment in the economy</a:t>
            </a:r>
            <a:r>
              <a:rPr lang="en-US" sz="1940" dirty="0" smtClean="0"/>
              <a:t>.</a:t>
            </a:r>
            <a:endParaRPr lang="en-US" sz="1940" dirty="0"/>
          </a:p>
        </p:txBody>
      </p:sp>
      <p:pic>
        <p:nvPicPr>
          <p:cNvPr id="1026" name="Picture 2" descr="Image result for employment incentives"/>
          <p:cNvPicPr>
            <a:picLocks noChangeAspect="1" noChangeArrowheads="1"/>
          </p:cNvPicPr>
          <p:nvPr/>
        </p:nvPicPr>
        <p:blipFill rotWithShape="1">
          <a:blip r:embed="rId3">
            <a:extLst>
              <a:ext uri="{28A0092B-C50C-407E-A947-70E740481C1C}">
                <a14:useLocalDpi xmlns:a14="http://schemas.microsoft.com/office/drawing/2010/main" val="0"/>
              </a:ext>
            </a:extLst>
          </a:blip>
          <a:srcRect l="2205" t="7610" r="58106" b="4907"/>
          <a:stretch/>
        </p:blipFill>
        <p:spPr bwMode="auto">
          <a:xfrm>
            <a:off x="7108584" y="1124744"/>
            <a:ext cx="1711889" cy="21602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employment incentives"/>
          <p:cNvPicPr>
            <a:picLocks noChangeAspect="1" noChangeArrowheads="1"/>
          </p:cNvPicPr>
          <p:nvPr/>
        </p:nvPicPr>
        <p:blipFill rotWithShape="1">
          <a:blip r:embed="rId3">
            <a:extLst>
              <a:ext uri="{28A0092B-C50C-407E-A947-70E740481C1C}">
                <a14:useLocalDpi xmlns:a14="http://schemas.microsoft.com/office/drawing/2010/main" val="0"/>
              </a:ext>
            </a:extLst>
          </a:blip>
          <a:srcRect l="56069" t="7610" r="4242" b="4907"/>
          <a:stretch/>
        </p:blipFill>
        <p:spPr bwMode="auto">
          <a:xfrm>
            <a:off x="7108584" y="3356992"/>
            <a:ext cx="1711889" cy="21602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employment incen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323" t="-708" r="20370" b="27158"/>
          <a:stretch/>
        </p:blipFill>
        <p:spPr bwMode="auto">
          <a:xfrm>
            <a:off x="7108583" y="5618516"/>
            <a:ext cx="1711889" cy="1050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1952531"/>
      </p:ext>
    </p:extLst>
  </p:cSld>
  <p:clrMapOvr>
    <a:masterClrMapping/>
  </p:clrMapOvr>
  <p:transition advClick="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Policies to deal with 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214</a:t>
            </a:r>
          </a:p>
        </p:txBody>
      </p:sp>
      <p:sp>
        <p:nvSpPr>
          <p:cNvPr id="5" name="Rectangle 4"/>
          <p:cNvSpPr/>
          <p:nvPr/>
        </p:nvSpPr>
        <p:spPr>
          <a:xfrm>
            <a:off x="251521" y="1052736"/>
            <a:ext cx="6768751" cy="5632311"/>
          </a:xfrm>
          <a:prstGeom prst="rect">
            <a:avLst/>
          </a:prstGeom>
          <a:noFill/>
          <a:ln w="57150">
            <a:noFill/>
          </a:ln>
        </p:spPr>
        <p:txBody>
          <a:bodyPr wrap="square">
            <a:spAutoFit/>
          </a:bodyPr>
          <a:lstStyle/>
          <a:p>
            <a:pPr marL="17462" lvl="1" defTabSz="896938">
              <a:buClr>
                <a:srgbClr val="00B050"/>
              </a:buClr>
              <a:tabLst>
                <a:tab pos="8332788" algn="r"/>
              </a:tabLst>
            </a:pPr>
            <a:r>
              <a:rPr lang="en-US" sz="2400" b="1" dirty="0">
                <a:solidFill>
                  <a:srgbClr val="FF0000"/>
                </a:solidFill>
              </a:rPr>
              <a:t>Exam practice</a:t>
            </a:r>
          </a:p>
          <a:p>
            <a:pPr marL="360362" lvl="1" indent="-342900" defTabSz="896938">
              <a:buClr>
                <a:srgbClr val="00B050"/>
              </a:buClr>
              <a:buFont typeface="Wingdings 3" panose="05040102010807070707" pitchFamily="18" charset="2"/>
              <a:buChar char=""/>
              <a:tabLst>
                <a:tab pos="8332788" algn="r"/>
              </a:tabLst>
            </a:pPr>
            <a:r>
              <a:rPr lang="en-US" sz="2400" dirty="0">
                <a:solidFill>
                  <a:srgbClr val="FF0000"/>
                </a:solidFill>
              </a:rPr>
              <a:t>In June 2010, Tesco opened Britain's first supermarket without any </a:t>
            </a:r>
            <a:r>
              <a:rPr lang="en-US" sz="2400" dirty="0" smtClean="0">
                <a:solidFill>
                  <a:srgbClr val="FF0000"/>
                </a:solidFill>
              </a:rPr>
              <a:t>checkout workers</a:t>
            </a:r>
            <a:r>
              <a:rPr lang="en-US" sz="2400" dirty="0">
                <a:solidFill>
                  <a:srgbClr val="FF0000"/>
                </a:solidFill>
              </a:rPr>
              <a:t>. Instead, one person is hired to supervise the five checkouts, mainly to </a:t>
            </a:r>
            <a:r>
              <a:rPr lang="en-US" sz="2400" dirty="0" smtClean="0">
                <a:solidFill>
                  <a:srgbClr val="FF0000"/>
                </a:solidFill>
              </a:rPr>
              <a:t>assist customers </a:t>
            </a:r>
            <a:r>
              <a:rPr lang="en-US" sz="2400" dirty="0">
                <a:solidFill>
                  <a:srgbClr val="FF0000"/>
                </a:solidFill>
              </a:rPr>
              <a:t>who have not used a self-service checkout </a:t>
            </a:r>
            <a:r>
              <a:rPr lang="en-US" sz="2400" dirty="0" smtClean="0">
                <a:solidFill>
                  <a:srgbClr val="FF0000"/>
                </a:solidFill>
              </a:rPr>
              <a:t>before. The </a:t>
            </a:r>
            <a:r>
              <a:rPr lang="en-US" sz="2400" dirty="0">
                <a:solidFill>
                  <a:srgbClr val="FF0000"/>
                </a:solidFill>
              </a:rPr>
              <a:t>UK's largest </a:t>
            </a:r>
            <a:r>
              <a:rPr lang="en-US" sz="2400" dirty="0" smtClean="0">
                <a:solidFill>
                  <a:srgbClr val="FF0000"/>
                </a:solidFill>
              </a:rPr>
              <a:t>retailer employs </a:t>
            </a:r>
            <a:r>
              <a:rPr lang="en-US" sz="2400" dirty="0">
                <a:solidFill>
                  <a:srgbClr val="FF0000"/>
                </a:solidFill>
              </a:rPr>
              <a:t>around </a:t>
            </a:r>
            <a:r>
              <a:rPr lang="en-US" sz="2400" dirty="0" smtClean="0">
                <a:solidFill>
                  <a:srgbClr val="FF0000"/>
                </a:solidFill>
              </a:rPr>
              <a:t>221,000 </a:t>
            </a:r>
            <a:r>
              <a:rPr lang="en-US" sz="2400" dirty="0">
                <a:solidFill>
                  <a:srgbClr val="FF0000"/>
                </a:solidFill>
              </a:rPr>
              <a:t>workers in the UK, but critics argue that such </a:t>
            </a:r>
            <a:r>
              <a:rPr lang="en-US" sz="2400" dirty="0" smtClean="0">
                <a:solidFill>
                  <a:srgbClr val="FF0000"/>
                </a:solidFill>
              </a:rPr>
              <a:t>technological advancement </a:t>
            </a:r>
            <a:r>
              <a:rPr lang="en-US" sz="2400" dirty="0">
                <a:solidFill>
                  <a:srgbClr val="FF0000"/>
                </a:solidFill>
              </a:rPr>
              <a:t>will cause mass job losses.</a:t>
            </a:r>
          </a:p>
          <a:p>
            <a:pPr marL="474662" lvl="1" indent="-457200" defTabSz="896938">
              <a:buClr>
                <a:srgbClr val="00B050"/>
              </a:buClr>
              <a:buFont typeface="+mj-lt"/>
              <a:buAutoNum type="arabicPeriod"/>
              <a:tabLst>
                <a:tab pos="8332788" algn="r"/>
              </a:tabLst>
            </a:pPr>
            <a:r>
              <a:rPr lang="en-US" sz="2400" dirty="0" smtClean="0">
                <a:solidFill>
                  <a:srgbClr val="FF0000"/>
                </a:solidFill>
              </a:rPr>
              <a:t>Define </a:t>
            </a:r>
            <a:r>
              <a:rPr lang="en-US" sz="2400" dirty="0">
                <a:solidFill>
                  <a:srgbClr val="FF0000"/>
                </a:solidFill>
              </a:rPr>
              <a:t>the term 'technological unemployment'. </a:t>
            </a:r>
            <a:r>
              <a:rPr lang="en-US" sz="2400" dirty="0" smtClean="0">
                <a:solidFill>
                  <a:srgbClr val="FF0000"/>
                </a:solidFill>
              </a:rPr>
              <a:t>	[2]</a:t>
            </a:r>
            <a:endParaRPr lang="en-US" sz="2400" dirty="0">
              <a:solidFill>
                <a:srgbClr val="FF0000"/>
              </a:solidFill>
            </a:endParaRPr>
          </a:p>
          <a:p>
            <a:pPr marL="474662" lvl="1" indent="-457200" defTabSz="896938">
              <a:buClr>
                <a:srgbClr val="00B050"/>
              </a:buClr>
              <a:buFont typeface="+mj-lt"/>
              <a:buAutoNum type="arabicPeriod"/>
              <a:tabLst>
                <a:tab pos="8332788" algn="r"/>
              </a:tabLst>
            </a:pPr>
            <a:r>
              <a:rPr lang="en-US" sz="2400" dirty="0" smtClean="0">
                <a:solidFill>
                  <a:srgbClr val="FF0000"/>
                </a:solidFill>
              </a:rPr>
              <a:t>Analyse </a:t>
            </a:r>
            <a:r>
              <a:rPr lang="en-US" sz="2400" dirty="0">
                <a:solidFill>
                  <a:srgbClr val="FF0000"/>
                </a:solidFill>
              </a:rPr>
              <a:t>the </a:t>
            </a:r>
            <a:r>
              <a:rPr lang="en-US" sz="2400" dirty="0" smtClean="0">
                <a:solidFill>
                  <a:srgbClr val="FF0000"/>
                </a:solidFill>
              </a:rPr>
              <a:t>ways </a:t>
            </a:r>
            <a:r>
              <a:rPr lang="en-US" sz="2400" dirty="0">
                <a:solidFill>
                  <a:srgbClr val="FF0000"/>
                </a:solidFill>
              </a:rPr>
              <a:t>in which the UK government could reduce </a:t>
            </a:r>
            <a:r>
              <a:rPr lang="en-US" sz="2400" dirty="0" smtClean="0">
                <a:solidFill>
                  <a:srgbClr val="FF0000"/>
                </a:solidFill>
              </a:rPr>
              <a:t>technological unemployment</a:t>
            </a:r>
            <a:r>
              <a:rPr lang="en-US" sz="2400" dirty="0">
                <a:solidFill>
                  <a:srgbClr val="FF0000"/>
                </a:solidFill>
              </a:rPr>
              <a:t>. </a:t>
            </a:r>
            <a:r>
              <a:rPr lang="en-US" sz="2400" dirty="0" smtClean="0">
                <a:solidFill>
                  <a:srgbClr val="FF0000"/>
                </a:solidFill>
              </a:rPr>
              <a:t>	[6]</a:t>
            </a:r>
            <a:endParaRPr lang="en-US" sz="2400" dirty="0">
              <a:solidFill>
                <a:srgbClr val="FF0000"/>
              </a:solidFill>
            </a:endParaRPr>
          </a:p>
        </p:txBody>
      </p:sp>
      <p:pic>
        <p:nvPicPr>
          <p:cNvPr id="1026" name="Picture 2" descr="Image result for employment incentives"/>
          <p:cNvPicPr>
            <a:picLocks noChangeAspect="1" noChangeArrowheads="1"/>
          </p:cNvPicPr>
          <p:nvPr/>
        </p:nvPicPr>
        <p:blipFill rotWithShape="1">
          <a:blip r:embed="rId3">
            <a:extLst>
              <a:ext uri="{28A0092B-C50C-407E-A947-70E740481C1C}">
                <a14:useLocalDpi xmlns:a14="http://schemas.microsoft.com/office/drawing/2010/main" val="0"/>
              </a:ext>
            </a:extLst>
          </a:blip>
          <a:srcRect l="2205" t="7610" r="58106" b="4907"/>
          <a:stretch/>
        </p:blipFill>
        <p:spPr bwMode="auto">
          <a:xfrm>
            <a:off x="7108584" y="1124744"/>
            <a:ext cx="1711889" cy="216024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Image result for employment incentives"/>
          <p:cNvPicPr>
            <a:picLocks noChangeAspect="1" noChangeArrowheads="1"/>
          </p:cNvPicPr>
          <p:nvPr/>
        </p:nvPicPr>
        <p:blipFill rotWithShape="1">
          <a:blip r:embed="rId3">
            <a:extLst>
              <a:ext uri="{28A0092B-C50C-407E-A947-70E740481C1C}">
                <a14:useLocalDpi xmlns:a14="http://schemas.microsoft.com/office/drawing/2010/main" val="0"/>
              </a:ext>
            </a:extLst>
          </a:blip>
          <a:srcRect l="56069" t="7610" r="4242" b="4907"/>
          <a:stretch/>
        </p:blipFill>
        <p:spPr bwMode="auto">
          <a:xfrm>
            <a:off x="7108584" y="3356992"/>
            <a:ext cx="1711889" cy="216024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Image result for employment incentives"/>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9323" t="-708" r="20370" b="27158"/>
          <a:stretch/>
        </p:blipFill>
        <p:spPr bwMode="auto">
          <a:xfrm>
            <a:off x="7108583" y="5618516"/>
            <a:ext cx="1711889" cy="105084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hlinkClick r:id="rId5" action="ppaction://hlinkfile"/>
          </p:cNvPr>
          <p:cNvSpPr txBox="1"/>
          <p:nvPr/>
        </p:nvSpPr>
        <p:spPr>
          <a:xfrm>
            <a:off x="6499094" y="953961"/>
            <a:ext cx="607859" cy="923330"/>
          </a:xfrm>
          <a:prstGeom prst="rect">
            <a:avLst/>
          </a:prstGeom>
          <a:noFill/>
        </p:spPr>
        <p:txBody>
          <a:bodyPr wrap="none" rtlCol="0">
            <a:spAutoFit/>
          </a:bodyPr>
          <a:lstStyle/>
          <a:p>
            <a:r>
              <a:rPr lang="en-GB"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827552903"/>
      </p:ext>
    </p:extLst>
  </p:cSld>
  <p:clrMapOvr>
    <a:masterClrMapping/>
  </p:clrMapOvr>
  <p:transition advClick="0"/>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Policies to deal with 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214</a:t>
            </a:r>
          </a:p>
        </p:txBody>
      </p:sp>
      <p:sp>
        <p:nvSpPr>
          <p:cNvPr id="5" name="Rectangle 4"/>
          <p:cNvSpPr/>
          <p:nvPr/>
        </p:nvSpPr>
        <p:spPr>
          <a:xfrm>
            <a:off x="251521" y="1052736"/>
            <a:ext cx="8568951" cy="5798510"/>
          </a:xfrm>
          <a:prstGeom prst="rect">
            <a:avLst/>
          </a:prstGeom>
          <a:noFill/>
          <a:ln w="57150">
            <a:noFill/>
          </a:ln>
        </p:spPr>
        <p:txBody>
          <a:bodyPr wrap="square">
            <a:spAutoFit/>
          </a:bodyPr>
          <a:lstStyle/>
          <a:p>
            <a:pPr marL="17462" lvl="1" defTabSz="896938">
              <a:buClr>
                <a:srgbClr val="00B050"/>
              </a:buClr>
              <a:tabLst>
                <a:tab pos="8332788" algn="r"/>
              </a:tabLst>
            </a:pPr>
            <a:r>
              <a:rPr lang="en-US" sz="2060" b="1" dirty="0">
                <a:solidFill>
                  <a:srgbClr val="FF0000"/>
                </a:solidFill>
              </a:rPr>
              <a:t>Chapter review questions</a:t>
            </a:r>
          </a:p>
          <a:p>
            <a:pPr marL="474662" lvl="1" indent="-457200" defTabSz="896938">
              <a:buClr>
                <a:srgbClr val="00B050"/>
              </a:buClr>
              <a:buFont typeface="+mj-lt"/>
              <a:buAutoNum type="arabicPeriod"/>
              <a:tabLst>
                <a:tab pos="8332788" algn="r"/>
              </a:tabLst>
            </a:pPr>
            <a:r>
              <a:rPr lang="en-US" sz="2060" dirty="0" smtClean="0">
                <a:solidFill>
                  <a:srgbClr val="FF0000"/>
                </a:solidFill>
              </a:rPr>
              <a:t>How </a:t>
            </a:r>
            <a:r>
              <a:rPr lang="en-US" sz="2060" dirty="0">
                <a:solidFill>
                  <a:srgbClr val="FF0000"/>
                </a:solidFill>
              </a:rPr>
              <a:t>does the pattern of employment in the three production sectors </a:t>
            </a:r>
            <a:r>
              <a:rPr lang="en-US" sz="2060" dirty="0" smtClean="0">
                <a:solidFill>
                  <a:srgbClr val="FF0000"/>
                </a:solidFill>
              </a:rPr>
              <a:t>change as </a:t>
            </a:r>
            <a:r>
              <a:rPr lang="en-US" sz="2060" dirty="0">
                <a:solidFill>
                  <a:srgbClr val="FF0000"/>
                </a:solidFill>
              </a:rPr>
              <a:t>an economy develops?</a:t>
            </a:r>
          </a:p>
          <a:p>
            <a:pPr marL="474662" lvl="1" indent="-457200" defTabSz="896938">
              <a:buClr>
                <a:srgbClr val="00B050"/>
              </a:buClr>
              <a:buFont typeface="+mj-lt"/>
              <a:buAutoNum type="arabicPeriod"/>
              <a:tabLst>
                <a:tab pos="8332788" algn="r"/>
              </a:tabLst>
            </a:pPr>
            <a:r>
              <a:rPr lang="en-US" sz="2060" dirty="0" smtClean="0">
                <a:solidFill>
                  <a:srgbClr val="FF0000"/>
                </a:solidFill>
              </a:rPr>
              <a:t>Why </a:t>
            </a:r>
            <a:r>
              <a:rPr lang="en-US" sz="2060" dirty="0">
                <a:solidFill>
                  <a:srgbClr val="FF0000"/>
                </a:solidFill>
              </a:rPr>
              <a:t>has there been a delay in most developed countries for labour to </a:t>
            </a:r>
            <a:r>
              <a:rPr lang="en-US" sz="2060" dirty="0" smtClean="0">
                <a:solidFill>
                  <a:srgbClr val="FF0000"/>
                </a:solidFill>
              </a:rPr>
              <a:t>enter the </a:t>
            </a:r>
            <a:r>
              <a:rPr lang="en-US" sz="2060" dirty="0">
                <a:solidFill>
                  <a:srgbClr val="FF0000"/>
                </a:solidFill>
              </a:rPr>
              <a:t>workforce?</a:t>
            </a:r>
          </a:p>
          <a:p>
            <a:pPr marL="474662" lvl="1" indent="-457200" defTabSz="896938">
              <a:buClr>
                <a:srgbClr val="00B050"/>
              </a:buClr>
              <a:buFont typeface="+mj-lt"/>
              <a:buAutoNum type="arabicPeriod"/>
              <a:tabLst>
                <a:tab pos="8332788" algn="r"/>
              </a:tabLst>
            </a:pPr>
            <a:r>
              <a:rPr lang="en-US" sz="2060" dirty="0" smtClean="0">
                <a:solidFill>
                  <a:srgbClr val="FF0000"/>
                </a:solidFill>
              </a:rPr>
              <a:t>How </a:t>
            </a:r>
            <a:r>
              <a:rPr lang="en-US" sz="2060" dirty="0">
                <a:solidFill>
                  <a:srgbClr val="FF0000"/>
                </a:solidFill>
              </a:rPr>
              <a:t>have ageing populations in developed economies affected </a:t>
            </a:r>
            <a:r>
              <a:rPr lang="en-US" sz="2060" dirty="0" smtClean="0">
                <a:solidFill>
                  <a:srgbClr val="FF0000"/>
                </a:solidFill>
              </a:rPr>
              <a:t>employment patterns</a:t>
            </a:r>
            <a:r>
              <a:rPr lang="en-US" sz="2060" dirty="0">
                <a:solidFill>
                  <a:srgbClr val="FF0000"/>
                </a:solidFill>
              </a:rPr>
              <a:t>?</a:t>
            </a:r>
          </a:p>
          <a:p>
            <a:pPr marL="474662" lvl="1" indent="-457200" defTabSz="896938">
              <a:buClr>
                <a:srgbClr val="00B050"/>
              </a:buClr>
              <a:buFont typeface="+mj-lt"/>
              <a:buAutoNum type="arabicPeriod"/>
              <a:tabLst>
                <a:tab pos="8332788" algn="r"/>
              </a:tabLst>
            </a:pPr>
            <a:r>
              <a:rPr lang="en-US" sz="2060" dirty="0" smtClean="0">
                <a:solidFill>
                  <a:srgbClr val="FF0000"/>
                </a:solidFill>
              </a:rPr>
              <a:t>How </a:t>
            </a:r>
            <a:r>
              <a:rPr lang="en-US" sz="2060" dirty="0">
                <a:solidFill>
                  <a:srgbClr val="FF0000"/>
                </a:solidFill>
              </a:rPr>
              <a:t>does the International Labour Organisation measure unemployment?</a:t>
            </a:r>
          </a:p>
          <a:p>
            <a:pPr marL="474662" lvl="1" indent="-457200" defTabSz="896938">
              <a:buClr>
                <a:srgbClr val="00B050"/>
              </a:buClr>
              <a:buFont typeface="+mj-lt"/>
              <a:buAutoNum type="arabicPeriod"/>
              <a:tabLst>
                <a:tab pos="8332788" algn="r"/>
              </a:tabLst>
            </a:pPr>
            <a:r>
              <a:rPr lang="en-US" sz="2060" dirty="0" smtClean="0">
                <a:solidFill>
                  <a:srgbClr val="FF0000"/>
                </a:solidFill>
              </a:rPr>
              <a:t>How </a:t>
            </a:r>
            <a:r>
              <a:rPr lang="en-US" sz="2060" dirty="0">
                <a:solidFill>
                  <a:srgbClr val="FF0000"/>
                </a:solidFill>
              </a:rPr>
              <a:t>is the unemployment rate calculated?</a:t>
            </a:r>
          </a:p>
          <a:p>
            <a:pPr marL="474662" lvl="1" indent="-457200" defTabSz="896938">
              <a:buClr>
                <a:srgbClr val="00B050"/>
              </a:buClr>
              <a:buFont typeface="+mj-lt"/>
              <a:buAutoNum type="arabicPeriod"/>
              <a:tabLst>
                <a:tab pos="8332788" algn="r"/>
              </a:tabLst>
            </a:pPr>
            <a:r>
              <a:rPr lang="en-US" sz="2060" dirty="0" smtClean="0">
                <a:solidFill>
                  <a:srgbClr val="FF0000"/>
                </a:solidFill>
              </a:rPr>
              <a:t>Why </a:t>
            </a:r>
            <a:r>
              <a:rPr lang="en-US" sz="2060" dirty="0">
                <a:solidFill>
                  <a:srgbClr val="FF0000"/>
                </a:solidFill>
              </a:rPr>
              <a:t>is employment a macroeconomic objective of all governments?</a:t>
            </a:r>
          </a:p>
          <a:p>
            <a:pPr marL="474662" lvl="1" indent="-457200" defTabSz="896938">
              <a:buClr>
                <a:srgbClr val="00B050"/>
              </a:buClr>
              <a:buFont typeface="+mj-lt"/>
              <a:buAutoNum type="arabicPeriod"/>
              <a:tabLst>
                <a:tab pos="8332788" algn="r"/>
              </a:tabLst>
            </a:pPr>
            <a:r>
              <a:rPr lang="en-US" sz="2060" dirty="0" smtClean="0">
                <a:solidFill>
                  <a:srgbClr val="FF0000"/>
                </a:solidFill>
              </a:rPr>
              <a:t>Outline </a:t>
            </a:r>
            <a:r>
              <a:rPr lang="en-US" sz="2060" dirty="0">
                <a:solidFill>
                  <a:srgbClr val="FF0000"/>
                </a:solidFill>
              </a:rPr>
              <a:t>the main types (and hence the causes) of unemployment.</a:t>
            </a:r>
          </a:p>
          <a:p>
            <a:pPr marL="474662" lvl="1" indent="-457200" defTabSz="896938">
              <a:buClr>
                <a:srgbClr val="00B050"/>
              </a:buClr>
              <a:buFont typeface="+mj-lt"/>
              <a:buAutoNum type="arabicPeriod"/>
              <a:tabLst>
                <a:tab pos="8332788" algn="r"/>
              </a:tabLst>
            </a:pPr>
            <a:r>
              <a:rPr lang="en-US" sz="2060" dirty="0">
                <a:solidFill>
                  <a:srgbClr val="FF0000"/>
                </a:solidFill>
              </a:rPr>
              <a:t>What are the consequences of high unemployment in the economy?</a:t>
            </a:r>
          </a:p>
          <a:p>
            <a:pPr marL="474662" lvl="1" indent="-457200" defTabSz="896938">
              <a:buClr>
                <a:srgbClr val="00B050"/>
              </a:buClr>
              <a:buFont typeface="+mj-lt"/>
              <a:buAutoNum type="arabicPeriod"/>
              <a:tabLst>
                <a:tab pos="8332788" algn="r"/>
              </a:tabLst>
            </a:pPr>
            <a:r>
              <a:rPr lang="en-US" sz="2060" dirty="0">
                <a:solidFill>
                  <a:srgbClr val="FF0000"/>
                </a:solidFill>
              </a:rPr>
              <a:t>What are the four main government policies that can be used to </a:t>
            </a:r>
            <a:r>
              <a:rPr lang="en-US" sz="2060" dirty="0" smtClean="0">
                <a:solidFill>
                  <a:srgbClr val="FF0000"/>
                </a:solidFill>
              </a:rPr>
              <a:t>reduce domestic </a:t>
            </a:r>
            <a:r>
              <a:rPr lang="en-US" sz="2060" dirty="0">
                <a:solidFill>
                  <a:srgbClr val="FF0000"/>
                </a:solidFill>
              </a:rPr>
              <a:t>unemployment?</a:t>
            </a:r>
          </a:p>
          <a:p>
            <a:pPr marL="474662" lvl="1" indent="-457200" defTabSz="896938">
              <a:buClr>
                <a:srgbClr val="00B050"/>
              </a:buClr>
              <a:buFont typeface="+mj-lt"/>
              <a:buAutoNum type="arabicPeriod"/>
              <a:tabLst>
                <a:tab pos="8332788" algn="r"/>
              </a:tabLst>
            </a:pPr>
            <a:r>
              <a:rPr lang="en-US" sz="2060" dirty="0" smtClean="0">
                <a:solidFill>
                  <a:srgbClr val="FF0000"/>
                </a:solidFill>
              </a:rPr>
              <a:t>Give </a:t>
            </a:r>
            <a:r>
              <a:rPr lang="en-US" sz="2060" dirty="0">
                <a:solidFill>
                  <a:srgbClr val="FF0000"/>
                </a:solidFill>
              </a:rPr>
              <a:t>three examples of supply-side policies that can be used to </a:t>
            </a:r>
            <a:r>
              <a:rPr lang="en-US" sz="2060" dirty="0" smtClean="0">
                <a:solidFill>
                  <a:srgbClr val="FF0000"/>
                </a:solidFill>
              </a:rPr>
              <a:t>reduce unemployment</a:t>
            </a:r>
            <a:r>
              <a:rPr lang="en-US" sz="2060" dirty="0">
                <a:solidFill>
                  <a:srgbClr val="FF0000"/>
                </a:solidFill>
              </a:rPr>
              <a:t>.</a:t>
            </a:r>
          </a:p>
        </p:txBody>
      </p:sp>
      <p:sp>
        <p:nvSpPr>
          <p:cNvPr id="2" name="TextBox 1">
            <a:hlinkClick r:id="rId3" action="ppaction://hlinkfile"/>
          </p:cNvPr>
          <p:cNvSpPr txBox="1"/>
          <p:nvPr/>
        </p:nvSpPr>
        <p:spPr>
          <a:xfrm>
            <a:off x="8212613" y="3140968"/>
            <a:ext cx="607859" cy="923330"/>
          </a:xfrm>
          <a:prstGeom prst="rect">
            <a:avLst/>
          </a:prstGeom>
          <a:noFill/>
        </p:spPr>
        <p:txBody>
          <a:bodyPr wrap="none" rtlCol="0">
            <a:spAutoFit/>
          </a:bodyPr>
          <a:lstStyle/>
          <a:p>
            <a:r>
              <a:rPr lang="en-GB" sz="5400" b="1" dirty="0" smtClean="0">
                <a:solidFill>
                  <a:srgbClr val="FF0000"/>
                </a:solidFill>
              </a:rPr>
              <a:t>?</a:t>
            </a:r>
            <a:endParaRPr lang="en-GB" sz="2000" b="1" dirty="0">
              <a:solidFill>
                <a:srgbClr val="FF0000"/>
              </a:solidFill>
            </a:endParaRPr>
          </a:p>
        </p:txBody>
      </p:sp>
    </p:spTree>
    <p:extLst>
      <p:ext uri="{BB962C8B-B14F-4D97-AF65-F5344CB8AC3E}">
        <p14:creationId xmlns:p14="http://schemas.microsoft.com/office/powerpoint/2010/main" val="437126514"/>
      </p:ext>
    </p:extLst>
  </p:cSld>
  <p:clrMapOvr>
    <a:masterClrMapping/>
  </p:clrMapOvr>
  <p:transition advClick="0"/>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6.2 – Policies to deal with Employment</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216</a:t>
            </a:r>
          </a:p>
        </p:txBody>
      </p:sp>
      <p:sp>
        <p:nvSpPr>
          <p:cNvPr id="5" name="Rectangle 4"/>
          <p:cNvSpPr/>
          <p:nvPr/>
        </p:nvSpPr>
        <p:spPr>
          <a:xfrm>
            <a:off x="251522" y="1052736"/>
            <a:ext cx="6408710" cy="5693866"/>
          </a:xfrm>
          <a:prstGeom prst="rect">
            <a:avLst/>
          </a:prstGeom>
          <a:noFill/>
          <a:ln w="57150">
            <a:noFill/>
          </a:ln>
        </p:spPr>
        <p:txBody>
          <a:bodyPr wrap="square">
            <a:spAutoFit/>
          </a:bodyPr>
          <a:lstStyle/>
          <a:p>
            <a:pPr marL="360362" lvl="1" indent="-342900" defTabSz="896938">
              <a:buClr>
                <a:srgbClr val="00B050"/>
              </a:buClr>
              <a:buFont typeface="Wingdings 3" panose="05040102010807070707" pitchFamily="18" charset="2"/>
              <a:buChar char=""/>
              <a:tabLst>
                <a:tab pos="8332788" algn="r"/>
              </a:tabLst>
            </a:pPr>
            <a:r>
              <a:rPr lang="en-US" sz="2800" dirty="0"/>
              <a:t>By the end of this chapter, you should be able to:</a:t>
            </a:r>
          </a:p>
          <a:p>
            <a:pPr marL="723900" lvl="1" indent="-342900" defTabSz="896938">
              <a:buClr>
                <a:srgbClr val="00B050"/>
              </a:buClr>
              <a:buFont typeface="Arial" panose="020B0604020202020204" pitchFamily="34" charset="0"/>
              <a:buChar char="•"/>
              <a:tabLst>
                <a:tab pos="8332788" algn="r"/>
              </a:tabLst>
            </a:pPr>
            <a:r>
              <a:rPr lang="en-US" sz="2800" dirty="0" smtClean="0"/>
              <a:t>define </a:t>
            </a:r>
            <a:r>
              <a:rPr lang="en-US" sz="2800" dirty="0"/>
              <a:t>'gross domestic product' (GDP)</a:t>
            </a:r>
          </a:p>
          <a:p>
            <a:pPr marL="723900" lvl="1" indent="-342900" defTabSz="896938">
              <a:buClr>
                <a:srgbClr val="00B050"/>
              </a:buClr>
              <a:buFont typeface="Arial" panose="020B0604020202020204" pitchFamily="34" charset="0"/>
              <a:buChar char="•"/>
              <a:tabLst>
                <a:tab pos="8332788" algn="r"/>
              </a:tabLst>
            </a:pPr>
            <a:r>
              <a:rPr lang="en-US" sz="2800" dirty="0" smtClean="0"/>
              <a:t>describe </a:t>
            </a:r>
            <a:r>
              <a:rPr lang="en-US" sz="2800" dirty="0"/>
              <a:t>and have a general understanding of the causes and consequences </a:t>
            </a:r>
            <a:r>
              <a:rPr lang="en-US" sz="2800" dirty="0" smtClean="0"/>
              <a:t>of economic </a:t>
            </a:r>
            <a:r>
              <a:rPr lang="en-US" sz="2800" dirty="0"/>
              <a:t>growth</a:t>
            </a:r>
          </a:p>
          <a:p>
            <a:pPr marL="723900" lvl="1" indent="-342900" defTabSz="896938">
              <a:buClr>
                <a:srgbClr val="00B050"/>
              </a:buClr>
              <a:buFont typeface="Arial" panose="020B0604020202020204" pitchFamily="34" charset="0"/>
              <a:buChar char="•"/>
              <a:tabLst>
                <a:tab pos="8332788" algn="r"/>
              </a:tabLst>
            </a:pPr>
            <a:r>
              <a:rPr lang="en-US" sz="2800" dirty="0" smtClean="0"/>
              <a:t>define </a:t>
            </a:r>
            <a:r>
              <a:rPr lang="en-US" sz="2800" dirty="0"/>
              <a:t>the term 'recession'</a:t>
            </a:r>
          </a:p>
          <a:p>
            <a:pPr marL="723900" lvl="1" indent="-342900" defTabSz="896938">
              <a:buClr>
                <a:srgbClr val="00B050"/>
              </a:buClr>
              <a:buFont typeface="Arial" panose="020B0604020202020204" pitchFamily="34" charset="0"/>
              <a:buChar char="•"/>
              <a:tabLst>
                <a:tab pos="8332788" algn="r"/>
              </a:tabLst>
            </a:pPr>
            <a:r>
              <a:rPr lang="en-US" sz="2800" dirty="0" smtClean="0"/>
              <a:t>describe </a:t>
            </a:r>
            <a:r>
              <a:rPr lang="en-US" sz="2800" dirty="0"/>
              <a:t>and evaluate measures and indicators of comparative living </a:t>
            </a:r>
            <a:r>
              <a:rPr lang="en-US" sz="2800" dirty="0" smtClean="0"/>
              <a:t>standards, such </a:t>
            </a:r>
            <a:r>
              <a:rPr lang="en-US" sz="2800" dirty="0"/>
              <a:t>as GDP per head and human development index (HDI).</a:t>
            </a:r>
          </a:p>
        </p:txBody>
      </p:sp>
      <p:pic>
        <p:nvPicPr>
          <p:cNvPr id="2050" name="Picture 2" descr="Image result for GD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419" t="5136" r="1755" b="4193"/>
          <a:stretch/>
        </p:blipFill>
        <p:spPr bwMode="auto">
          <a:xfrm>
            <a:off x="6804248" y="1127361"/>
            <a:ext cx="2016224" cy="152205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GD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966"/>
          <a:stretch/>
        </p:blipFill>
        <p:spPr bwMode="auto">
          <a:xfrm>
            <a:off x="6660232" y="2991934"/>
            <a:ext cx="2154247" cy="1157146"/>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GDp"/>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55" t="2839" r="3565" b="9149"/>
          <a:stretch/>
        </p:blipFill>
        <p:spPr bwMode="auto">
          <a:xfrm>
            <a:off x="6660232" y="4435105"/>
            <a:ext cx="2162247" cy="2162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916605"/>
      </p:ext>
    </p:extLst>
  </p:cSld>
  <p:clrMapOvr>
    <a:masterClrMapping/>
  </p:clrMapOvr>
  <p:transition advClick="0"/>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800" dirty="0" smtClean="0"/>
              <a:t>6.3 – </a:t>
            </a:r>
            <a:r>
              <a:rPr lang="en-US" sz="2800" dirty="0"/>
              <a:t>Gross domestic </a:t>
            </a:r>
            <a:r>
              <a:rPr lang="en-US" sz="2800" dirty="0" smtClean="0"/>
              <a:t>Product </a:t>
            </a:r>
            <a:r>
              <a:rPr lang="en-US" sz="2800" dirty="0"/>
              <a:t>and </a:t>
            </a:r>
            <a:r>
              <a:rPr lang="en-US" sz="2800" dirty="0" smtClean="0"/>
              <a:t>Economic Growth</a:t>
            </a:r>
            <a:endParaRPr lang="en-GB"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216</a:t>
            </a:r>
          </a:p>
        </p:txBody>
      </p:sp>
      <p:sp>
        <p:nvSpPr>
          <p:cNvPr id="5" name="Rectangle 4"/>
          <p:cNvSpPr/>
          <p:nvPr/>
        </p:nvSpPr>
        <p:spPr>
          <a:xfrm>
            <a:off x="251522" y="1052736"/>
            <a:ext cx="6552726" cy="5501506"/>
          </a:xfrm>
          <a:prstGeom prst="rect">
            <a:avLst/>
          </a:prstGeom>
          <a:noFill/>
          <a:ln w="57150">
            <a:noFill/>
          </a:ln>
        </p:spPr>
        <p:txBody>
          <a:bodyPr wrap="square">
            <a:spAutoFit/>
          </a:bodyPr>
          <a:lstStyle/>
          <a:p>
            <a:pPr marL="360362" lvl="1" indent="-342900" defTabSz="896938">
              <a:buClr>
                <a:srgbClr val="00B050"/>
              </a:buClr>
              <a:buFont typeface="Wingdings 3" panose="05040102010807070707" pitchFamily="18" charset="2"/>
              <a:buChar char=""/>
              <a:tabLst>
                <a:tab pos="8332788" algn="r"/>
              </a:tabLst>
            </a:pPr>
            <a:r>
              <a:rPr lang="en-US" sz="1850" dirty="0" smtClean="0"/>
              <a:t>Gross </a:t>
            </a:r>
            <a:r>
              <a:rPr lang="en-US" sz="1850" dirty="0"/>
              <a:t>domestic product (GDP) measures the monetary value of goods </a:t>
            </a:r>
            <a:r>
              <a:rPr lang="en-US" sz="1850" dirty="0" smtClean="0"/>
              <a:t>and services </a:t>
            </a:r>
            <a:r>
              <a:rPr lang="en-US" sz="1850" dirty="0"/>
              <a:t>produced within a country for a given period of time, usually one year. </a:t>
            </a:r>
            <a:r>
              <a:rPr lang="en-US" sz="1850" dirty="0" smtClean="0"/>
              <a:t>The components </a:t>
            </a:r>
            <a:r>
              <a:rPr lang="en-US" sz="1850" dirty="0"/>
              <a:t>of GDP are as follows:</a:t>
            </a:r>
          </a:p>
          <a:p>
            <a:pPr marL="620713" lvl="1" indent="-239713" defTabSz="896938">
              <a:buClr>
                <a:srgbClr val="00B050"/>
              </a:buClr>
              <a:buFont typeface="Arial" panose="020B0604020202020204" pitchFamily="34" charset="0"/>
              <a:buChar char="•"/>
              <a:tabLst>
                <a:tab pos="8332788" algn="r"/>
              </a:tabLst>
            </a:pPr>
            <a:r>
              <a:rPr lang="en-US" sz="1850" b="1" dirty="0" smtClean="0">
                <a:solidFill>
                  <a:srgbClr val="FF0000"/>
                </a:solidFill>
              </a:rPr>
              <a:t>Consumption </a:t>
            </a:r>
            <a:r>
              <a:rPr lang="en-US" sz="1850" b="1" dirty="0">
                <a:solidFill>
                  <a:srgbClr val="FF0000"/>
                </a:solidFill>
              </a:rPr>
              <a:t>expenditure (C)</a:t>
            </a:r>
            <a:r>
              <a:rPr lang="en-US" sz="1850" dirty="0">
                <a:solidFill>
                  <a:srgbClr val="FF0000"/>
                </a:solidFill>
              </a:rPr>
              <a:t> </a:t>
            </a:r>
            <a:r>
              <a:rPr lang="en-US" sz="1850" dirty="0"/>
              <a:t>- This refers to the total spending on goods </a:t>
            </a:r>
            <a:r>
              <a:rPr lang="en-US" sz="1850" dirty="0" smtClean="0"/>
              <a:t>and services </a:t>
            </a:r>
            <a:r>
              <a:rPr lang="en-US" sz="1850" dirty="0"/>
              <a:t>by individuals and households in an economy. Examples of </a:t>
            </a:r>
            <a:r>
              <a:rPr lang="en-US" sz="1850" dirty="0" smtClean="0"/>
              <a:t>consumer expenditure </a:t>
            </a:r>
            <a:r>
              <a:rPr lang="en-US" sz="1850" dirty="0"/>
              <a:t>are the economy's spending on housing, transport, food, clothing </a:t>
            </a:r>
            <a:r>
              <a:rPr lang="en-US" sz="1850" dirty="0" smtClean="0"/>
              <a:t>and domestic</a:t>
            </a:r>
            <a:r>
              <a:rPr lang="en-US" sz="1850" dirty="0"/>
              <a:t>. holidays.</a:t>
            </a:r>
          </a:p>
          <a:p>
            <a:pPr marL="620713" lvl="1" indent="-239713" defTabSz="896938">
              <a:buClr>
                <a:srgbClr val="00B050"/>
              </a:buClr>
              <a:buFont typeface="Arial" panose="020B0604020202020204" pitchFamily="34" charset="0"/>
              <a:buChar char="•"/>
              <a:tabLst>
                <a:tab pos="8332788" algn="r"/>
              </a:tabLst>
            </a:pPr>
            <a:r>
              <a:rPr lang="en-US" sz="1850" b="1" dirty="0" smtClean="0">
                <a:solidFill>
                  <a:srgbClr val="FF0000"/>
                </a:solidFill>
              </a:rPr>
              <a:t>Investment </a:t>
            </a:r>
            <a:r>
              <a:rPr lang="en-US" sz="1850" b="1" dirty="0">
                <a:solidFill>
                  <a:srgbClr val="FF0000"/>
                </a:solidFill>
              </a:rPr>
              <a:t>expenditure (I) </a:t>
            </a:r>
            <a:r>
              <a:rPr lang="en-US" sz="1850" dirty="0"/>
              <a:t>- This refers to the capital expenditure of </a:t>
            </a:r>
            <a:r>
              <a:rPr lang="en-US" sz="1850" dirty="0" smtClean="0"/>
              <a:t>firms which </a:t>
            </a:r>
            <a:r>
              <a:rPr lang="en-US" sz="1850" dirty="0"/>
              <a:t>is used to further production and expand the economy's </a:t>
            </a:r>
            <a:r>
              <a:rPr lang="en-US" sz="1850" dirty="0" smtClean="0"/>
              <a:t>productive capacity. Examples </a:t>
            </a:r>
            <a:r>
              <a:rPr lang="en-US" sz="1850" dirty="0"/>
              <a:t>are the spending on new machinery and the </a:t>
            </a:r>
            <a:r>
              <a:rPr lang="en-US" sz="1850" dirty="0" smtClean="0"/>
              <a:t>construction </a:t>
            </a:r>
            <a:r>
              <a:rPr lang="en-US" sz="1850" dirty="0"/>
              <a:t>of new </a:t>
            </a:r>
            <a:r>
              <a:rPr lang="en-US" sz="1850" dirty="0" smtClean="0"/>
              <a:t>factories</a:t>
            </a:r>
            <a:r>
              <a:rPr lang="en-US" sz="1850" dirty="0"/>
              <a:t>.</a:t>
            </a:r>
          </a:p>
          <a:p>
            <a:pPr marL="620713" lvl="1" indent="-239713" defTabSz="896938">
              <a:buClr>
                <a:srgbClr val="00B050"/>
              </a:buClr>
              <a:buFont typeface="Arial" panose="020B0604020202020204" pitchFamily="34" charset="0"/>
              <a:buChar char="•"/>
              <a:tabLst>
                <a:tab pos="8332788" algn="r"/>
              </a:tabLst>
            </a:pPr>
            <a:r>
              <a:rPr lang="en-US" sz="1850" b="1" dirty="0" smtClean="0">
                <a:solidFill>
                  <a:srgbClr val="FF0000"/>
                </a:solidFill>
              </a:rPr>
              <a:t>Government </a:t>
            </a:r>
            <a:r>
              <a:rPr lang="en-US" sz="1850" b="1" dirty="0">
                <a:solidFill>
                  <a:srgbClr val="FF0000"/>
                </a:solidFill>
              </a:rPr>
              <a:t>expenditure (G) </a:t>
            </a:r>
            <a:r>
              <a:rPr lang="en-US" sz="1850" dirty="0"/>
              <a:t>- This is the total consumption and </a:t>
            </a:r>
            <a:r>
              <a:rPr lang="en-US" sz="1850" dirty="0" smtClean="0"/>
              <a:t>investment expenditure </a:t>
            </a:r>
            <a:r>
              <a:rPr lang="en-US" sz="1850" dirty="0"/>
              <a:t>of the government. Examples are the spending on </a:t>
            </a:r>
            <a:r>
              <a:rPr lang="en-US" sz="1850" dirty="0" smtClean="0"/>
              <a:t>infrastructure </a:t>
            </a:r>
            <a:r>
              <a:rPr lang="en-US" sz="1850" dirty="0"/>
              <a:t>(</a:t>
            </a:r>
            <a:r>
              <a:rPr lang="en-US" sz="1850" dirty="0" smtClean="0"/>
              <a:t>such as </a:t>
            </a:r>
            <a:r>
              <a:rPr lang="en-US" sz="1850" dirty="0"/>
              <a:t>rail and road networks) and the construction of new schools and hospitals</a:t>
            </a:r>
            <a:r>
              <a:rPr lang="en-US" sz="1850" dirty="0" smtClean="0"/>
              <a:t>.</a:t>
            </a:r>
            <a:endParaRPr lang="en-US" sz="1850" dirty="0"/>
          </a:p>
        </p:txBody>
      </p:sp>
      <p:pic>
        <p:nvPicPr>
          <p:cNvPr id="2050" name="Picture 2" descr="Image result for GD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419" t="5136" r="1755" b="4193"/>
          <a:stretch/>
        </p:blipFill>
        <p:spPr bwMode="auto">
          <a:xfrm>
            <a:off x="7072828" y="1127361"/>
            <a:ext cx="1747644" cy="131929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GDp"/>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966"/>
          <a:stretch/>
        </p:blipFill>
        <p:spPr bwMode="auto">
          <a:xfrm>
            <a:off x="6947198" y="2991934"/>
            <a:ext cx="1867281" cy="100300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mage result for GDp"/>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55" t="2839" r="3565" b="9149"/>
          <a:stretch/>
        </p:blipFill>
        <p:spPr bwMode="auto">
          <a:xfrm>
            <a:off x="6948264" y="4435105"/>
            <a:ext cx="1874215" cy="1874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222002"/>
      </p:ext>
    </p:extLst>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C</a:t>
            </a:r>
            <a:endParaRPr lang="en-GB" sz="4000" dirty="0"/>
          </a:p>
        </p:txBody>
      </p:sp>
      <p:sp>
        <p:nvSpPr>
          <p:cNvPr id="3" name="Rectangle 2"/>
          <p:cNvSpPr/>
          <p:nvPr/>
        </p:nvSpPr>
        <p:spPr>
          <a:xfrm>
            <a:off x="251520" y="1052736"/>
            <a:ext cx="8568952" cy="5632311"/>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C</a:t>
            </a:r>
            <a:r>
              <a:rPr lang="en-US" sz="2000" dirty="0"/>
              <a:t>, a candidate must show a good understanding of the syllabus and some ability </a:t>
            </a:r>
            <a:r>
              <a:rPr lang="en-US" sz="2000" dirty="0" smtClean="0"/>
              <a:t>to answer </a:t>
            </a:r>
            <a:r>
              <a:rPr lang="en-US" sz="2000" dirty="0"/>
              <a:t>questions that are pitched at a more academic level. Within the separate assessment </a:t>
            </a:r>
            <a:r>
              <a:rPr lang="en-US" sz="2000" dirty="0" smtClean="0"/>
              <a:t>objectives, a</a:t>
            </a:r>
            <a:r>
              <a:rPr lang="en-US" sz="2000" dirty="0"/>
              <a:t> candidate awarded a Grade C must show:</a:t>
            </a:r>
          </a:p>
          <a:p>
            <a:pPr>
              <a:buClr>
                <a:srgbClr val="00B050"/>
              </a:buClr>
            </a:pPr>
            <a:r>
              <a:rPr lang="en-US" sz="2000" b="1" dirty="0"/>
              <a:t>AO1: Knowledge with understanding</a:t>
            </a:r>
          </a:p>
          <a:p>
            <a:pPr marL="744538" indent="-355600">
              <a:buClr>
                <a:srgbClr val="00B050"/>
              </a:buClr>
              <a:buFont typeface="Arial" panose="020B0604020202020204" pitchFamily="34" charset="0"/>
              <a:buChar char="•"/>
            </a:pPr>
            <a:r>
              <a:rPr lang="en-US" sz="2000" dirty="0" smtClean="0"/>
              <a:t>A </a:t>
            </a:r>
            <a:r>
              <a:rPr lang="en-US" sz="2000" dirty="0"/>
              <a:t>sound ability to identify detailed facts and principles in relation to the content of the syllabus</a:t>
            </a:r>
          </a:p>
          <a:p>
            <a:pPr marL="744538" indent="-355600">
              <a:buClr>
                <a:srgbClr val="00B050"/>
              </a:buClr>
              <a:buFont typeface="Arial" panose="020B0604020202020204" pitchFamily="34" charset="0"/>
              <a:buChar char="•"/>
            </a:pPr>
            <a:r>
              <a:rPr lang="en-US" sz="2000" dirty="0" smtClean="0"/>
              <a:t>A </a:t>
            </a:r>
            <a:r>
              <a:rPr lang="en-US" sz="2000" dirty="0"/>
              <a:t>sound ability to describe clearly graphs, diagrams, tables</a:t>
            </a:r>
          </a:p>
          <a:p>
            <a:pPr marL="744538" indent="-355600">
              <a:buClr>
                <a:srgbClr val="00B050"/>
              </a:buClr>
              <a:buFont typeface="Arial" panose="020B0604020202020204" pitchFamily="34" charset="0"/>
              <a:buChar char="•"/>
            </a:pPr>
            <a:r>
              <a:rPr lang="en-US" sz="2000" dirty="0" smtClean="0"/>
              <a:t>A </a:t>
            </a:r>
            <a:r>
              <a:rPr lang="en-US" sz="2000" dirty="0"/>
              <a:t>sound ability to define the concepts and ideas of the syllabus.</a:t>
            </a:r>
          </a:p>
          <a:p>
            <a:pPr>
              <a:buClr>
                <a:srgbClr val="00B050"/>
              </a:buClr>
            </a:pPr>
            <a:r>
              <a:rPr lang="en-US" sz="2000" b="1" dirty="0"/>
              <a:t>AO2: Analysis</a:t>
            </a:r>
          </a:p>
          <a:p>
            <a:pPr marL="744538" indent="-355600">
              <a:buClr>
                <a:srgbClr val="00B050"/>
              </a:buClr>
              <a:buFont typeface="Arial" panose="020B0604020202020204" pitchFamily="34" charset="0"/>
              <a:buChar char="•"/>
            </a:pPr>
            <a:r>
              <a:rPr lang="en-US" sz="2000" dirty="0" smtClean="0"/>
              <a:t>An </a:t>
            </a:r>
            <a:r>
              <a:rPr lang="en-US" sz="2000" dirty="0"/>
              <a:t>ability to use and comment on information</a:t>
            </a:r>
          </a:p>
          <a:p>
            <a:pPr marL="744538" indent="-355600">
              <a:buClr>
                <a:srgbClr val="00B050"/>
              </a:buClr>
              <a:buFont typeface="Arial" panose="020B0604020202020204" pitchFamily="34" charset="0"/>
              <a:buChar char="•"/>
            </a:pPr>
            <a:r>
              <a:rPr lang="en-US" sz="2000" dirty="0" smtClean="0"/>
              <a:t>An </a:t>
            </a:r>
            <a:r>
              <a:rPr lang="en-US" sz="2000" dirty="0"/>
              <a:t>ability to apply this information to illustrate the application of economic analysis to a </a:t>
            </a:r>
            <a:r>
              <a:rPr lang="en-US" sz="2000" dirty="0" smtClean="0"/>
              <a:t>particular situation</a:t>
            </a:r>
            <a:r>
              <a:rPr lang="en-US" sz="2000" dirty="0"/>
              <a:t>.</a:t>
            </a:r>
          </a:p>
          <a:p>
            <a:pPr>
              <a:buClr>
                <a:srgbClr val="00B050"/>
              </a:buClr>
            </a:pPr>
            <a:r>
              <a:rPr lang="en-US" sz="2000" b="1" dirty="0"/>
              <a:t>AO3: Critical evaluation and decision-making</a:t>
            </a:r>
          </a:p>
          <a:p>
            <a:pPr marL="744538" indent="-355600">
              <a:buClr>
                <a:srgbClr val="00B050"/>
              </a:buClr>
              <a:buFont typeface="Arial" panose="020B0604020202020204" pitchFamily="34" charset="0"/>
              <a:buChar char="•"/>
            </a:pPr>
            <a:r>
              <a:rPr lang="en-US" sz="2000" dirty="0" smtClean="0"/>
              <a:t>An </a:t>
            </a:r>
            <a:r>
              <a:rPr lang="en-US" sz="2000" dirty="0"/>
              <a:t>ability to interpret information accurately</a:t>
            </a:r>
          </a:p>
          <a:p>
            <a:pPr marL="744538" indent="-355600">
              <a:buClr>
                <a:srgbClr val="00B050"/>
              </a:buClr>
              <a:buFont typeface="Arial" panose="020B0604020202020204" pitchFamily="34" charset="0"/>
              <a:buChar char="•"/>
            </a:pPr>
            <a:r>
              <a:rPr lang="en-US" sz="2000" dirty="0" smtClean="0"/>
              <a:t>An </a:t>
            </a:r>
            <a:r>
              <a:rPr lang="en-US" sz="2000" dirty="0"/>
              <a:t>ability to discriminate between varied sources of information and to distinguish clearly </a:t>
            </a:r>
            <a:r>
              <a:rPr lang="en-US" sz="2000" dirty="0" smtClean="0"/>
              <a:t>between facts </a:t>
            </a:r>
            <a:r>
              <a:rPr lang="en-US" sz="2000" dirty="0"/>
              <a:t>and opinions</a:t>
            </a:r>
          </a:p>
          <a:p>
            <a:pPr marL="744538" indent="-355600">
              <a:buClr>
                <a:srgbClr val="00B050"/>
              </a:buClr>
              <a:buFont typeface="Arial" panose="020B0604020202020204" pitchFamily="34" charset="0"/>
              <a:buChar char="•"/>
            </a:pPr>
            <a:r>
              <a:rPr lang="en-US" sz="2000" dirty="0" smtClean="0"/>
              <a:t>An </a:t>
            </a:r>
            <a:r>
              <a:rPr lang="en-US" sz="2000" dirty="0"/>
              <a:t>ability to evaluate and make reasoned judgements.</a:t>
            </a:r>
            <a:endParaRPr lang="en-US" dirty="0"/>
          </a:p>
        </p:txBody>
      </p:sp>
    </p:spTree>
    <p:extLst>
      <p:ext uri="{BB962C8B-B14F-4D97-AF65-F5344CB8AC3E}">
        <p14:creationId xmlns:p14="http://schemas.microsoft.com/office/powerpoint/2010/main" val="1529881245"/>
      </p:ext>
    </p:extLst>
  </p:cSld>
  <p:clrMapOvr>
    <a:masterClrMapping/>
  </p:clrMapOvr>
  <p:transition advClick="0"/>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6.3 – Key Terms</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216</a:t>
            </a:r>
          </a:p>
        </p:txBody>
      </p:sp>
      <p:sp>
        <p:nvSpPr>
          <p:cNvPr id="5" name="Rectangle 4"/>
          <p:cNvSpPr/>
          <p:nvPr/>
        </p:nvSpPr>
        <p:spPr>
          <a:xfrm>
            <a:off x="251522" y="1052736"/>
            <a:ext cx="8568950" cy="5755422"/>
          </a:xfrm>
          <a:prstGeom prst="rect">
            <a:avLst/>
          </a:prstGeom>
          <a:noFill/>
          <a:ln w="57150">
            <a:noFill/>
          </a:ln>
        </p:spPr>
        <p:txBody>
          <a:bodyPr wrap="square">
            <a:spAutoFit/>
          </a:bodyPr>
          <a:lstStyle/>
          <a:p>
            <a:pPr marL="17462" lvl="1" defTabSz="896938">
              <a:buClr>
                <a:srgbClr val="00B050"/>
              </a:buClr>
              <a:tabLst>
                <a:tab pos="8332788" algn="r"/>
              </a:tabLst>
            </a:pPr>
            <a:r>
              <a:rPr lang="en-US" sz="1600" b="1" dirty="0" smtClean="0">
                <a:solidFill>
                  <a:srgbClr val="FF0000"/>
                </a:solidFill>
              </a:rPr>
              <a:t>Business cycle </a:t>
            </a:r>
            <a:r>
              <a:rPr lang="en-US" sz="1600" dirty="0" smtClean="0"/>
              <a:t>– describes the fluctuations in the economic activity of a country overtime, thus </a:t>
            </a:r>
            <a:r>
              <a:rPr lang="en-US" sz="1600" dirty="0"/>
              <a:t>creating a long-term trend of economic growth in the economy.</a:t>
            </a:r>
          </a:p>
          <a:p>
            <a:pPr marL="17462" lvl="1" defTabSz="896938">
              <a:buClr>
                <a:srgbClr val="00B050"/>
              </a:buClr>
              <a:tabLst>
                <a:tab pos="8332788" algn="r"/>
              </a:tabLst>
            </a:pPr>
            <a:r>
              <a:rPr lang="en-US" sz="1600" b="1" dirty="0">
                <a:solidFill>
                  <a:srgbClr val="FF0000"/>
                </a:solidFill>
              </a:rPr>
              <a:t>Consumption expenditure </a:t>
            </a:r>
            <a:r>
              <a:rPr lang="en-US" sz="1600" dirty="0"/>
              <a:t>is the value of all private household consumption within </a:t>
            </a:r>
            <a:r>
              <a:rPr lang="en-US" sz="1600" dirty="0" smtClean="0"/>
              <a:t>a country</a:t>
            </a:r>
            <a:r>
              <a:rPr lang="en-US" sz="1600" dirty="0"/>
              <a:t>.</a:t>
            </a:r>
          </a:p>
          <a:p>
            <a:pPr marL="17462" lvl="1" defTabSz="896938">
              <a:buClr>
                <a:srgbClr val="00B050"/>
              </a:buClr>
              <a:tabLst>
                <a:tab pos="8332788" algn="r"/>
              </a:tabLst>
            </a:pPr>
            <a:r>
              <a:rPr lang="en-US" sz="1600" b="1" dirty="0">
                <a:solidFill>
                  <a:srgbClr val="FF0000"/>
                </a:solidFill>
              </a:rPr>
              <a:t>Economic growth</a:t>
            </a:r>
            <a:r>
              <a:rPr lang="en-US" sz="1600" dirty="0">
                <a:solidFill>
                  <a:srgbClr val="FF0000"/>
                </a:solidFill>
              </a:rPr>
              <a:t> </a:t>
            </a:r>
            <a:r>
              <a:rPr lang="en-US" sz="1600" dirty="0" smtClean="0"/>
              <a:t>is the increase in the level of national output that is, the annual percentage </a:t>
            </a:r>
            <a:r>
              <a:rPr lang="en-US" sz="1600" dirty="0"/>
              <a:t>change in GDP.</a:t>
            </a:r>
          </a:p>
          <a:p>
            <a:pPr marL="17462" lvl="1" defTabSz="896938">
              <a:buClr>
                <a:srgbClr val="00B050"/>
              </a:buClr>
              <a:tabLst>
                <a:tab pos="8332788" algn="r"/>
              </a:tabLst>
            </a:pPr>
            <a:r>
              <a:rPr lang="en-US" sz="1600" b="1" dirty="0">
                <a:solidFill>
                  <a:srgbClr val="FF0000"/>
                </a:solidFill>
              </a:rPr>
              <a:t>GDP per head</a:t>
            </a:r>
            <a:r>
              <a:rPr lang="en-US" sz="1600" dirty="0">
                <a:solidFill>
                  <a:srgbClr val="FF0000"/>
                </a:solidFill>
              </a:rPr>
              <a:t> </a:t>
            </a:r>
            <a:r>
              <a:rPr lang="en-US" sz="1600" dirty="0"/>
              <a:t>(or GDP per capita) is the gross domestic product of a country divided by </a:t>
            </a:r>
            <a:r>
              <a:rPr lang="en-US" sz="1600" dirty="0" smtClean="0"/>
              <a:t>the population size</a:t>
            </a:r>
            <a:r>
              <a:rPr lang="en-US" sz="1600" dirty="0"/>
              <a:t>. </a:t>
            </a:r>
            <a:r>
              <a:rPr lang="en-US" sz="1600" dirty="0" smtClean="0"/>
              <a:t>It is a key measure of a country's standards of living</a:t>
            </a:r>
            <a:r>
              <a:rPr lang="en-US" sz="1600" dirty="0"/>
              <a:t>.</a:t>
            </a:r>
          </a:p>
          <a:p>
            <a:pPr marL="17462" lvl="1" defTabSz="896938">
              <a:buClr>
                <a:srgbClr val="00B050"/>
              </a:buClr>
              <a:tabLst>
                <a:tab pos="8332788" algn="r"/>
              </a:tabLst>
            </a:pPr>
            <a:r>
              <a:rPr lang="en-US" sz="1600" b="1" dirty="0">
                <a:solidFill>
                  <a:srgbClr val="FF0000"/>
                </a:solidFill>
              </a:rPr>
              <a:t>Government expenditure</a:t>
            </a:r>
            <a:r>
              <a:rPr lang="en-US" sz="1600" dirty="0">
                <a:solidFill>
                  <a:srgbClr val="FF0000"/>
                </a:solidFill>
              </a:rPr>
              <a:t> </a:t>
            </a:r>
            <a:r>
              <a:rPr lang="en-US" sz="1600" dirty="0"/>
              <a:t>is the total value of a government's consumption and </a:t>
            </a:r>
            <a:r>
              <a:rPr lang="en-US" sz="1600" dirty="0" smtClean="0"/>
              <a:t>investment spending and transfer payments, such as unemployment benefits and state pension schemes</a:t>
            </a:r>
            <a:r>
              <a:rPr lang="en-US" sz="1600" dirty="0"/>
              <a:t>.</a:t>
            </a:r>
          </a:p>
          <a:p>
            <a:pPr marL="17462" lvl="1" defTabSz="896938">
              <a:buClr>
                <a:srgbClr val="00B050"/>
              </a:buClr>
              <a:tabLst>
                <a:tab pos="8332788" algn="r"/>
              </a:tabLst>
            </a:pPr>
            <a:r>
              <a:rPr lang="en-US" sz="1600" b="1" dirty="0">
                <a:solidFill>
                  <a:srgbClr val="FF0000"/>
                </a:solidFill>
              </a:rPr>
              <a:t>Gross domestic product</a:t>
            </a:r>
            <a:r>
              <a:rPr lang="en-US" sz="1600" dirty="0">
                <a:solidFill>
                  <a:srgbClr val="FF0000"/>
                </a:solidFill>
              </a:rPr>
              <a:t> </a:t>
            </a:r>
            <a:r>
              <a:rPr lang="en-US" sz="1600" dirty="0"/>
              <a:t>(GDP) is the monetary value of goods and services produced </a:t>
            </a:r>
            <a:r>
              <a:rPr lang="en-US" sz="1600" dirty="0" smtClean="0"/>
              <a:t>within a country in a given period of time, usually 1 </a:t>
            </a:r>
            <a:r>
              <a:rPr lang="en-US" sz="1600" dirty="0"/>
              <a:t>year.</a:t>
            </a:r>
          </a:p>
          <a:p>
            <a:pPr marL="17462" lvl="1" defTabSz="896938">
              <a:buClr>
                <a:srgbClr val="00B050"/>
              </a:buClr>
              <a:tabLst>
                <a:tab pos="8332788" algn="r"/>
              </a:tabLst>
            </a:pPr>
            <a:r>
              <a:rPr lang="en-US" sz="1600" b="1" dirty="0">
                <a:solidFill>
                  <a:srgbClr val="FF0000"/>
                </a:solidFill>
              </a:rPr>
              <a:t>Human Development Index</a:t>
            </a:r>
            <a:r>
              <a:rPr lang="en-US" sz="1600" dirty="0">
                <a:solidFill>
                  <a:srgbClr val="FF0000"/>
                </a:solidFill>
              </a:rPr>
              <a:t> </a:t>
            </a:r>
            <a:r>
              <a:rPr lang="en-US" sz="1600" dirty="0"/>
              <a:t>(HDI) is a composite indicator of living standards in a </a:t>
            </a:r>
            <a:r>
              <a:rPr lang="en-US" sz="1600" dirty="0" smtClean="0"/>
              <a:t>country, obtained </a:t>
            </a:r>
            <a:r>
              <a:rPr lang="en-US" sz="1600" dirty="0"/>
              <a:t>by measuring three dimensions of human development: education, health </a:t>
            </a:r>
            <a:r>
              <a:rPr lang="en-US" sz="1600" dirty="0" smtClean="0"/>
              <a:t>care and </a:t>
            </a:r>
            <a:r>
              <a:rPr lang="en-US" sz="1600" dirty="0"/>
              <a:t>income.</a:t>
            </a:r>
          </a:p>
          <a:p>
            <a:pPr marL="17462" lvl="1" defTabSz="896938">
              <a:buClr>
                <a:srgbClr val="00B050"/>
              </a:buClr>
              <a:tabLst>
                <a:tab pos="8332788" algn="r"/>
              </a:tabLst>
            </a:pPr>
            <a:r>
              <a:rPr lang="en-US" sz="1600" b="1" dirty="0" smtClean="0">
                <a:solidFill>
                  <a:srgbClr val="FF0000"/>
                </a:solidFill>
              </a:rPr>
              <a:t>Investment expenditure</a:t>
            </a:r>
            <a:r>
              <a:rPr lang="en-US" sz="1600" dirty="0" smtClean="0">
                <a:solidFill>
                  <a:srgbClr val="FF0000"/>
                </a:solidFill>
              </a:rPr>
              <a:t> </a:t>
            </a:r>
            <a:r>
              <a:rPr lang="en-US" sz="1600" dirty="0" smtClean="0"/>
              <a:t>is the sum of capital spending by all businesses within a country</a:t>
            </a:r>
            <a:r>
              <a:rPr lang="en-US" sz="1600" dirty="0"/>
              <a:t>.</a:t>
            </a:r>
          </a:p>
          <a:p>
            <a:pPr marL="17462" lvl="1" defTabSz="896938">
              <a:buClr>
                <a:srgbClr val="00B050"/>
              </a:buClr>
              <a:tabLst>
                <a:tab pos="8332788" algn="r"/>
              </a:tabLst>
            </a:pPr>
            <a:r>
              <a:rPr lang="en-US" sz="1600" b="1" dirty="0">
                <a:solidFill>
                  <a:srgbClr val="FF0000"/>
                </a:solidFill>
              </a:rPr>
              <a:t>Net exports</a:t>
            </a:r>
            <a:r>
              <a:rPr lang="en-US" sz="1600" dirty="0">
                <a:solidFill>
                  <a:srgbClr val="FF0000"/>
                </a:solidFill>
              </a:rPr>
              <a:t> </a:t>
            </a:r>
            <a:r>
              <a:rPr lang="en-US" sz="1600" dirty="0"/>
              <a:t>refers to the monetary value of the difference between a nation's </a:t>
            </a:r>
            <a:r>
              <a:rPr lang="en-US" sz="1600" dirty="0" smtClean="0"/>
              <a:t>exports earnings and its import expenditure</a:t>
            </a:r>
            <a:r>
              <a:rPr lang="en-US" sz="1600" dirty="0"/>
              <a:t>.</a:t>
            </a:r>
          </a:p>
          <a:p>
            <a:pPr marL="17462" lvl="1" defTabSz="896938">
              <a:buClr>
                <a:srgbClr val="00B050"/>
              </a:buClr>
              <a:tabLst>
                <a:tab pos="8332788" algn="r"/>
              </a:tabLst>
            </a:pPr>
            <a:r>
              <a:rPr lang="en-US" sz="1600" b="1" dirty="0">
                <a:solidFill>
                  <a:srgbClr val="FF0000"/>
                </a:solidFill>
              </a:rPr>
              <a:t>Real GDP</a:t>
            </a:r>
            <a:r>
              <a:rPr lang="en-US" sz="1600" dirty="0">
                <a:solidFill>
                  <a:srgbClr val="FF0000"/>
                </a:solidFill>
              </a:rPr>
              <a:t> </a:t>
            </a:r>
            <a:r>
              <a:rPr lang="en-US" sz="1600" dirty="0"/>
              <a:t>refers to the value of national income (GDP) adjusted for inflation to reflect </a:t>
            </a:r>
            <a:r>
              <a:rPr lang="en-US" sz="1600" dirty="0" smtClean="0"/>
              <a:t>the true value of goods and services produced </a:t>
            </a:r>
            <a:r>
              <a:rPr lang="en-US" sz="1600" dirty="0"/>
              <a:t>in a given year.</a:t>
            </a:r>
          </a:p>
          <a:p>
            <a:pPr marL="17462" lvl="1" defTabSz="896938">
              <a:buClr>
                <a:srgbClr val="00B050"/>
              </a:buClr>
              <a:tabLst>
                <a:tab pos="8332788" algn="r"/>
              </a:tabLst>
            </a:pPr>
            <a:r>
              <a:rPr lang="en-US" sz="1600" b="1" dirty="0" smtClean="0">
                <a:solidFill>
                  <a:srgbClr val="FF0000"/>
                </a:solidFill>
              </a:rPr>
              <a:t>Recession</a:t>
            </a:r>
            <a:r>
              <a:rPr lang="en-US" sz="1600" dirty="0" smtClean="0">
                <a:solidFill>
                  <a:srgbClr val="FF0000"/>
                </a:solidFill>
              </a:rPr>
              <a:t> </a:t>
            </a:r>
            <a:r>
              <a:rPr lang="en-US" sz="1600" dirty="0" smtClean="0"/>
              <a:t>occurs in the business cycle when there is a fall in GDP for two consecutive quarters</a:t>
            </a:r>
            <a:r>
              <a:rPr lang="en-US" sz="1600" dirty="0"/>
              <a:t>.</a:t>
            </a:r>
          </a:p>
        </p:txBody>
      </p:sp>
    </p:spTree>
    <p:extLst>
      <p:ext uri="{BB962C8B-B14F-4D97-AF65-F5344CB8AC3E}">
        <p14:creationId xmlns:p14="http://schemas.microsoft.com/office/powerpoint/2010/main" val="2006469959"/>
      </p:ext>
    </p:extLst>
  </p:cSld>
  <p:clrMapOvr>
    <a:masterClrMapping/>
  </p:clrMapOvr>
  <p:transition advClick="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800" dirty="0" smtClean="0"/>
              <a:t>6.3 – </a:t>
            </a:r>
            <a:r>
              <a:rPr lang="en-US" sz="2800" dirty="0"/>
              <a:t>Gross domestic </a:t>
            </a:r>
            <a:r>
              <a:rPr lang="en-US" sz="2800" dirty="0" smtClean="0"/>
              <a:t>Product </a:t>
            </a:r>
            <a:r>
              <a:rPr lang="en-US" sz="2800" dirty="0"/>
              <a:t>and </a:t>
            </a:r>
            <a:r>
              <a:rPr lang="en-US" sz="2800" dirty="0" smtClean="0"/>
              <a:t>Economic Growth</a:t>
            </a:r>
            <a:endParaRPr lang="en-GB" sz="28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216</a:t>
            </a:r>
          </a:p>
        </p:txBody>
      </p:sp>
      <p:sp>
        <p:nvSpPr>
          <p:cNvPr id="5" name="Rectangle 4"/>
          <p:cNvSpPr/>
          <p:nvPr/>
        </p:nvSpPr>
        <p:spPr>
          <a:xfrm>
            <a:off x="251522" y="1052736"/>
            <a:ext cx="8562956" cy="3139321"/>
          </a:xfrm>
          <a:prstGeom prst="rect">
            <a:avLst/>
          </a:prstGeom>
          <a:noFill/>
          <a:ln w="57150">
            <a:noFill/>
          </a:ln>
        </p:spPr>
        <p:txBody>
          <a:bodyPr wrap="square">
            <a:spAutoFit/>
          </a:bodyPr>
          <a:lstStyle/>
          <a:p>
            <a:pPr marL="276225" lvl="1" indent="-239713" defTabSz="896938">
              <a:buClr>
                <a:srgbClr val="00B050"/>
              </a:buClr>
              <a:buFont typeface="Arial" panose="020B0604020202020204" pitchFamily="34" charset="0"/>
              <a:buChar char="•"/>
              <a:tabLst>
                <a:tab pos="8332788" algn="r"/>
              </a:tabLst>
            </a:pPr>
            <a:r>
              <a:rPr lang="en-US" dirty="0" smtClean="0">
                <a:solidFill>
                  <a:srgbClr val="FF0000"/>
                </a:solidFill>
              </a:rPr>
              <a:t>Export earnings (X)</a:t>
            </a:r>
            <a:r>
              <a:rPr lang="en-US" dirty="0" smtClean="0"/>
              <a:t> -This measures the monetary value of all </a:t>
            </a:r>
            <a:br>
              <a:rPr lang="en-US" dirty="0" smtClean="0"/>
            </a:br>
            <a:r>
              <a:rPr lang="en-US" dirty="0" smtClean="0"/>
              <a:t>exports sold to foreign buyers. E.g., France exports a huge </a:t>
            </a:r>
            <a:br>
              <a:rPr lang="en-US" dirty="0" smtClean="0"/>
            </a:br>
            <a:r>
              <a:rPr lang="en-US" dirty="0" smtClean="0"/>
              <a:t>amount of wine, dairy products and fruits, so the earnings </a:t>
            </a:r>
            <a:br>
              <a:rPr lang="en-US" dirty="0" smtClean="0"/>
            </a:br>
            <a:r>
              <a:rPr lang="en-US" dirty="0" smtClean="0"/>
              <a:t>from these exports are calculated in the measure of GDP.</a:t>
            </a:r>
          </a:p>
          <a:p>
            <a:pPr marL="276225" lvl="1" indent="-239713" defTabSz="896938">
              <a:buClr>
                <a:srgbClr val="00B050"/>
              </a:buClr>
              <a:buFont typeface="Arial" panose="020B0604020202020204" pitchFamily="34" charset="0"/>
              <a:buChar char="•"/>
              <a:tabLst>
                <a:tab pos="8332788" algn="r"/>
              </a:tabLst>
            </a:pPr>
            <a:r>
              <a:rPr lang="en-US" dirty="0" smtClean="0">
                <a:solidFill>
                  <a:srgbClr val="FF0000"/>
                </a:solidFill>
              </a:rPr>
              <a:t>Import expenditure (M) </a:t>
            </a:r>
            <a:r>
              <a:rPr lang="en-US" dirty="0" smtClean="0"/>
              <a:t>- This measures the monetary value of the payments made for all imports. France imports a lot of cars, oil and smartphones. The spending on these items means that money leaves the French economy, so this must be deducted from its calculation of GDP. The difference between the value of a country's exports and imports (X - M) is called </a:t>
            </a:r>
            <a:r>
              <a:rPr lang="en-US" b="1" dirty="0" smtClean="0">
                <a:solidFill>
                  <a:srgbClr val="FF0000"/>
                </a:solidFill>
              </a:rPr>
              <a:t>net exports.</a:t>
            </a:r>
          </a:p>
          <a:p>
            <a:pPr marL="276225" lvl="1" indent="-239713" defTabSz="896938">
              <a:buClr>
                <a:srgbClr val="00B050"/>
              </a:buClr>
              <a:buFont typeface="Arial" panose="020B0604020202020204" pitchFamily="34" charset="0"/>
              <a:buChar char="•"/>
              <a:tabLst>
                <a:tab pos="8332788" algn="r"/>
              </a:tabLst>
            </a:pPr>
            <a:r>
              <a:rPr lang="en-US" dirty="0" smtClean="0"/>
              <a:t>Therefore, GDP is calculated using the formula:</a:t>
            </a:r>
          </a:p>
          <a:p>
            <a:pPr marL="276225" lvl="1" indent="-239713" algn="ctr" defTabSz="896938">
              <a:buClr>
                <a:srgbClr val="00B050"/>
              </a:buClr>
              <a:buFont typeface="Arial" panose="020B0604020202020204" pitchFamily="34" charset="0"/>
              <a:buChar char="•"/>
              <a:tabLst>
                <a:tab pos="8332788" algn="r"/>
              </a:tabLst>
            </a:pPr>
            <a:r>
              <a:rPr lang="en-US" b="1" dirty="0" err="1" smtClean="0"/>
              <a:t>GDP:C+l+G</a:t>
            </a:r>
            <a:r>
              <a:rPr lang="en-US" b="1" dirty="0" smtClean="0"/>
              <a:t>+ (X-M)</a:t>
            </a:r>
            <a:endParaRPr lang="en-US" b="1" dirty="0"/>
          </a:p>
        </p:txBody>
      </p:sp>
      <p:pic>
        <p:nvPicPr>
          <p:cNvPr id="2052" name="Picture 4" descr="Image result for GDp"/>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8966"/>
          <a:stretch/>
        </p:blipFill>
        <p:spPr bwMode="auto">
          <a:xfrm>
            <a:off x="6947198" y="1129853"/>
            <a:ext cx="1867281" cy="100300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51521" y="4293096"/>
            <a:ext cx="8562957" cy="2308324"/>
          </a:xfrm>
          <a:prstGeom prst="rect">
            <a:avLst/>
          </a:prstGeom>
          <a:solidFill>
            <a:schemeClr val="accent6">
              <a:lumMod val="40000"/>
              <a:lumOff val="60000"/>
            </a:schemeClr>
          </a:solidFill>
          <a:ln w="57150">
            <a:solidFill>
              <a:srgbClr val="002060"/>
            </a:solidFill>
          </a:ln>
        </p:spPr>
        <p:txBody>
          <a:bodyPr wrap="square">
            <a:spAutoFit/>
          </a:bodyPr>
          <a:lstStyle/>
          <a:p>
            <a:r>
              <a:rPr lang="en-GB" b="1" dirty="0">
                <a:latin typeface="Arial" panose="020B0604020202020204" pitchFamily="34" charset="0"/>
                <a:cs typeface="Arial" panose="020B0604020202020204" pitchFamily="34" charset="0"/>
              </a:rPr>
              <a:t>Activity</a:t>
            </a:r>
          </a:p>
          <a:p>
            <a:r>
              <a:rPr lang="en-GB" dirty="0" smtClean="0">
                <a:latin typeface="Arial" panose="020B0604020202020204" pitchFamily="34" charset="0"/>
                <a:cs typeface="Arial" panose="020B0604020202020204" pitchFamily="34" charset="0"/>
              </a:rPr>
              <a:t>Discuss in pairs the reasons for the following</a:t>
            </a:r>
            <a:r>
              <a:rPr lang="en-GB" dirty="0">
                <a:latin typeface="Arial" panose="020B0604020202020204" pitchFamily="34" charset="0"/>
                <a:cs typeface="Arial" panose="020B0604020202020204" pitchFamily="34" charset="0"/>
              </a:rPr>
              <a:t>:</a:t>
            </a:r>
          </a:p>
          <a:p>
            <a:pPr marL="342900" indent="-342900">
              <a:buFont typeface="+mj-lt"/>
              <a:buAutoNum type="arabicPeriod"/>
            </a:pPr>
            <a:r>
              <a:rPr lang="en-GB" dirty="0" smtClean="0">
                <a:latin typeface="Arial" panose="020B0604020202020204" pitchFamily="34" charset="0"/>
                <a:cs typeface="Arial" panose="020B0604020202020204" pitchFamily="34" charset="0"/>
              </a:rPr>
              <a:t>Why government spending on infrastructure (such as road and rail networks) and </a:t>
            </a:r>
            <a:r>
              <a:rPr lang="en-US" dirty="0" smtClean="0">
                <a:latin typeface="Arial" panose="020B0604020202020204" pitchFamily="34" charset="0"/>
                <a:cs typeface="Arial" panose="020B0604020202020204" pitchFamily="34" charset="0"/>
              </a:rPr>
              <a:t>training programs </a:t>
            </a:r>
            <a:r>
              <a:rPr lang="en-US" dirty="0">
                <a:latin typeface="Arial" panose="020B0604020202020204" pitchFamily="34" charset="0"/>
                <a:cs typeface="Arial" panose="020B0604020202020204" pitchFamily="34" charset="0"/>
              </a:rPr>
              <a:t>for the unemployed are examples of investment expenditure.</a:t>
            </a:r>
          </a:p>
          <a:p>
            <a:pPr marL="342900" indent="-342900">
              <a:buFont typeface="+mj-lt"/>
              <a:buAutoNum type="arabicPeriod"/>
            </a:pPr>
            <a:r>
              <a:rPr lang="en-GB" dirty="0" smtClean="0">
                <a:latin typeface="Arial" panose="020B0604020202020204" pitchFamily="34" charset="0"/>
                <a:cs typeface="Arial" panose="020B0604020202020204" pitchFamily="34" charset="0"/>
              </a:rPr>
              <a:t>Why the spending by foreign tourists in Paris represents export earnings for France</a:t>
            </a:r>
            <a:r>
              <a:rPr lang="en-GB" dirty="0">
                <a:latin typeface="Arial" panose="020B0604020202020204" pitchFamily="34" charset="0"/>
                <a:cs typeface="Arial" panose="020B0604020202020204" pitchFamily="34" charset="0"/>
              </a:rPr>
              <a:t>.</a:t>
            </a:r>
          </a:p>
          <a:p>
            <a:pPr marL="342900" indent="-342900">
              <a:buFont typeface="+mj-lt"/>
              <a:buAutoNum type="arabicPeriod"/>
            </a:pPr>
            <a:r>
              <a:rPr lang="en-US" dirty="0" smtClean="0">
                <a:latin typeface="Arial" panose="020B0604020202020204" pitchFamily="34" charset="0"/>
                <a:cs typeface="Arial" panose="020B0604020202020204" pitchFamily="34" charset="0"/>
              </a:rPr>
              <a:t>Why </a:t>
            </a:r>
            <a:r>
              <a:rPr lang="en-US" dirty="0">
                <a:latin typeface="Arial" panose="020B0604020202020204" pitchFamily="34" charset="0"/>
                <a:cs typeface="Arial" panose="020B0604020202020204" pitchFamily="34" charset="0"/>
              </a:rPr>
              <a:t>investment is important for a country's economic growth.</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4709869"/>
      </p:ext>
    </p:extLst>
  </p:cSld>
  <p:clrMapOvr>
    <a:masterClrMapping/>
  </p:clrMapOvr>
  <p:transition advClick="0"/>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6.3 – Economic Growth</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217</a:t>
            </a:r>
          </a:p>
        </p:txBody>
      </p:sp>
      <p:sp>
        <p:nvSpPr>
          <p:cNvPr id="5" name="Rectangle 4"/>
          <p:cNvSpPr/>
          <p:nvPr/>
        </p:nvSpPr>
        <p:spPr>
          <a:xfrm>
            <a:off x="251522" y="1052736"/>
            <a:ext cx="8562956" cy="3170099"/>
          </a:xfrm>
          <a:prstGeom prst="rect">
            <a:avLst/>
          </a:prstGeom>
          <a:noFill/>
          <a:ln w="57150">
            <a:noFill/>
          </a:ln>
        </p:spPr>
        <p:txBody>
          <a:bodyPr wrap="square">
            <a:spAutoFit/>
          </a:bodyPr>
          <a:lstStyle/>
          <a:p>
            <a:pPr marL="449263" lvl="1" indent="-414338" defTabSz="896938">
              <a:buClr>
                <a:srgbClr val="00B050"/>
              </a:buClr>
              <a:buFont typeface="Wingdings 3" panose="05040102010807070707" pitchFamily="18" charset="2"/>
              <a:buChar char=""/>
              <a:tabLst>
                <a:tab pos="8332788" algn="r"/>
              </a:tabLst>
            </a:pPr>
            <a:r>
              <a:rPr lang="en-US" sz="2000" dirty="0" smtClean="0"/>
              <a:t>Economic </a:t>
            </a:r>
            <a:r>
              <a:rPr lang="en-US" sz="2000" dirty="0"/>
              <a:t>growth is the increase in the level of national output - </a:t>
            </a:r>
            <a:r>
              <a:rPr lang="en-US" sz="2000" dirty="0" smtClean="0"/>
              <a:t>that </a:t>
            </a:r>
            <a:r>
              <a:rPr lang="en-US" sz="2000" dirty="0"/>
              <a:t>is, the </a:t>
            </a:r>
            <a:r>
              <a:rPr lang="en-US" sz="2000" dirty="0" smtClean="0"/>
              <a:t>annual percentage </a:t>
            </a:r>
            <a:r>
              <a:rPr lang="en-US" sz="2000" dirty="0"/>
              <a:t>change in GDP. Hence, in theory, an increase in any of the </a:t>
            </a:r>
            <a:r>
              <a:rPr lang="en-US" sz="2000" dirty="0" smtClean="0"/>
              <a:t>components of </a:t>
            </a:r>
            <a:r>
              <a:rPr lang="en-US" sz="2000" dirty="0"/>
              <a:t>GDP (consumption, </a:t>
            </a:r>
            <a:r>
              <a:rPr lang="en-US" sz="2000" dirty="0" smtClean="0"/>
              <a:t>investment</a:t>
            </a:r>
            <a:r>
              <a:rPr lang="en-US" sz="2000" dirty="0"/>
              <a:t>, government spending and net exports) can </a:t>
            </a:r>
            <a:r>
              <a:rPr lang="en-US" sz="2000" dirty="0" smtClean="0"/>
              <a:t>cause economic </a:t>
            </a:r>
            <a:r>
              <a:rPr lang="en-US" sz="2000" dirty="0"/>
              <a:t>growth.</a:t>
            </a:r>
          </a:p>
          <a:p>
            <a:pPr marL="449263" lvl="1" indent="-414338" defTabSz="896938">
              <a:buClr>
                <a:srgbClr val="00B050"/>
              </a:buClr>
              <a:buFont typeface="Wingdings 3" panose="05040102010807070707" pitchFamily="18" charset="2"/>
              <a:buChar char=""/>
              <a:tabLst>
                <a:tab pos="8332788" algn="r"/>
              </a:tabLst>
            </a:pPr>
            <a:r>
              <a:rPr lang="en-US" sz="2000" dirty="0"/>
              <a:t>An increase in the quantity and/or the quality of </a:t>
            </a:r>
            <a:r>
              <a:rPr lang="en-US" sz="2000" dirty="0" smtClean="0"/>
              <a:t>factors </a:t>
            </a:r>
            <a:r>
              <a:rPr lang="en-US" sz="2000" dirty="0"/>
              <a:t>of production </a:t>
            </a:r>
            <a:r>
              <a:rPr lang="en-US" sz="2000" dirty="0" smtClean="0"/>
              <a:t>can </a:t>
            </a:r>
            <a:r>
              <a:rPr lang="en-US" sz="2000" dirty="0"/>
              <a:t>also create economic growth, such as an increase in the </a:t>
            </a:r>
            <a:r>
              <a:rPr lang="en-US" sz="2000" dirty="0" smtClean="0"/>
              <a:t>labour supply or </a:t>
            </a:r>
            <a:r>
              <a:rPr lang="en-US" sz="2000" dirty="0"/>
              <a:t>improvements in the state of technology.</a:t>
            </a:r>
          </a:p>
          <a:p>
            <a:pPr marL="449263" lvl="1" indent="-414338" defTabSz="896938">
              <a:buClr>
                <a:srgbClr val="00B050"/>
              </a:buClr>
              <a:buFont typeface="Wingdings 3" panose="05040102010807070707" pitchFamily="18" charset="2"/>
              <a:buChar char=""/>
              <a:tabLst>
                <a:tab pos="8332788" algn="r"/>
              </a:tabLst>
            </a:pPr>
            <a:r>
              <a:rPr lang="en-US" sz="2000" dirty="0"/>
              <a:t>Economic growth increases the </a:t>
            </a:r>
            <a:r>
              <a:rPr lang="en-US" sz="2000" dirty="0" smtClean="0"/>
              <a:t>long-term </a:t>
            </a:r>
            <a:r>
              <a:rPr lang="en-US" sz="2000" dirty="0"/>
              <a:t>productive capacity of the </a:t>
            </a:r>
            <a:r>
              <a:rPr lang="en-US" sz="2000" dirty="0" smtClean="0"/>
              <a:t>economy, shown </a:t>
            </a:r>
            <a:r>
              <a:rPr lang="en-US" sz="2000" dirty="0"/>
              <a:t>by an outward shift of the production possibility curve (</a:t>
            </a:r>
            <a:r>
              <a:rPr lang="en-US" sz="2000" dirty="0" smtClean="0"/>
              <a:t>see Figure </a:t>
            </a:r>
            <a:r>
              <a:rPr lang="en-US" sz="2000" dirty="0"/>
              <a:t>20.1).</a:t>
            </a:r>
            <a:endParaRPr lang="en-US" sz="2000" b="1" dirty="0"/>
          </a:p>
        </p:txBody>
      </p:sp>
      <p:pic>
        <p:nvPicPr>
          <p:cNvPr id="3" name="Picture 2"/>
          <p:cNvPicPr>
            <a:picLocks noChangeAspect="1"/>
          </p:cNvPicPr>
          <p:nvPr/>
        </p:nvPicPr>
        <p:blipFill rotWithShape="1">
          <a:blip r:embed="rId3"/>
          <a:srcRect l="28416" t="27360" r="43359" b="28344"/>
          <a:stretch/>
        </p:blipFill>
        <p:spPr>
          <a:xfrm>
            <a:off x="251520" y="4281895"/>
            <a:ext cx="2664296" cy="2350849"/>
          </a:xfrm>
          <a:prstGeom prst="rect">
            <a:avLst/>
          </a:prstGeom>
        </p:spPr>
      </p:pic>
      <p:sp>
        <p:nvSpPr>
          <p:cNvPr id="4" name="Rectangle 3"/>
          <p:cNvSpPr/>
          <p:nvPr/>
        </p:nvSpPr>
        <p:spPr>
          <a:xfrm>
            <a:off x="3131840" y="4314869"/>
            <a:ext cx="5682638" cy="2354491"/>
          </a:xfrm>
          <a:prstGeom prst="rect">
            <a:avLst/>
          </a:prstGeom>
        </p:spPr>
        <p:txBody>
          <a:bodyPr wrap="square">
            <a:spAutoFit/>
          </a:bodyPr>
          <a:lstStyle/>
          <a:p>
            <a:r>
              <a:rPr lang="en-IE" sz="2100" dirty="0" smtClean="0"/>
              <a:t>Economic growth can be shown diagrammatically by an outward shift of the production possibility curve for an economy. In this case, a combination of an increase in the quality shifts the PPC outwards from PPC</a:t>
            </a:r>
            <a:r>
              <a:rPr lang="en-IE" sz="2100" baseline="-25000" dirty="0" smtClean="0"/>
              <a:t>1</a:t>
            </a:r>
            <a:r>
              <a:rPr lang="en-IE" sz="2100" dirty="0" smtClean="0"/>
              <a:t> to PPC</a:t>
            </a:r>
            <a:r>
              <a:rPr lang="en-IE" sz="2100" baseline="-25000" dirty="0" smtClean="0"/>
              <a:t>2</a:t>
            </a:r>
            <a:r>
              <a:rPr lang="en-IE" sz="2100" dirty="0" smtClean="0"/>
              <a:t>, creating more producer and consumer goods.</a:t>
            </a:r>
          </a:p>
        </p:txBody>
      </p:sp>
    </p:spTree>
    <p:extLst>
      <p:ext uri="{BB962C8B-B14F-4D97-AF65-F5344CB8AC3E}">
        <p14:creationId xmlns:p14="http://schemas.microsoft.com/office/powerpoint/2010/main" val="2952943767"/>
      </p:ext>
    </p:extLst>
  </p:cSld>
  <p:clrMapOvr>
    <a:masterClrMapping/>
  </p:clrMapOvr>
  <p:transition advClick="0"/>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6.3 – </a:t>
            </a:r>
            <a:r>
              <a:rPr lang="en-US" sz="4000" dirty="0"/>
              <a:t>Causes of </a:t>
            </a:r>
            <a:r>
              <a:rPr lang="en-US" sz="4000" dirty="0" smtClean="0"/>
              <a:t>Economic Growth</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217</a:t>
            </a:r>
          </a:p>
        </p:txBody>
      </p:sp>
      <p:sp>
        <p:nvSpPr>
          <p:cNvPr id="5" name="Rectangle 4"/>
          <p:cNvSpPr/>
          <p:nvPr/>
        </p:nvSpPr>
        <p:spPr>
          <a:xfrm>
            <a:off x="251522" y="1052736"/>
            <a:ext cx="8562956" cy="3477875"/>
          </a:xfrm>
          <a:prstGeom prst="rect">
            <a:avLst/>
          </a:prstGeom>
          <a:noFill/>
          <a:ln w="57150">
            <a:noFill/>
          </a:ln>
        </p:spPr>
        <p:txBody>
          <a:bodyPr wrap="square">
            <a:spAutoFit/>
          </a:bodyPr>
          <a:lstStyle/>
          <a:p>
            <a:pPr marL="449263" lvl="1" indent="-414338" defTabSz="896938">
              <a:buClr>
                <a:srgbClr val="00B050"/>
              </a:buClr>
              <a:buFont typeface="Wingdings 3" panose="05040102010807070707" pitchFamily="18" charset="2"/>
              <a:buChar char=""/>
              <a:tabLst>
                <a:tab pos="8332788" algn="r"/>
              </a:tabLst>
            </a:pPr>
            <a:r>
              <a:rPr lang="en-US" sz="2000" dirty="0" smtClean="0"/>
              <a:t>The factors that account for the differences in the economic growth rates of different countries include variations in the following:</a:t>
            </a:r>
          </a:p>
          <a:p>
            <a:pPr marL="811213" lvl="1" indent="-414338" defTabSz="896938">
              <a:buClr>
                <a:srgbClr val="00B050"/>
              </a:buClr>
              <a:buFont typeface="Arial" panose="020B0604020202020204" pitchFamily="34" charset="0"/>
              <a:buChar char="•"/>
              <a:tabLst>
                <a:tab pos="8332788" algn="r"/>
              </a:tabLst>
            </a:pPr>
            <a:r>
              <a:rPr lang="en-US" sz="2000" b="1" dirty="0" smtClean="0"/>
              <a:t>Factor endowments </a:t>
            </a:r>
            <a:r>
              <a:rPr lang="en-US" sz="2000" dirty="0" smtClean="0"/>
              <a:t>– This refers to the quantity and quality of a country's factors of production. E.g., well endowed in the supply of oil, France has plenty of arable land for its agricultural output, and Australia has many natural resources such as coal, gold and iron ore. These countries can therefore </a:t>
            </a:r>
            <a:r>
              <a:rPr lang="en-US" sz="2000" dirty="0" err="1" smtClean="0"/>
              <a:t>specialise</a:t>
            </a:r>
            <a:r>
              <a:rPr lang="en-US" sz="2000" dirty="0" smtClean="0"/>
              <a:t> production on a large scale, thus benefiting from economies of scale, and export their lower-priced products to overseas markets. By contrast, countries that lack natural resources, land and productive labour rend to struggle to achieve economic growth .</a:t>
            </a:r>
            <a:endParaRPr lang="en-US" sz="2000" b="1" dirty="0"/>
          </a:p>
        </p:txBody>
      </p:sp>
      <p:sp>
        <p:nvSpPr>
          <p:cNvPr id="2" name="Rectangle 1"/>
          <p:cNvSpPr/>
          <p:nvPr/>
        </p:nvSpPr>
        <p:spPr>
          <a:xfrm>
            <a:off x="3706684" y="6237312"/>
            <a:ext cx="5062668" cy="369332"/>
          </a:xfrm>
          <a:prstGeom prst="rect">
            <a:avLst/>
          </a:prstGeom>
        </p:spPr>
        <p:txBody>
          <a:bodyPr wrap="none">
            <a:spAutoFit/>
          </a:bodyPr>
          <a:lstStyle/>
          <a:p>
            <a:r>
              <a:rPr lang="en-US" dirty="0">
                <a:latin typeface="Arial" panose="020B0604020202020204" pitchFamily="34" charset="0"/>
                <a:cs typeface="Arial" panose="020B0604020202020204" pitchFamily="34" charset="0"/>
              </a:rPr>
              <a:t>Saudi Arabia is the world's largest supplier of oil</a:t>
            </a:r>
            <a:endParaRPr lang="en-GB" dirty="0">
              <a:latin typeface="Arial" panose="020B0604020202020204" pitchFamily="34" charset="0"/>
              <a:cs typeface="Arial" panose="020B0604020202020204" pitchFamily="34" charset="0"/>
            </a:endParaRPr>
          </a:p>
        </p:txBody>
      </p:sp>
      <p:pic>
        <p:nvPicPr>
          <p:cNvPr id="5122" name="Picture 2" descr="Image result for saudi arabia oil field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518" y="4530703"/>
            <a:ext cx="3374166" cy="211157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saudi arabia oil fields"/>
          <p:cNvPicPr>
            <a:picLocks noChangeAspect="1" noChangeArrowheads="1"/>
          </p:cNvPicPr>
          <p:nvPr/>
        </p:nvPicPr>
        <p:blipFill rotWithShape="1">
          <a:blip r:embed="rId4">
            <a:extLst>
              <a:ext uri="{28A0092B-C50C-407E-A947-70E740481C1C}">
                <a14:useLocalDpi xmlns:a14="http://schemas.microsoft.com/office/drawing/2010/main" val="0"/>
              </a:ext>
            </a:extLst>
          </a:blip>
          <a:srcRect t="31103" r="21970"/>
          <a:stretch/>
        </p:blipFill>
        <p:spPr bwMode="auto">
          <a:xfrm>
            <a:off x="3807290" y="4538558"/>
            <a:ext cx="3068966" cy="169065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Image result for saudi arabia oil field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18271" y="4530611"/>
            <a:ext cx="1796207" cy="14118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8530302"/>
      </p:ext>
    </p:extLst>
  </p:cSld>
  <p:clrMapOvr>
    <a:masterClrMapping/>
  </p:clrMapOvr>
  <p:transition advClick="0"/>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6.3 – </a:t>
            </a:r>
            <a:r>
              <a:rPr lang="en-US" sz="4000" dirty="0"/>
              <a:t>Causes of </a:t>
            </a:r>
            <a:r>
              <a:rPr lang="en-US" sz="4000" dirty="0" smtClean="0"/>
              <a:t>Economic Growth</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218</a:t>
            </a:r>
          </a:p>
        </p:txBody>
      </p:sp>
      <p:sp>
        <p:nvSpPr>
          <p:cNvPr id="5" name="Rectangle 4"/>
          <p:cNvSpPr/>
          <p:nvPr/>
        </p:nvSpPr>
        <p:spPr>
          <a:xfrm>
            <a:off x="251522" y="1052736"/>
            <a:ext cx="8562956" cy="5492273"/>
          </a:xfrm>
          <a:prstGeom prst="rect">
            <a:avLst/>
          </a:prstGeom>
          <a:noFill/>
          <a:ln w="57150">
            <a:noFill/>
          </a:ln>
        </p:spPr>
        <p:txBody>
          <a:bodyPr wrap="square">
            <a:spAutoFit/>
          </a:bodyPr>
          <a:lstStyle/>
          <a:p>
            <a:pPr marL="361950" lvl="1" indent="-327025" defTabSz="896938">
              <a:buClr>
                <a:srgbClr val="00B050"/>
              </a:buClr>
              <a:buFont typeface="Arial" panose="020B0604020202020204" pitchFamily="34" charset="0"/>
              <a:buChar char="•"/>
              <a:tabLst>
                <a:tab pos="8332788" algn="r"/>
              </a:tabLst>
            </a:pPr>
            <a:r>
              <a:rPr lang="en-US" sz="1850" b="1" dirty="0" smtClean="0"/>
              <a:t>The </a:t>
            </a:r>
            <a:r>
              <a:rPr lang="en-US" sz="1850" b="1" dirty="0"/>
              <a:t>labour force </a:t>
            </a:r>
            <a:r>
              <a:rPr lang="en-US" sz="1850" dirty="0"/>
              <a:t>- The size, skills and mobility of the economy's workforce has </a:t>
            </a:r>
            <a:r>
              <a:rPr lang="en-US" sz="1850" dirty="0" smtClean="0"/>
              <a:t>an impact </a:t>
            </a:r>
            <a:r>
              <a:rPr lang="en-US" sz="1850" dirty="0"/>
              <a:t>on the country's economic growth. </a:t>
            </a:r>
            <a:r>
              <a:rPr lang="en-US" sz="1850" dirty="0" smtClean="0"/>
              <a:t>E.g., </a:t>
            </a:r>
            <a:r>
              <a:rPr lang="en-US" sz="1850" dirty="0"/>
              <a:t>India's large </a:t>
            </a:r>
            <a:r>
              <a:rPr lang="en-US" sz="1850" dirty="0" smtClean="0"/>
              <a:t>labour force and </a:t>
            </a:r>
            <a:r>
              <a:rPr lang="en-US" sz="1850" dirty="0"/>
              <a:t>Germany's highly skilled workers have contributed to the economic growth </a:t>
            </a:r>
            <a:r>
              <a:rPr lang="en-US" sz="1850" dirty="0" smtClean="0"/>
              <a:t>of these </a:t>
            </a:r>
            <a:r>
              <a:rPr lang="en-US" sz="1850" dirty="0"/>
              <a:t>countries. The mobility of labour refers to the extent to which workers </a:t>
            </a:r>
            <a:r>
              <a:rPr lang="en-US" sz="1850" dirty="0" smtClean="0"/>
              <a:t>can change </a:t>
            </a:r>
            <a:r>
              <a:rPr lang="en-US" sz="1850" dirty="0"/>
              <a:t>between jobs (known as </a:t>
            </a:r>
            <a:r>
              <a:rPr lang="en-US" sz="1850" dirty="0">
                <a:solidFill>
                  <a:srgbClr val="FF0000"/>
                </a:solidFill>
              </a:rPr>
              <a:t>occupational </a:t>
            </a:r>
            <a:r>
              <a:rPr lang="en-US" sz="1850" dirty="0" smtClean="0">
                <a:solidFill>
                  <a:srgbClr val="FF0000"/>
                </a:solidFill>
              </a:rPr>
              <a:t>mobility</a:t>
            </a:r>
            <a:r>
              <a:rPr lang="en-US" sz="1850" dirty="0"/>
              <a:t>) and the extent to </a:t>
            </a:r>
            <a:r>
              <a:rPr lang="en-US" sz="1850" dirty="0" smtClean="0"/>
              <a:t>which they </a:t>
            </a:r>
            <a:r>
              <a:rPr lang="en-US" sz="1850" dirty="0"/>
              <a:t>are willing and able to move to different locations for employment (</a:t>
            </a:r>
            <a:r>
              <a:rPr lang="en-US" sz="1850" dirty="0" smtClean="0"/>
              <a:t>known as </a:t>
            </a:r>
            <a:r>
              <a:rPr lang="en-US" sz="1850" dirty="0" smtClean="0">
                <a:solidFill>
                  <a:srgbClr val="FF0000"/>
                </a:solidFill>
              </a:rPr>
              <a:t>geographical mobility</a:t>
            </a:r>
            <a:r>
              <a:rPr lang="en-US" sz="1850" dirty="0" smtClean="0"/>
              <a:t>). Generally, the more occupationally and geographically mobile workers are in a country, the greater its economic growth is likely to be.</a:t>
            </a:r>
          </a:p>
          <a:p>
            <a:pPr marL="361950" lvl="1" indent="-327025" defTabSz="896938">
              <a:buClr>
                <a:srgbClr val="00B050"/>
              </a:buClr>
              <a:buFont typeface="Arial" panose="020B0604020202020204" pitchFamily="34" charset="0"/>
              <a:buChar char="•"/>
              <a:tabLst>
                <a:tab pos="8332788" algn="r"/>
              </a:tabLst>
            </a:pPr>
            <a:r>
              <a:rPr lang="en-US" sz="1850" b="1" dirty="0" smtClean="0"/>
              <a:t>Labour </a:t>
            </a:r>
            <a:r>
              <a:rPr lang="en-US" sz="1850" b="1" dirty="0"/>
              <a:t>productivity </a:t>
            </a:r>
            <a:r>
              <a:rPr lang="en-US" sz="1850" dirty="0"/>
              <a:t>- This refers to the amount of goods and services </a:t>
            </a:r>
            <a:r>
              <a:rPr lang="en-US" sz="1850" dirty="0" smtClean="0"/>
              <a:t>that workers </a:t>
            </a:r>
            <a:r>
              <a:rPr lang="en-US" sz="1850" dirty="0"/>
              <a:t>produce in a given time period. It is often referred to as output </a:t>
            </a:r>
            <a:r>
              <a:rPr lang="en-US" sz="1850" dirty="0" smtClean="0"/>
              <a:t>per worker</a:t>
            </a:r>
            <a:r>
              <a:rPr lang="en-US" sz="1850" dirty="0"/>
              <a:t>, expressed as a monetary value (GDP divided by the country's </a:t>
            </a:r>
            <a:r>
              <a:rPr lang="en-US" sz="1850" dirty="0" smtClean="0"/>
              <a:t>labour force</a:t>
            </a:r>
            <a:r>
              <a:rPr lang="en-US" sz="1850" dirty="0"/>
              <a:t>). Labour productivity (the productive use </a:t>
            </a:r>
            <a:r>
              <a:rPr lang="en-US" sz="1850" dirty="0" smtClean="0"/>
              <a:t>of labour</a:t>
            </a:r>
            <a:r>
              <a:rPr lang="en-US" sz="1850" dirty="0"/>
              <a:t>) is a key </a:t>
            </a:r>
            <a:r>
              <a:rPr lang="en-US" sz="1850" dirty="0" smtClean="0"/>
              <a:t>determinant of economic </a:t>
            </a:r>
            <a:r>
              <a:rPr lang="en-US" sz="1850" dirty="0"/>
              <a:t>growth. This is determined by </a:t>
            </a:r>
            <a:r>
              <a:rPr lang="en-US" sz="1850" dirty="0" smtClean="0"/>
              <a:t>several interrelated </a:t>
            </a:r>
            <a:r>
              <a:rPr lang="en-US" sz="1850" dirty="0"/>
              <a:t>factors, such as </a:t>
            </a:r>
            <a:r>
              <a:rPr lang="en-US" sz="1850" dirty="0" smtClean="0"/>
              <a:t>the qualifications</a:t>
            </a:r>
            <a:r>
              <a:rPr lang="en-US" sz="1850" dirty="0"/>
              <a:t>, </a:t>
            </a:r>
            <a:r>
              <a:rPr lang="en-US" sz="1850" dirty="0" smtClean="0"/>
              <a:t>experience, </a:t>
            </a:r>
            <a:r>
              <a:rPr lang="en-US" sz="1850" dirty="0"/>
              <a:t>training, and motivation of the </a:t>
            </a:r>
            <a:r>
              <a:rPr lang="en-US" sz="1850" dirty="0" smtClean="0"/>
              <a:t>labour </a:t>
            </a:r>
            <a:r>
              <a:rPr lang="en-US" sz="1850" dirty="0"/>
              <a:t>force.</a:t>
            </a:r>
          </a:p>
          <a:p>
            <a:pPr marL="361950" lvl="1" indent="-327025" defTabSz="896938">
              <a:buClr>
                <a:srgbClr val="00B050"/>
              </a:buClr>
              <a:buFont typeface="Arial" panose="020B0604020202020204" pitchFamily="34" charset="0"/>
              <a:buChar char="•"/>
              <a:tabLst>
                <a:tab pos="8332788" algn="r"/>
              </a:tabLst>
            </a:pPr>
            <a:r>
              <a:rPr lang="en-US" sz="1850" dirty="0"/>
              <a:t>Technological advances, </a:t>
            </a:r>
            <a:r>
              <a:rPr lang="en-US" sz="1850" dirty="0" smtClean="0"/>
              <a:t>such </a:t>
            </a:r>
            <a:r>
              <a:rPr lang="en-US" sz="1850" dirty="0"/>
              <a:t>as the use of internet technology in </a:t>
            </a:r>
            <a:r>
              <a:rPr lang="en-US" sz="1850" dirty="0" smtClean="0"/>
              <a:t>e-commerce (online </a:t>
            </a:r>
            <a:r>
              <a:rPr lang="en-US" sz="1850" dirty="0"/>
              <a:t>trading), can also enhance labour productivity. An increase in the </a:t>
            </a:r>
            <a:r>
              <a:rPr lang="en-US" sz="1850" dirty="0" smtClean="0"/>
              <a:t>labour productivity </a:t>
            </a:r>
            <a:r>
              <a:rPr lang="en-US" sz="1850" dirty="0"/>
              <a:t>of a country helps to </a:t>
            </a:r>
            <a:r>
              <a:rPr lang="en-US" sz="1850" dirty="0" smtClean="0"/>
              <a:t>improve </a:t>
            </a:r>
            <a:r>
              <a:rPr lang="en-US" sz="1850" dirty="0"/>
              <a:t>its </a:t>
            </a:r>
            <a:r>
              <a:rPr lang="en-US" sz="1850" dirty="0" smtClean="0"/>
              <a:t>international </a:t>
            </a:r>
            <a:r>
              <a:rPr lang="en-US" sz="1850" dirty="0"/>
              <a:t>competitiveness </a:t>
            </a:r>
            <a:r>
              <a:rPr lang="en-US" sz="1850" dirty="0" smtClean="0"/>
              <a:t>and hence </a:t>
            </a:r>
            <a:r>
              <a:rPr lang="en-US" sz="1850" dirty="0"/>
              <a:t>its prospects </a:t>
            </a:r>
            <a:r>
              <a:rPr lang="en-US" sz="1850" dirty="0" smtClean="0"/>
              <a:t>for </a:t>
            </a:r>
            <a:r>
              <a:rPr lang="en-US" sz="1850" dirty="0"/>
              <a:t>economic growth.</a:t>
            </a:r>
            <a:endParaRPr lang="en-US" sz="1850" b="1" dirty="0"/>
          </a:p>
        </p:txBody>
      </p:sp>
    </p:spTree>
    <p:extLst>
      <p:ext uri="{BB962C8B-B14F-4D97-AF65-F5344CB8AC3E}">
        <p14:creationId xmlns:p14="http://schemas.microsoft.com/office/powerpoint/2010/main" val="2077382711"/>
      </p:ext>
    </p:extLst>
  </p:cSld>
  <p:clrMapOvr>
    <a:masterClrMapping/>
  </p:clrMapOvr>
  <p:transition advClick="0"/>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6.3 – </a:t>
            </a:r>
            <a:r>
              <a:rPr lang="en-US" sz="4000" dirty="0"/>
              <a:t>Causes of </a:t>
            </a:r>
            <a:r>
              <a:rPr lang="en-US" sz="4000" dirty="0" smtClean="0"/>
              <a:t>Economic Growth</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218</a:t>
            </a:r>
          </a:p>
        </p:txBody>
      </p:sp>
      <p:sp>
        <p:nvSpPr>
          <p:cNvPr id="5" name="Rectangle 4"/>
          <p:cNvSpPr/>
          <p:nvPr/>
        </p:nvSpPr>
        <p:spPr>
          <a:xfrm>
            <a:off x="251522" y="1052736"/>
            <a:ext cx="6552726" cy="5586145"/>
          </a:xfrm>
          <a:prstGeom prst="rect">
            <a:avLst/>
          </a:prstGeom>
          <a:noFill/>
          <a:ln w="57150">
            <a:noFill/>
          </a:ln>
        </p:spPr>
        <p:txBody>
          <a:bodyPr wrap="square">
            <a:spAutoFit/>
          </a:bodyPr>
          <a:lstStyle/>
          <a:p>
            <a:pPr marL="361950" lvl="1" indent="-327025" defTabSz="896938">
              <a:buClr>
                <a:srgbClr val="00B050"/>
              </a:buClr>
              <a:buFont typeface="Arial" panose="020B0604020202020204" pitchFamily="34" charset="0"/>
              <a:buChar char="•"/>
              <a:tabLst>
                <a:tab pos="8332788" algn="r"/>
              </a:tabLst>
            </a:pPr>
            <a:r>
              <a:rPr lang="en-US" sz="2100" b="1" dirty="0"/>
              <a:t>Investment expenditure </a:t>
            </a:r>
            <a:r>
              <a:rPr lang="en-US" sz="2100" dirty="0"/>
              <a:t>- In order to remain </a:t>
            </a:r>
            <a:r>
              <a:rPr lang="en-US" sz="2100" dirty="0" smtClean="0"/>
              <a:t>competitive </a:t>
            </a:r>
            <a:r>
              <a:rPr lang="en-US" sz="2100" dirty="0"/>
              <a:t>in the long run, </a:t>
            </a:r>
            <a:r>
              <a:rPr lang="en-US" sz="2100" dirty="0" smtClean="0"/>
              <a:t>countries must </a:t>
            </a:r>
            <a:r>
              <a:rPr lang="en-US" sz="2100" dirty="0"/>
              <a:t>invest in capital resources. Investment is a component of aggregate demand, so </a:t>
            </a:r>
            <a:r>
              <a:rPr lang="en-US" sz="2100" dirty="0" smtClean="0"/>
              <a:t>any increase </a:t>
            </a:r>
            <a:r>
              <a:rPr lang="en-US" sz="2100" dirty="0"/>
              <a:t>in </a:t>
            </a:r>
            <a:r>
              <a:rPr lang="en-US" sz="2100" dirty="0" smtClean="0"/>
              <a:t>investment should </a:t>
            </a:r>
            <a:r>
              <a:rPr lang="en-US" sz="2100" dirty="0"/>
              <a:t>help to </a:t>
            </a:r>
            <a:r>
              <a:rPr lang="en-US" sz="2100" dirty="0" smtClean="0"/>
              <a:t>boost the </a:t>
            </a:r>
            <a:r>
              <a:rPr lang="en-US" sz="2100" dirty="0"/>
              <a:t>country's GDP.</a:t>
            </a:r>
          </a:p>
          <a:p>
            <a:pPr marL="361950" lvl="1" indent="-327025" defTabSz="896938">
              <a:buClr>
                <a:srgbClr val="00B050"/>
              </a:buClr>
              <a:buFont typeface="Arial" panose="020B0604020202020204" pitchFamily="34" charset="0"/>
              <a:buChar char="•"/>
              <a:tabLst>
                <a:tab pos="8332788" algn="r"/>
              </a:tabLst>
            </a:pPr>
            <a:r>
              <a:rPr lang="en-US" sz="2100" dirty="0" smtClean="0"/>
              <a:t>Investment helps to boost </a:t>
            </a:r>
            <a:r>
              <a:rPr lang="en-US" sz="2100" dirty="0"/>
              <a:t>the </a:t>
            </a:r>
            <a:r>
              <a:rPr lang="en-US" sz="2100" dirty="0" smtClean="0"/>
              <a:t>country's productive capacity in </a:t>
            </a:r>
            <a:r>
              <a:rPr lang="en-US" sz="2100" dirty="0"/>
              <a:t>the long </a:t>
            </a:r>
            <a:r>
              <a:rPr lang="en-US" sz="2100" dirty="0" smtClean="0"/>
              <a:t>run. Investment expenditure on physical capital</a:t>
            </a:r>
            <a:r>
              <a:rPr lang="en-US" sz="2100" dirty="0"/>
              <a:t>, </a:t>
            </a:r>
            <a:r>
              <a:rPr lang="en-US" sz="2100" dirty="0" smtClean="0"/>
              <a:t>such as </a:t>
            </a:r>
            <a:r>
              <a:rPr lang="en-US" sz="2100" dirty="0"/>
              <a:t>the use of </a:t>
            </a:r>
            <a:r>
              <a:rPr lang="en-US" sz="2100" dirty="0" smtClean="0"/>
              <a:t>computers in production can also help </a:t>
            </a:r>
            <a:r>
              <a:rPr lang="en-US" sz="2100" dirty="0"/>
              <a:t>to </a:t>
            </a:r>
            <a:r>
              <a:rPr lang="en-US" sz="2100" dirty="0" smtClean="0"/>
              <a:t>improve labour productivity</a:t>
            </a:r>
            <a:r>
              <a:rPr lang="en-US" sz="2100" dirty="0"/>
              <a:t>. </a:t>
            </a:r>
            <a:r>
              <a:rPr lang="en-US" sz="2100" dirty="0" smtClean="0"/>
              <a:t>Policies to encourage foreign direct investment </a:t>
            </a:r>
            <a:r>
              <a:rPr lang="en-US" sz="2100" dirty="0"/>
              <a:t>(</a:t>
            </a:r>
            <a:r>
              <a:rPr lang="en-US" sz="2100" dirty="0" smtClean="0"/>
              <a:t>the investments </a:t>
            </a:r>
            <a:r>
              <a:rPr lang="en-US" sz="2100" dirty="0"/>
              <a:t>made </a:t>
            </a:r>
            <a:r>
              <a:rPr lang="en-US" sz="2100" dirty="0" smtClean="0"/>
              <a:t>by foreign multinational companies </a:t>
            </a:r>
            <a:r>
              <a:rPr lang="en-US" sz="2100" dirty="0"/>
              <a:t>in overseas markets) can also help a </a:t>
            </a:r>
            <a:r>
              <a:rPr lang="en-US" sz="2100" dirty="0" smtClean="0"/>
              <a:t>country's </a:t>
            </a:r>
            <a:r>
              <a:rPr lang="en-US" sz="2100" dirty="0"/>
              <a:t>economic growth </a:t>
            </a:r>
            <a:r>
              <a:rPr lang="en-US" sz="2100" dirty="0" smtClean="0"/>
              <a:t>and development</a:t>
            </a:r>
            <a:r>
              <a:rPr lang="en-US" sz="2100" dirty="0"/>
              <a:t>. </a:t>
            </a:r>
            <a:endParaRPr lang="en-US" sz="2100" dirty="0" smtClean="0"/>
          </a:p>
          <a:p>
            <a:pPr marL="361950" lvl="1" indent="-327025" defTabSz="896938">
              <a:buClr>
                <a:srgbClr val="00B050"/>
              </a:buClr>
              <a:buFont typeface="Arial" panose="020B0604020202020204" pitchFamily="34" charset="0"/>
              <a:buChar char="•"/>
              <a:tabLst>
                <a:tab pos="8332788" algn="r"/>
              </a:tabLst>
            </a:pPr>
            <a:r>
              <a:rPr lang="en-US" sz="2100" dirty="0" smtClean="0"/>
              <a:t>E.g., </a:t>
            </a:r>
            <a:r>
              <a:rPr lang="en-US" sz="2100" dirty="0"/>
              <a:t>Japan's Honda, Nissan and Toyota have production plants </a:t>
            </a:r>
            <a:r>
              <a:rPr lang="en-US" sz="2100" dirty="0" smtClean="0"/>
              <a:t>in the </a:t>
            </a:r>
            <a:r>
              <a:rPr lang="en-US" sz="2100" dirty="0"/>
              <a:t>UK, which </a:t>
            </a:r>
            <a:r>
              <a:rPr lang="en-US" sz="2100" dirty="0" smtClean="0"/>
              <a:t>helps to create jobs in </a:t>
            </a:r>
            <a:r>
              <a:rPr lang="en-US" sz="2100" dirty="0"/>
              <a:t>the UK and </a:t>
            </a:r>
            <a:r>
              <a:rPr lang="en-US" sz="2100" dirty="0" smtClean="0"/>
              <a:t>therefore to boost </a:t>
            </a:r>
            <a:r>
              <a:rPr lang="en-US" sz="2100" dirty="0"/>
              <a:t>its GDP.</a:t>
            </a:r>
          </a:p>
        </p:txBody>
      </p:sp>
      <p:sp>
        <p:nvSpPr>
          <p:cNvPr id="2" name="Rectangle 1"/>
          <p:cNvSpPr/>
          <p:nvPr/>
        </p:nvSpPr>
        <p:spPr>
          <a:xfrm>
            <a:off x="6772775" y="4221088"/>
            <a:ext cx="2035622" cy="2431435"/>
          </a:xfrm>
          <a:prstGeom prst="rect">
            <a:avLst/>
          </a:prstGeom>
        </p:spPr>
        <p:txBody>
          <a:bodyPr wrap="square">
            <a:spAutoFit/>
          </a:bodyPr>
          <a:lstStyle/>
          <a:p>
            <a:pPr algn="ctr"/>
            <a:r>
              <a:rPr lang="en-US" sz="1900" dirty="0">
                <a:latin typeface="Arial" panose="020B0604020202020204" pitchFamily="34" charset="0"/>
                <a:cs typeface="Arial" panose="020B0604020202020204" pitchFamily="34" charset="0"/>
              </a:rPr>
              <a:t>Japan's Honda, Nissan and Toyota production plants in the </a:t>
            </a:r>
            <a:r>
              <a:rPr lang="en-US" sz="1900" dirty="0" smtClean="0">
                <a:latin typeface="Arial" panose="020B0604020202020204" pitchFamily="34" charset="0"/>
                <a:cs typeface="Arial" panose="020B0604020202020204" pitchFamily="34" charset="0"/>
              </a:rPr>
              <a:t>UK help </a:t>
            </a:r>
            <a:r>
              <a:rPr lang="en-US" sz="1900" dirty="0">
                <a:latin typeface="Arial" panose="020B0604020202020204" pitchFamily="34" charset="0"/>
                <a:cs typeface="Arial" panose="020B0604020202020204" pitchFamily="34" charset="0"/>
              </a:rPr>
              <a:t>to create jobs in the UK and therefore boosts its GDP</a:t>
            </a:r>
            <a:endParaRPr lang="en-GB" sz="1900" dirty="0">
              <a:latin typeface="Arial" panose="020B0604020202020204" pitchFamily="34" charset="0"/>
              <a:cs typeface="Arial" panose="020B0604020202020204" pitchFamily="34" charset="0"/>
            </a:endParaRPr>
          </a:p>
        </p:txBody>
      </p:sp>
      <p:pic>
        <p:nvPicPr>
          <p:cNvPr id="9218" name="Picture 2" descr="Image result for nissan factory"/>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9649" r="18461"/>
          <a:stretch/>
        </p:blipFill>
        <p:spPr bwMode="auto">
          <a:xfrm>
            <a:off x="6804248" y="1083172"/>
            <a:ext cx="2016224" cy="1324566"/>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nissan factory"/>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15384"/>
          <a:stretch/>
        </p:blipFill>
        <p:spPr bwMode="auto">
          <a:xfrm>
            <a:off x="6772775" y="2539795"/>
            <a:ext cx="2047697" cy="1609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5886013"/>
      </p:ext>
    </p:extLst>
  </p:cSld>
  <p:clrMapOvr>
    <a:masterClrMapping/>
  </p:clrMapOvr>
  <p:transition advClick="0"/>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6.3 – Advantages of Economic Growth</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218</a:t>
            </a:r>
          </a:p>
        </p:txBody>
      </p:sp>
      <p:sp>
        <p:nvSpPr>
          <p:cNvPr id="5" name="Rectangle 4"/>
          <p:cNvSpPr/>
          <p:nvPr/>
        </p:nvSpPr>
        <p:spPr>
          <a:xfrm>
            <a:off x="251522" y="1052736"/>
            <a:ext cx="8568950" cy="4478149"/>
          </a:xfrm>
          <a:prstGeom prst="rect">
            <a:avLst/>
          </a:prstGeom>
          <a:noFill/>
          <a:ln w="57150">
            <a:noFill/>
          </a:ln>
        </p:spPr>
        <p:txBody>
          <a:bodyPr wrap="square">
            <a:spAutoFit/>
          </a:bodyPr>
          <a:lstStyle/>
          <a:p>
            <a:pPr marL="377825" lvl="1" indent="-342900" defTabSz="896938">
              <a:buClr>
                <a:srgbClr val="00B050"/>
              </a:buClr>
              <a:buFont typeface="Wingdings 3" panose="05040102010807070707" pitchFamily="18" charset="2"/>
              <a:buChar char=""/>
              <a:tabLst>
                <a:tab pos="8332788" algn="r"/>
              </a:tabLst>
            </a:pPr>
            <a:r>
              <a:rPr lang="en-US" sz="1900" dirty="0"/>
              <a:t>In general, economic growth is desirable due to the advantages that it brings </a:t>
            </a:r>
            <a:r>
              <a:rPr lang="en-US" sz="1900" dirty="0" smtClean="0"/>
              <a:t>for members </a:t>
            </a:r>
            <a:r>
              <a:rPr lang="en-US" sz="1900" dirty="0"/>
              <a:t>of society. These advantages include:</a:t>
            </a:r>
          </a:p>
          <a:p>
            <a:pPr marL="620713" lvl="1" indent="-239713" defTabSz="896938">
              <a:buClr>
                <a:srgbClr val="00B050"/>
              </a:buClr>
              <a:buFont typeface="Arial" panose="020B0604020202020204" pitchFamily="34" charset="0"/>
              <a:buChar char="•"/>
              <a:tabLst>
                <a:tab pos="8332788" algn="r"/>
              </a:tabLst>
            </a:pPr>
            <a:r>
              <a:rPr lang="en-US" sz="1900" b="1" dirty="0" smtClean="0"/>
              <a:t>Improved standards </a:t>
            </a:r>
            <a:r>
              <a:rPr lang="en-US" sz="1900" b="1" dirty="0"/>
              <a:t>of living </a:t>
            </a:r>
            <a:r>
              <a:rPr lang="en-US" sz="1900" dirty="0"/>
              <a:t>- </a:t>
            </a:r>
            <a:r>
              <a:rPr lang="en-US" sz="1900" dirty="0" smtClean="0"/>
              <a:t>Economic </a:t>
            </a:r>
            <a:r>
              <a:rPr lang="en-US" sz="1900" dirty="0"/>
              <a:t>growth tends to lead to a </a:t>
            </a:r>
            <a:r>
              <a:rPr lang="en-US" sz="1900" dirty="0" smtClean="0"/>
              <a:t>higher standard </a:t>
            </a:r>
            <a:r>
              <a:rPr lang="en-US" sz="1900" dirty="0"/>
              <a:t>of living </a:t>
            </a:r>
            <a:r>
              <a:rPr lang="en-US" sz="1900" dirty="0" smtClean="0"/>
              <a:t>for </a:t>
            </a:r>
            <a:r>
              <a:rPr lang="en-US" sz="1900" dirty="0"/>
              <a:t>the </a:t>
            </a:r>
            <a:r>
              <a:rPr lang="en-US" sz="1900" dirty="0" smtClean="0"/>
              <a:t>average </a:t>
            </a:r>
            <a:r>
              <a:rPr lang="en-US" sz="1900" dirty="0"/>
              <a:t>person. Higher income levels in a country </a:t>
            </a:r>
            <a:r>
              <a:rPr lang="en-US" sz="1900" dirty="0" smtClean="0"/>
              <a:t>enable people </a:t>
            </a:r>
            <a:r>
              <a:rPr lang="en-US" sz="1900" dirty="0"/>
              <a:t>to spend more money to meet their needs and </a:t>
            </a:r>
            <a:r>
              <a:rPr lang="en-US" sz="1900" dirty="0" smtClean="0"/>
              <a:t>wants. This helps </a:t>
            </a:r>
            <a:r>
              <a:rPr lang="en-US" sz="1900" dirty="0"/>
              <a:t>to eliminate absolute poverty in the country</a:t>
            </a:r>
            <a:r>
              <a:rPr lang="en-US" sz="1900" dirty="0" smtClean="0"/>
              <a:t>.</a:t>
            </a:r>
            <a:endParaRPr lang="en-US" sz="1900" dirty="0"/>
          </a:p>
          <a:p>
            <a:pPr marL="620713" lvl="1" indent="-239713" defTabSz="896938">
              <a:buClr>
                <a:srgbClr val="00B050"/>
              </a:buClr>
              <a:buFont typeface="Arial" panose="020B0604020202020204" pitchFamily="34" charset="0"/>
              <a:buChar char="•"/>
              <a:tabLst>
                <a:tab pos="8332788" algn="r"/>
              </a:tabLst>
            </a:pPr>
            <a:r>
              <a:rPr lang="en-US" sz="1900" b="1" dirty="0" smtClean="0"/>
              <a:t>Employment </a:t>
            </a:r>
            <a:r>
              <a:rPr lang="en-US" sz="1900" dirty="0"/>
              <a:t>- Economic growth leads to higher levels of employment in </a:t>
            </a:r>
            <a:r>
              <a:rPr lang="en-US" sz="1900" dirty="0" smtClean="0"/>
              <a:t>the economy</a:t>
            </a:r>
            <a:r>
              <a:rPr lang="en-US" sz="1900" dirty="0"/>
              <a:t>. This helps to raise consumption and encourages further </a:t>
            </a:r>
            <a:r>
              <a:rPr lang="en-US" sz="1900" dirty="0" smtClean="0"/>
              <a:t>investment in capital</a:t>
            </a:r>
            <a:r>
              <a:rPr lang="en-US" sz="1900" dirty="0"/>
              <a:t>, helping to sustain economic growth.</a:t>
            </a:r>
          </a:p>
          <a:p>
            <a:pPr marL="620713" lvl="1" indent="-239713" defTabSz="896938">
              <a:buClr>
                <a:srgbClr val="00B050"/>
              </a:buClr>
              <a:buFont typeface="Arial" panose="020B0604020202020204" pitchFamily="34" charset="0"/>
              <a:buChar char="•"/>
              <a:tabLst>
                <a:tab pos="8332788" algn="r"/>
              </a:tabLst>
            </a:pPr>
            <a:r>
              <a:rPr lang="en-US" sz="1900" b="1" dirty="0" smtClean="0"/>
              <a:t>Tax </a:t>
            </a:r>
            <a:r>
              <a:rPr lang="en-US" sz="1900" b="1" dirty="0"/>
              <a:t>revenues </a:t>
            </a:r>
            <a:r>
              <a:rPr lang="en-US" sz="1900" dirty="0"/>
              <a:t>- Economic growth is associated with higher </a:t>
            </a:r>
            <a:r>
              <a:rPr lang="en-US" sz="1900" dirty="0" smtClean="0"/>
              <a:t>levels </a:t>
            </a:r>
            <a:r>
              <a:rPr lang="en-US" sz="1900" dirty="0"/>
              <a:t>of spending </a:t>
            </a:r>
            <a:r>
              <a:rPr lang="en-US" sz="1900" dirty="0" smtClean="0"/>
              <a:t>in the </a:t>
            </a:r>
            <a:r>
              <a:rPr lang="en-US" sz="1900" dirty="0"/>
              <a:t>economy. This generates more tax </a:t>
            </a:r>
            <a:r>
              <a:rPr lang="en-US" sz="1900" dirty="0" smtClean="0"/>
              <a:t>revenues </a:t>
            </a:r>
            <a:r>
              <a:rPr lang="en-US" sz="1900" dirty="0"/>
              <a:t>for the government. </a:t>
            </a:r>
            <a:r>
              <a:rPr lang="en-US" sz="1900" dirty="0" smtClean="0"/>
              <a:t>E.g., the </a:t>
            </a:r>
            <a:r>
              <a:rPr lang="en-US" sz="1900" dirty="0"/>
              <a:t>government can collect more from sales taxes (on consumption), </a:t>
            </a:r>
            <a:r>
              <a:rPr lang="en-US" sz="1900" dirty="0" smtClean="0"/>
              <a:t>corporation tax </a:t>
            </a:r>
            <a:r>
              <a:rPr lang="en-US" sz="1900" dirty="0"/>
              <a:t>(on the profits </a:t>
            </a:r>
            <a:r>
              <a:rPr lang="en-US" sz="1900" dirty="0" smtClean="0"/>
              <a:t>of firms</a:t>
            </a:r>
            <a:r>
              <a:rPr lang="en-US" sz="1900" dirty="0"/>
              <a:t>) and import taxes. Hence, there are more funds for </a:t>
            </a:r>
            <a:r>
              <a:rPr lang="en-US" sz="1900" dirty="0" smtClean="0"/>
              <a:t>the government </a:t>
            </a:r>
            <a:r>
              <a:rPr lang="en-US" sz="1900" dirty="0"/>
              <a:t>to use to sustain the growth of the economy.</a:t>
            </a:r>
          </a:p>
        </p:txBody>
      </p:sp>
      <p:sp>
        <p:nvSpPr>
          <p:cNvPr id="3" name="Rectangle 2"/>
          <p:cNvSpPr/>
          <p:nvPr/>
        </p:nvSpPr>
        <p:spPr>
          <a:xfrm>
            <a:off x="251522" y="5661248"/>
            <a:ext cx="8568950" cy="932563"/>
          </a:xfrm>
          <a:prstGeom prst="rect">
            <a:avLst/>
          </a:prstGeom>
          <a:solidFill>
            <a:schemeClr val="accent5">
              <a:lumMod val="40000"/>
              <a:lumOff val="60000"/>
            </a:schemeClr>
          </a:solidFill>
          <a:ln w="57150">
            <a:solidFill>
              <a:srgbClr val="002060"/>
            </a:solidFill>
          </a:ln>
        </p:spPr>
        <p:txBody>
          <a:bodyPr wrap="square">
            <a:spAutoFit/>
          </a:bodyPr>
          <a:lstStyle/>
          <a:p>
            <a:r>
              <a:rPr lang="en-GB" sz="1820" b="1" dirty="0">
                <a:latin typeface="Arial" panose="020B0604020202020204" pitchFamily="34" charset="0"/>
                <a:cs typeface="Arial" panose="020B0604020202020204" pitchFamily="34" charset="0"/>
              </a:rPr>
              <a:t>Study tips</a:t>
            </a:r>
          </a:p>
          <a:p>
            <a:r>
              <a:rPr lang="en-GB" sz="1820" dirty="0">
                <a:latin typeface="Arial" panose="020B0604020202020204" pitchFamily="34" charset="0"/>
                <a:cs typeface="Arial" panose="020B0604020202020204" pitchFamily="34" charset="0"/>
              </a:rPr>
              <a:t>While </a:t>
            </a:r>
            <a:r>
              <a:rPr lang="en-GB" sz="1820" dirty="0" smtClean="0">
                <a:latin typeface="Arial" panose="020B0604020202020204" pitchFamily="34" charset="0"/>
                <a:cs typeface="Arial" panose="020B0604020202020204" pitchFamily="34" charset="0"/>
              </a:rPr>
              <a:t>economic growth is generally seen as </a:t>
            </a:r>
            <a:r>
              <a:rPr lang="en-GB" sz="1820" dirty="0">
                <a:latin typeface="Arial" panose="020B0604020202020204" pitchFamily="34" charset="0"/>
                <a:cs typeface="Arial" panose="020B0604020202020204" pitchFamily="34" charset="0"/>
              </a:rPr>
              <a:t>a </a:t>
            </a:r>
            <a:r>
              <a:rPr lang="en-GB" sz="1820" dirty="0" smtClean="0">
                <a:latin typeface="Arial" panose="020B0604020202020204" pitchFamily="34" charset="0"/>
                <a:cs typeface="Arial" panose="020B0604020202020204" pitchFamily="34" charset="0"/>
              </a:rPr>
              <a:t>desirable Macroeconomic objective, remember that individuals </a:t>
            </a:r>
            <a:r>
              <a:rPr lang="en-GB" sz="1820" dirty="0">
                <a:latin typeface="Arial" panose="020B0604020202020204" pitchFamily="34" charset="0"/>
                <a:cs typeface="Arial" panose="020B0604020202020204" pitchFamily="34" charset="0"/>
              </a:rPr>
              <a:t>do </a:t>
            </a:r>
            <a:r>
              <a:rPr lang="en-GB" sz="1820" dirty="0" smtClean="0">
                <a:latin typeface="Arial" panose="020B0604020202020204" pitchFamily="34" charset="0"/>
                <a:cs typeface="Arial" panose="020B0604020202020204" pitchFamily="34" charset="0"/>
              </a:rPr>
              <a:t>not benefit equally from economic growth</a:t>
            </a:r>
            <a:r>
              <a:rPr lang="en-GB" sz="182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04501490"/>
      </p:ext>
    </p:extLst>
  </p:cSld>
  <p:clrMapOvr>
    <a:masterClrMapping/>
  </p:clrMapOvr>
  <p:transition advClick="0"/>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6.3 – Advantages of Economic Growth</a:t>
            </a:r>
            <a:endParaRPr lang="en-GB" sz="36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219</a:t>
            </a:r>
          </a:p>
        </p:txBody>
      </p:sp>
      <p:sp>
        <p:nvSpPr>
          <p:cNvPr id="5" name="Rectangle 4"/>
          <p:cNvSpPr/>
          <p:nvPr/>
        </p:nvSpPr>
        <p:spPr>
          <a:xfrm>
            <a:off x="251522" y="1052736"/>
            <a:ext cx="6912766" cy="5586145"/>
          </a:xfrm>
          <a:prstGeom prst="rect">
            <a:avLst/>
          </a:prstGeom>
          <a:noFill/>
          <a:ln w="57150">
            <a:noFill/>
          </a:ln>
        </p:spPr>
        <p:txBody>
          <a:bodyPr wrap="square">
            <a:spAutoFit/>
          </a:bodyPr>
          <a:lstStyle/>
          <a:p>
            <a:pPr marL="34925" lvl="1" defTabSz="896938">
              <a:buClr>
                <a:srgbClr val="00B050"/>
              </a:buClr>
              <a:tabLst>
                <a:tab pos="8332788" algn="r"/>
              </a:tabLst>
            </a:pPr>
            <a:r>
              <a:rPr lang="en-US" sz="2100" b="1" dirty="0">
                <a:solidFill>
                  <a:srgbClr val="FF0000"/>
                </a:solidFill>
              </a:rPr>
              <a:t>Exam practice</a:t>
            </a:r>
          </a:p>
          <a:p>
            <a:pPr marL="534988" lvl="1" indent="-500063" defTabSz="896938">
              <a:buClr>
                <a:srgbClr val="00B050"/>
              </a:buClr>
              <a:buFont typeface="Wingdings 3" panose="05040102010807070707" pitchFamily="18" charset="2"/>
              <a:buChar char=""/>
              <a:tabLst>
                <a:tab pos="8332788" algn="r"/>
              </a:tabLst>
            </a:pPr>
            <a:r>
              <a:rPr lang="en-US" sz="2100" dirty="0">
                <a:solidFill>
                  <a:srgbClr val="FF0000"/>
                </a:solidFill>
              </a:rPr>
              <a:t>According to the Economist Intelligence Unit, the economy of Macau grew by </a:t>
            </a:r>
            <a:r>
              <a:rPr lang="en-US" sz="2100" dirty="0" smtClean="0">
                <a:solidFill>
                  <a:srgbClr val="FF0000"/>
                </a:solidFill>
              </a:rPr>
              <a:t>14.3% </a:t>
            </a:r>
            <a:r>
              <a:rPr lang="en-US" sz="2100" dirty="0">
                <a:solidFill>
                  <a:srgbClr val="FF0000"/>
                </a:solidFill>
              </a:rPr>
              <a:t>in 2013 - the highest economic growth rate for any country in the year.</a:t>
            </a:r>
          </a:p>
          <a:p>
            <a:pPr marL="534988" lvl="1" indent="-500063" defTabSz="896938">
              <a:buClr>
                <a:srgbClr val="00B050"/>
              </a:buClr>
              <a:buFont typeface="Wingdings 3" panose="05040102010807070707" pitchFamily="18" charset="2"/>
              <a:buChar char=""/>
              <a:tabLst>
                <a:tab pos="8332788" algn="r"/>
              </a:tabLst>
            </a:pPr>
            <a:r>
              <a:rPr lang="en-US" sz="2100" dirty="0">
                <a:solidFill>
                  <a:srgbClr val="FF0000"/>
                </a:solidFill>
              </a:rPr>
              <a:t>The island nation had enjoyed </a:t>
            </a:r>
            <a:r>
              <a:rPr lang="en-US" sz="2100" dirty="0" smtClean="0">
                <a:solidFill>
                  <a:srgbClr val="FF0000"/>
                </a:solidFill>
              </a:rPr>
              <a:t>9.8% growth </a:t>
            </a:r>
            <a:r>
              <a:rPr lang="en-US" sz="2100" dirty="0">
                <a:solidFill>
                  <a:srgbClr val="FF0000"/>
                </a:solidFill>
              </a:rPr>
              <a:t>in 2012, with gambling </a:t>
            </a:r>
            <a:r>
              <a:rPr lang="en-US" sz="2100" dirty="0" smtClean="0">
                <a:solidFill>
                  <a:srgbClr val="FF0000"/>
                </a:solidFill>
              </a:rPr>
              <a:t>revenue increasing </a:t>
            </a:r>
            <a:r>
              <a:rPr lang="en-US" sz="2100" dirty="0">
                <a:solidFill>
                  <a:srgbClr val="FF0000"/>
                </a:solidFill>
              </a:rPr>
              <a:t>by approximately </a:t>
            </a:r>
            <a:r>
              <a:rPr lang="en-US" sz="2100" dirty="0" smtClean="0">
                <a:solidFill>
                  <a:srgbClr val="FF0000"/>
                </a:solidFill>
              </a:rPr>
              <a:t>14% to </a:t>
            </a:r>
            <a:r>
              <a:rPr lang="en-US" sz="2100" dirty="0">
                <a:solidFill>
                  <a:srgbClr val="FF0000"/>
                </a:solidFill>
              </a:rPr>
              <a:t>about $</a:t>
            </a:r>
            <a:r>
              <a:rPr lang="en-US" sz="2100" dirty="0" smtClean="0">
                <a:solidFill>
                  <a:srgbClr val="FF0000"/>
                </a:solidFill>
              </a:rPr>
              <a:t>38bn</a:t>
            </a:r>
            <a:r>
              <a:rPr lang="en-US" sz="2100" dirty="0">
                <a:solidFill>
                  <a:srgbClr val="FF0000"/>
                </a:solidFill>
              </a:rPr>
              <a:t>, making it the </a:t>
            </a:r>
            <a:r>
              <a:rPr lang="en-US" sz="2100" dirty="0" smtClean="0">
                <a:solidFill>
                  <a:srgbClr val="FF0000"/>
                </a:solidFill>
              </a:rPr>
              <a:t>world's biggest </a:t>
            </a:r>
            <a:r>
              <a:rPr lang="en-US" sz="2100" dirty="0">
                <a:solidFill>
                  <a:srgbClr val="FF0000"/>
                </a:solidFill>
              </a:rPr>
              <a:t>gambling </a:t>
            </a:r>
            <a:r>
              <a:rPr lang="en-US" sz="2100" dirty="0" smtClean="0">
                <a:solidFill>
                  <a:srgbClr val="FF0000"/>
                </a:solidFill>
              </a:rPr>
              <a:t>market - </a:t>
            </a:r>
            <a:r>
              <a:rPr lang="en-US" sz="2100" dirty="0">
                <a:solidFill>
                  <a:srgbClr val="FF0000"/>
                </a:solidFill>
              </a:rPr>
              <a:t>ahead of Las Vegas. In 2011, Macau enjoyed a </a:t>
            </a:r>
            <a:r>
              <a:rPr lang="en-US" sz="2100" dirty="0" smtClean="0">
                <a:solidFill>
                  <a:srgbClr val="FF0000"/>
                </a:solidFill>
              </a:rPr>
              <a:t>stunning 20.7% </a:t>
            </a:r>
            <a:r>
              <a:rPr lang="en-US" sz="2100" dirty="0">
                <a:solidFill>
                  <a:srgbClr val="FF0000"/>
                </a:solidFill>
              </a:rPr>
              <a:t>growth rate.</a:t>
            </a:r>
          </a:p>
          <a:p>
            <a:pPr marL="534988" lvl="1" indent="-500063" defTabSz="896938">
              <a:buClr>
                <a:srgbClr val="00B050"/>
              </a:buClr>
              <a:buFont typeface="Wingdings 3" panose="05040102010807070707" pitchFamily="18" charset="2"/>
              <a:buChar char=""/>
              <a:tabLst>
                <a:tab pos="8332788" algn="r"/>
              </a:tabLst>
            </a:pPr>
            <a:r>
              <a:rPr lang="en-US" sz="2100" dirty="0">
                <a:solidFill>
                  <a:srgbClr val="FF0000"/>
                </a:solidFill>
              </a:rPr>
              <a:t>The country is also investing huge amounts of money to attract a wider range </a:t>
            </a:r>
            <a:r>
              <a:rPr lang="en-US" sz="2100" dirty="0" smtClean="0">
                <a:solidFill>
                  <a:srgbClr val="FF0000"/>
                </a:solidFill>
              </a:rPr>
              <a:t>of tourists</a:t>
            </a:r>
            <a:r>
              <a:rPr lang="en-US" sz="2100" dirty="0">
                <a:solidFill>
                  <a:srgbClr val="FF0000"/>
                </a:solidFill>
              </a:rPr>
              <a:t>, with casino giants such as Sands and MGM Resort also investing large </a:t>
            </a:r>
            <a:r>
              <a:rPr lang="en-US" sz="2100" dirty="0" smtClean="0">
                <a:solidFill>
                  <a:srgbClr val="FF0000"/>
                </a:solidFill>
              </a:rPr>
              <a:t>sums of </a:t>
            </a:r>
            <a:r>
              <a:rPr lang="en-US" sz="2100" dirty="0">
                <a:solidFill>
                  <a:srgbClr val="FF0000"/>
                </a:solidFill>
              </a:rPr>
              <a:t>money in the economy.</a:t>
            </a:r>
          </a:p>
          <a:p>
            <a:pPr marL="492125" lvl="1" indent="-457200" defTabSz="896938">
              <a:buClr>
                <a:srgbClr val="00B050"/>
              </a:buClr>
              <a:buFont typeface="+mj-lt"/>
              <a:buAutoNum type="arabicPeriod"/>
              <a:tabLst>
                <a:tab pos="8332788" algn="r"/>
              </a:tabLst>
            </a:pPr>
            <a:r>
              <a:rPr lang="en-US" sz="2100" dirty="0" smtClean="0">
                <a:solidFill>
                  <a:srgbClr val="FF0000"/>
                </a:solidFill>
              </a:rPr>
              <a:t>What </a:t>
            </a:r>
            <a:r>
              <a:rPr lang="en-US" sz="2100" dirty="0">
                <a:solidFill>
                  <a:srgbClr val="FF0000"/>
                </a:solidFill>
              </a:rPr>
              <a:t>is meant by 'economic growth'? (</a:t>
            </a:r>
            <a:r>
              <a:rPr lang="en-US" sz="2100" dirty="0" smtClean="0">
                <a:solidFill>
                  <a:srgbClr val="FF0000"/>
                </a:solidFill>
              </a:rPr>
              <a:t>2</a:t>
            </a:r>
            <a:r>
              <a:rPr lang="en-US" sz="2100" dirty="0">
                <a:solidFill>
                  <a:srgbClr val="FF0000"/>
                </a:solidFill>
              </a:rPr>
              <a:t>)</a:t>
            </a:r>
          </a:p>
          <a:p>
            <a:pPr marL="492125" lvl="1" indent="-457200" defTabSz="896938">
              <a:buClr>
                <a:srgbClr val="00B050"/>
              </a:buClr>
              <a:buFont typeface="+mj-lt"/>
              <a:buAutoNum type="arabicPeriod"/>
              <a:tabLst>
                <a:tab pos="8332788" algn="r"/>
              </a:tabLst>
            </a:pPr>
            <a:r>
              <a:rPr lang="en-US" sz="2100" dirty="0" smtClean="0">
                <a:solidFill>
                  <a:srgbClr val="FF0000"/>
                </a:solidFill>
              </a:rPr>
              <a:t>Explain </a:t>
            </a:r>
            <a:r>
              <a:rPr lang="en-US" sz="2100" dirty="0">
                <a:solidFill>
                  <a:srgbClr val="FF0000"/>
                </a:solidFill>
              </a:rPr>
              <a:t>how investment in Macau helps to boost its economic growth. (4)</a:t>
            </a:r>
          </a:p>
        </p:txBody>
      </p:sp>
    </p:spTree>
    <p:extLst>
      <p:ext uri="{BB962C8B-B14F-4D97-AF65-F5344CB8AC3E}">
        <p14:creationId xmlns:p14="http://schemas.microsoft.com/office/powerpoint/2010/main" val="994649377"/>
      </p:ext>
    </p:extLst>
  </p:cSld>
  <p:clrMapOvr>
    <a:masterClrMapping/>
  </p:clrMapOvr>
  <p:transition advClick="0"/>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400" dirty="0" smtClean="0"/>
              <a:t>6.3 – Disadvantages of Economic Growth</a:t>
            </a:r>
            <a:endParaRPr lang="en-GB" sz="34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219</a:t>
            </a:r>
          </a:p>
        </p:txBody>
      </p:sp>
      <p:sp>
        <p:nvSpPr>
          <p:cNvPr id="5" name="Rectangle 4"/>
          <p:cNvSpPr/>
          <p:nvPr/>
        </p:nvSpPr>
        <p:spPr>
          <a:xfrm>
            <a:off x="251522" y="1052736"/>
            <a:ext cx="8568950" cy="5632311"/>
          </a:xfrm>
          <a:prstGeom prst="rect">
            <a:avLst/>
          </a:prstGeom>
          <a:noFill/>
          <a:ln w="57150">
            <a:noFill/>
          </a:ln>
        </p:spPr>
        <p:txBody>
          <a:bodyPr wrap="square">
            <a:spAutoFit/>
          </a:bodyPr>
          <a:lstStyle/>
          <a:p>
            <a:pPr marL="377825" lvl="1" indent="-342900" defTabSz="896938">
              <a:buClr>
                <a:srgbClr val="00B050"/>
              </a:buClr>
              <a:buFont typeface="Wingdings 3" panose="05040102010807070707" pitchFamily="18" charset="2"/>
              <a:buChar char=""/>
              <a:tabLst>
                <a:tab pos="8332788" algn="r"/>
              </a:tabLst>
            </a:pPr>
            <a:r>
              <a:rPr lang="en-US" dirty="0"/>
              <a:t>Despite the advantages of economic growth, there arc also potential drawbacks:</a:t>
            </a:r>
            <a:endParaRPr lang="en-US" dirty="0" smtClean="0"/>
          </a:p>
          <a:p>
            <a:pPr marL="620713" lvl="1" indent="-239713" defTabSz="896938">
              <a:buClr>
                <a:srgbClr val="00B050"/>
              </a:buClr>
              <a:buFont typeface="Arial" panose="020B0604020202020204" pitchFamily="34" charset="0"/>
              <a:buChar char="•"/>
              <a:tabLst>
                <a:tab pos="8332788" algn="r"/>
              </a:tabLst>
            </a:pPr>
            <a:r>
              <a:rPr lang="en-US" b="1" dirty="0"/>
              <a:t>Environmental consequences </a:t>
            </a:r>
            <a:r>
              <a:rPr lang="en-US" dirty="0"/>
              <a:t>- High rates of economic growth can </a:t>
            </a:r>
            <a:r>
              <a:rPr lang="en-US" dirty="0" smtClean="0"/>
              <a:t>create negative </a:t>
            </a:r>
            <a:r>
              <a:rPr lang="en-US" dirty="0"/>
              <a:t>externalities such as pollution, congestion, climate change and </a:t>
            </a:r>
            <a:r>
              <a:rPr lang="en-US" dirty="0" smtClean="0"/>
              <a:t>land erosion (Chapter </a:t>
            </a:r>
            <a:r>
              <a:rPr lang="en-US" dirty="0"/>
              <a:t>2). Such environmental impacts can damage the </a:t>
            </a:r>
            <a:r>
              <a:rPr lang="en-US" dirty="0" smtClean="0"/>
              <a:t>wellbeing of people </a:t>
            </a:r>
            <a:r>
              <a:rPr lang="en-US" dirty="0"/>
              <a:t>and their quality of life in the long run.</a:t>
            </a:r>
          </a:p>
          <a:p>
            <a:pPr marL="620713" lvl="1" indent="-239713" defTabSz="896938">
              <a:buClr>
                <a:srgbClr val="00B050"/>
              </a:buClr>
              <a:buFont typeface="Arial" panose="020B0604020202020204" pitchFamily="34" charset="0"/>
              <a:buChar char="•"/>
              <a:tabLst>
                <a:tab pos="8332788" algn="r"/>
              </a:tabLst>
            </a:pPr>
            <a:r>
              <a:rPr lang="en-US" b="1" dirty="0" smtClean="0"/>
              <a:t>The risk </a:t>
            </a:r>
            <a:r>
              <a:rPr lang="en-US" b="1" dirty="0"/>
              <a:t>of inflation </a:t>
            </a:r>
            <a:r>
              <a:rPr lang="en-US" dirty="0"/>
              <a:t>- If the economy </a:t>
            </a:r>
            <a:r>
              <a:rPr lang="en-US" dirty="0" smtClean="0"/>
              <a:t>grows </a:t>
            </a:r>
            <a:r>
              <a:rPr lang="en-US" dirty="0"/>
              <a:t>due to excessive demand in </a:t>
            </a:r>
            <a:r>
              <a:rPr lang="en-US" dirty="0" smtClean="0"/>
              <a:t>the economy</a:t>
            </a:r>
            <a:r>
              <a:rPr lang="en-US" dirty="0"/>
              <a:t>, there is the danger of demand-pull inflation </a:t>
            </a:r>
            <a:r>
              <a:rPr lang="en-US" dirty="0" smtClean="0"/>
              <a:t>(Chapter </a:t>
            </a:r>
            <a:r>
              <a:rPr lang="en-US" dirty="0"/>
              <a:t>18). </a:t>
            </a:r>
            <a:r>
              <a:rPr lang="en-US" dirty="0" smtClean="0"/>
              <a:t>This can </a:t>
            </a:r>
            <a:r>
              <a:rPr lang="en-US" dirty="0"/>
              <a:t>lead to prices of goods and services rising to unstable levels, with </a:t>
            </a:r>
            <a:r>
              <a:rPr lang="en-US" dirty="0" smtClean="0"/>
              <a:t>negative consequences </a:t>
            </a:r>
            <a:r>
              <a:rPr lang="en-US" dirty="0"/>
              <a:t>on the economy </a:t>
            </a:r>
            <a:r>
              <a:rPr lang="en-US" dirty="0" smtClean="0"/>
              <a:t>such </a:t>
            </a:r>
            <a:r>
              <a:rPr lang="en-US" dirty="0"/>
              <a:t>as a decline in the country's </a:t>
            </a:r>
            <a:r>
              <a:rPr lang="en-US" dirty="0" smtClean="0"/>
              <a:t>international competitiveness</a:t>
            </a:r>
            <a:r>
              <a:rPr lang="en-US" dirty="0"/>
              <a:t>.</a:t>
            </a:r>
          </a:p>
          <a:p>
            <a:pPr marL="620713" lvl="1" indent="-239713" defTabSz="896938">
              <a:buClr>
                <a:srgbClr val="00B050"/>
              </a:buClr>
              <a:buFont typeface="Arial" panose="020B0604020202020204" pitchFamily="34" charset="0"/>
              <a:buChar char="•"/>
              <a:tabLst>
                <a:tab pos="8332788" algn="r"/>
              </a:tabLst>
            </a:pPr>
            <a:r>
              <a:rPr lang="en-US" b="1" dirty="0" smtClean="0"/>
              <a:t>Inequalities </a:t>
            </a:r>
            <a:r>
              <a:rPr lang="en-US" b="1" dirty="0"/>
              <a:t>in income and </a:t>
            </a:r>
            <a:r>
              <a:rPr lang="en-US" b="1" dirty="0" smtClean="0"/>
              <a:t>wealth </a:t>
            </a:r>
            <a:r>
              <a:rPr lang="en-US" dirty="0" smtClean="0"/>
              <a:t>-</a:t>
            </a:r>
            <a:r>
              <a:rPr lang="en-US" b="1" dirty="0" smtClean="0"/>
              <a:t> </a:t>
            </a:r>
            <a:r>
              <a:rPr lang="en-US" dirty="0"/>
              <a:t>Although a country might </a:t>
            </a:r>
            <a:r>
              <a:rPr lang="en-US" dirty="0" smtClean="0"/>
              <a:t>experience economic </a:t>
            </a:r>
            <a:r>
              <a:rPr lang="en-US" dirty="0"/>
              <a:t>growth, not </a:t>
            </a:r>
            <a:r>
              <a:rPr lang="en-US" dirty="0" smtClean="0"/>
              <a:t>everyone </a:t>
            </a:r>
            <a:r>
              <a:rPr lang="en-US" dirty="0"/>
              <a:t>will benefit in the same way. Economic </a:t>
            </a:r>
            <a:r>
              <a:rPr lang="en-US" dirty="0" smtClean="0"/>
              <a:t>growth often </a:t>
            </a:r>
            <a:r>
              <a:rPr lang="en-US" dirty="0"/>
              <a:t>creates greater disparities in the distribution of income and wealth - the </a:t>
            </a:r>
            <a:r>
              <a:rPr lang="en-US" dirty="0" smtClean="0"/>
              <a:t>rich get </a:t>
            </a:r>
            <a:r>
              <a:rPr lang="en-US" dirty="0"/>
              <a:t>richer and the poor get relatively poorer, creating a widening gap between </a:t>
            </a:r>
            <a:r>
              <a:rPr lang="en-US" dirty="0" smtClean="0"/>
              <a:t>rich and </a:t>
            </a:r>
            <a:r>
              <a:rPr lang="en-US" dirty="0"/>
              <a:t>poor.</a:t>
            </a:r>
          </a:p>
          <a:p>
            <a:pPr marL="620713" lvl="1" indent="-239713" defTabSz="896938">
              <a:buClr>
                <a:srgbClr val="00B050"/>
              </a:buClr>
              <a:buFont typeface="Arial" panose="020B0604020202020204" pitchFamily="34" charset="0"/>
              <a:buChar char="•"/>
              <a:tabLst>
                <a:tab pos="8332788" algn="r"/>
              </a:tabLst>
            </a:pPr>
            <a:r>
              <a:rPr lang="en-US" i="1" dirty="0"/>
              <a:t>Forbes </a:t>
            </a:r>
            <a:r>
              <a:rPr lang="en-US" dirty="0"/>
              <a:t>magazine </a:t>
            </a:r>
            <a:r>
              <a:rPr lang="en-US" dirty="0" smtClean="0"/>
              <a:t>reported </a:t>
            </a:r>
            <a:r>
              <a:rPr lang="en-US" dirty="0"/>
              <a:t>that in 2012, the top 10 billionaires in the USA had </a:t>
            </a:r>
            <a:r>
              <a:rPr lang="en-US" dirty="0" smtClean="0"/>
              <a:t>a combined </a:t>
            </a:r>
            <a:r>
              <a:rPr lang="en-US" dirty="0"/>
              <a:t>wealth of over $</a:t>
            </a:r>
            <a:r>
              <a:rPr lang="en-US" dirty="0" smtClean="0"/>
              <a:t>347bn </a:t>
            </a:r>
            <a:r>
              <a:rPr lang="en-US" dirty="0"/>
              <a:t>- the equivalent </a:t>
            </a:r>
            <a:r>
              <a:rPr lang="en-US" dirty="0" smtClean="0"/>
              <a:t>of 2.3% </a:t>
            </a:r>
            <a:r>
              <a:rPr lang="en-US" dirty="0"/>
              <a:t>of the </a:t>
            </a:r>
            <a:r>
              <a:rPr lang="en-US" dirty="0" smtClean="0"/>
              <a:t>USA's gross </a:t>
            </a:r>
            <a:r>
              <a:rPr lang="en-US" dirty="0"/>
              <a:t>domestic product. Put another way, their wealth was 2.5 times larger </a:t>
            </a:r>
            <a:r>
              <a:rPr lang="en-US" dirty="0" smtClean="0"/>
              <a:t>than Vietnam's </a:t>
            </a:r>
            <a:r>
              <a:rPr lang="en-US" dirty="0"/>
              <a:t>GDP or 24 times greater than the GDP of Cambodia!</a:t>
            </a:r>
          </a:p>
        </p:txBody>
      </p:sp>
    </p:spTree>
    <p:extLst>
      <p:ext uri="{BB962C8B-B14F-4D97-AF65-F5344CB8AC3E}">
        <p14:creationId xmlns:p14="http://schemas.microsoft.com/office/powerpoint/2010/main" val="3637825991"/>
      </p:ext>
    </p:extLst>
  </p:cSld>
  <p:clrMapOvr>
    <a:masterClrMapping/>
  </p:clrMapOvr>
  <p:transition advClick="0"/>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extLst>
              <p:ext uri="{D42A27DB-BD31-4B8C-83A1-F6EECF244321}">
                <p14:modId xmlns:p14="http://schemas.microsoft.com/office/powerpoint/2010/main" val="2521839746"/>
              </p:ext>
            </p:extLst>
          </p:nvPr>
        </p:nvGraphicFramePr>
        <p:xfrm>
          <a:off x="251522" y="2503284"/>
          <a:ext cx="6696742" cy="2801807"/>
        </p:xfrm>
        <a:graphic>
          <a:graphicData uri="http://schemas.openxmlformats.org/presentationml/2006/ole">
            <mc:AlternateContent xmlns:mc="http://schemas.openxmlformats.org/markup-compatibility/2006">
              <mc:Choice xmlns:v="urn:schemas-microsoft-com:vml" Requires="v">
                <p:oleObj spid="_x0000_s1031" name="Image" r:id="rId4" imgW="9015840" imgH="3771360" progId="Photoshop.Image.16">
                  <p:embed/>
                </p:oleObj>
              </mc:Choice>
              <mc:Fallback>
                <p:oleObj name="Image" r:id="rId4" imgW="9015840" imgH="3771360" progId="Photoshop.Image.16">
                  <p:embed/>
                  <p:pic>
                    <p:nvPicPr>
                      <p:cNvPr id="0" name=""/>
                      <p:cNvPicPr/>
                      <p:nvPr/>
                    </p:nvPicPr>
                    <p:blipFill>
                      <a:blip r:embed="rId5"/>
                      <a:stretch>
                        <a:fillRect/>
                      </a:stretch>
                    </p:blipFill>
                    <p:spPr>
                      <a:xfrm>
                        <a:off x="251522" y="2503284"/>
                        <a:ext cx="6696742" cy="2801807"/>
                      </a:xfrm>
                      <a:prstGeom prst="rect">
                        <a:avLst/>
                      </a:prstGeom>
                    </p:spPr>
                  </p:pic>
                </p:oleObj>
              </mc:Fallback>
            </mc:AlternateContent>
          </a:graphicData>
        </a:graphic>
      </p:graphicFrame>
      <p:sp>
        <p:nvSpPr>
          <p:cNvPr id="8" name="Title 2"/>
          <p:cNvSpPr>
            <a:spLocks noGrp="1"/>
          </p:cNvSpPr>
          <p:nvPr>
            <p:ph type="title"/>
          </p:nvPr>
        </p:nvSpPr>
        <p:spPr>
          <a:xfrm>
            <a:off x="70266" y="72008"/>
            <a:ext cx="7814102" cy="548680"/>
          </a:xfrm>
        </p:spPr>
        <p:txBody>
          <a:bodyPr>
            <a:noAutofit/>
          </a:bodyPr>
          <a:lstStyle/>
          <a:p>
            <a:r>
              <a:rPr lang="en-US" sz="4000" dirty="0" smtClean="0"/>
              <a:t>6.3 – The Business Cycle</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221</a:t>
            </a:r>
          </a:p>
        </p:txBody>
      </p:sp>
      <p:sp>
        <p:nvSpPr>
          <p:cNvPr id="5" name="Rectangle 4"/>
          <p:cNvSpPr/>
          <p:nvPr/>
        </p:nvSpPr>
        <p:spPr>
          <a:xfrm>
            <a:off x="251522" y="1052736"/>
            <a:ext cx="8568950" cy="1138773"/>
          </a:xfrm>
          <a:prstGeom prst="rect">
            <a:avLst/>
          </a:prstGeom>
          <a:noFill/>
          <a:ln w="57150">
            <a:noFill/>
          </a:ln>
        </p:spPr>
        <p:txBody>
          <a:bodyPr wrap="square">
            <a:spAutoFit/>
          </a:bodyPr>
          <a:lstStyle/>
          <a:p>
            <a:pPr marL="361950" lvl="1" indent="-361950" defTabSz="896938">
              <a:buClr>
                <a:srgbClr val="00B050"/>
              </a:buClr>
              <a:buFont typeface="Wingdings 3" panose="05040102010807070707" pitchFamily="18" charset="2"/>
              <a:buChar char=""/>
              <a:tabLst>
                <a:tab pos="8332788" algn="r"/>
              </a:tabLst>
            </a:pPr>
            <a:r>
              <a:rPr lang="en-US" sz="1700" dirty="0" smtClean="0"/>
              <a:t>Economic </a:t>
            </a:r>
            <a:r>
              <a:rPr lang="en-US" sz="1700" dirty="0"/>
              <a:t>growth occurs when there is an increase in the </a:t>
            </a:r>
            <a:r>
              <a:rPr lang="en-US" sz="1700" dirty="0" smtClean="0"/>
              <a:t>level </a:t>
            </a:r>
            <a:r>
              <a:rPr lang="en-US" sz="1700" dirty="0"/>
              <a:t>of economic activity </a:t>
            </a:r>
            <a:r>
              <a:rPr lang="en-US" sz="1700" dirty="0" smtClean="0"/>
              <a:t>in a </a:t>
            </a:r>
            <a:r>
              <a:rPr lang="en-US" sz="1700" dirty="0"/>
              <a:t>country over time. The term </a:t>
            </a:r>
            <a:r>
              <a:rPr lang="en-US" sz="1700" b="1" dirty="0">
                <a:solidFill>
                  <a:srgbClr val="FF0000"/>
                </a:solidFill>
              </a:rPr>
              <a:t>business cycle </a:t>
            </a:r>
            <a:r>
              <a:rPr lang="en-US" sz="1700" dirty="0"/>
              <a:t>(also known as the trade cycle) </a:t>
            </a:r>
            <a:r>
              <a:rPr lang="en-US" sz="1700" dirty="0" smtClean="0"/>
              <a:t>describes the </a:t>
            </a:r>
            <a:r>
              <a:rPr lang="en-US" sz="1700" dirty="0"/>
              <a:t>fluctuations in economic activity in a </a:t>
            </a:r>
            <a:r>
              <a:rPr lang="en-US" sz="1700" dirty="0" smtClean="0"/>
              <a:t>country </a:t>
            </a:r>
            <a:r>
              <a:rPr lang="en-US" sz="1700" dirty="0"/>
              <a:t>over time. These fluctuations </a:t>
            </a:r>
            <a:r>
              <a:rPr lang="en-US" sz="1700" dirty="0" smtClean="0"/>
              <a:t>create a long-term </a:t>
            </a:r>
            <a:r>
              <a:rPr lang="en-US" sz="1700" dirty="0"/>
              <a:t>trend of growth in the economy, as </a:t>
            </a:r>
            <a:r>
              <a:rPr lang="en-US" sz="1700" dirty="0" smtClean="0"/>
              <a:t>below.</a:t>
            </a:r>
            <a:endParaRPr lang="en-US" sz="1700" dirty="0"/>
          </a:p>
        </p:txBody>
      </p:sp>
      <p:sp>
        <p:nvSpPr>
          <p:cNvPr id="3" name="Rectangle 2"/>
          <p:cNvSpPr/>
          <p:nvPr/>
        </p:nvSpPr>
        <p:spPr>
          <a:xfrm>
            <a:off x="755576" y="2204864"/>
            <a:ext cx="2808312" cy="830997"/>
          </a:xfrm>
          <a:prstGeom prst="rect">
            <a:avLst/>
          </a:prstGeom>
          <a:solidFill>
            <a:schemeClr val="accent6">
              <a:lumMod val="40000"/>
              <a:lumOff val="60000"/>
            </a:schemeClr>
          </a:solidFill>
          <a:ln w="12700">
            <a:solidFill>
              <a:srgbClr val="002060"/>
            </a:solidFill>
          </a:ln>
        </p:spPr>
        <p:txBody>
          <a:bodyPr wrap="square">
            <a:spAutoFit/>
          </a:bodyPr>
          <a:lstStyle/>
          <a:p>
            <a:r>
              <a:rPr lang="en-GB" sz="1200" dirty="0" smtClean="0">
                <a:latin typeface="Arial" panose="020B0604020202020204" pitchFamily="34" charset="0"/>
                <a:cs typeface="Arial" panose="020B0604020202020204" pitchFamily="34" charset="0"/>
              </a:rPr>
              <a:t>At the peak of the Trade Cycle economic activity is at its highest level. Unemployment is low, while consumer and business confidence is high</a:t>
            </a:r>
            <a:endParaRPr lang="en-GB" sz="1200" dirty="0">
              <a:latin typeface="Arial" panose="020B0604020202020204" pitchFamily="34" charset="0"/>
              <a:cs typeface="Arial" panose="020B0604020202020204" pitchFamily="34" charset="0"/>
            </a:endParaRPr>
          </a:p>
        </p:txBody>
      </p:sp>
      <p:sp>
        <p:nvSpPr>
          <p:cNvPr id="7" name="Rectangle 6"/>
          <p:cNvSpPr/>
          <p:nvPr/>
        </p:nvSpPr>
        <p:spPr>
          <a:xfrm>
            <a:off x="3995936" y="5397023"/>
            <a:ext cx="4824536" cy="1200329"/>
          </a:xfrm>
          <a:prstGeom prst="rect">
            <a:avLst/>
          </a:prstGeom>
          <a:solidFill>
            <a:schemeClr val="accent5">
              <a:lumMod val="20000"/>
              <a:lumOff val="80000"/>
            </a:schemeClr>
          </a:solidFill>
          <a:ln w="12700">
            <a:solidFill>
              <a:srgbClr val="002060"/>
            </a:solidFill>
          </a:ln>
        </p:spPr>
        <p:txBody>
          <a:bodyPr wrap="square">
            <a:spAutoFit/>
          </a:bodyPr>
          <a:lstStyle/>
          <a:p>
            <a:r>
              <a:rPr lang="en-GB" sz="1200" dirty="0" smtClean="0">
                <a:latin typeface="Arial" panose="020B0604020202020204" pitchFamily="34" charset="0"/>
                <a:cs typeface="Arial" panose="020B0604020202020204" pitchFamily="34" charset="0"/>
              </a:rPr>
              <a:t>At the bottom of a recession in the Trade Cycle, a slump (or trough) is said to exist, There will be high unemployment while consumption, investment and net export earnings will be low. Many businesses will have collapsed and consumers have little confidence in the economy. Hence, government spending may be needed to help the economy to recover from the recession.</a:t>
            </a:r>
            <a:endParaRPr lang="en-GB" sz="1200" dirty="0">
              <a:latin typeface="Arial" panose="020B0604020202020204" pitchFamily="34" charset="0"/>
              <a:cs typeface="Arial" panose="020B0604020202020204" pitchFamily="34" charset="0"/>
            </a:endParaRPr>
          </a:p>
        </p:txBody>
      </p:sp>
      <p:sp>
        <p:nvSpPr>
          <p:cNvPr id="9" name="Rectangle 8"/>
          <p:cNvSpPr/>
          <p:nvPr/>
        </p:nvSpPr>
        <p:spPr>
          <a:xfrm>
            <a:off x="251522" y="5397023"/>
            <a:ext cx="3600398" cy="1200329"/>
          </a:xfrm>
          <a:prstGeom prst="rect">
            <a:avLst/>
          </a:prstGeom>
          <a:solidFill>
            <a:schemeClr val="accent4">
              <a:lumMod val="20000"/>
              <a:lumOff val="80000"/>
            </a:schemeClr>
          </a:solidFill>
          <a:ln w="12700">
            <a:solidFill>
              <a:srgbClr val="002060"/>
            </a:solidFill>
          </a:ln>
        </p:spPr>
        <p:txBody>
          <a:bodyPr wrap="square">
            <a:spAutoFit/>
          </a:bodyPr>
          <a:lstStyle/>
          <a:p>
            <a:r>
              <a:rPr lang="en-GB" sz="1200" dirty="0" smtClean="0">
                <a:latin typeface="Arial" panose="020B0604020202020204" pitchFamily="34" charset="0"/>
                <a:cs typeface="Arial" panose="020B0604020202020204" pitchFamily="34" charset="0"/>
              </a:rPr>
              <a:t>There is a fall in GDP during an economic recession. Technically, a recession occurs when a country’s GDP falls for 2 consecutive quarters. During a recession, there is a decline in consumption, investment and net exports (due to falling export earnings).</a:t>
            </a:r>
            <a:endParaRPr lang="en-GB" sz="1200" dirty="0">
              <a:latin typeface="Arial" panose="020B0604020202020204" pitchFamily="34" charset="0"/>
              <a:cs typeface="Arial" panose="020B0604020202020204" pitchFamily="34" charset="0"/>
            </a:endParaRPr>
          </a:p>
        </p:txBody>
      </p:sp>
      <p:sp>
        <p:nvSpPr>
          <p:cNvPr id="10" name="Rectangle 9"/>
          <p:cNvSpPr/>
          <p:nvPr/>
        </p:nvSpPr>
        <p:spPr>
          <a:xfrm>
            <a:off x="4556422" y="3925505"/>
            <a:ext cx="4264050" cy="1015663"/>
          </a:xfrm>
          <a:prstGeom prst="rect">
            <a:avLst/>
          </a:prstGeom>
          <a:solidFill>
            <a:schemeClr val="accent6">
              <a:lumMod val="40000"/>
              <a:lumOff val="60000"/>
            </a:schemeClr>
          </a:solidFill>
          <a:ln w="12700">
            <a:solidFill>
              <a:srgbClr val="002060"/>
            </a:solidFill>
          </a:ln>
        </p:spPr>
        <p:txBody>
          <a:bodyPr wrap="square">
            <a:spAutoFit/>
          </a:bodyPr>
          <a:lstStyle/>
          <a:p>
            <a:r>
              <a:rPr lang="en-GB" sz="1200" dirty="0" smtClean="0">
                <a:latin typeface="Arial" panose="020B0604020202020204" pitchFamily="34" charset="0"/>
                <a:cs typeface="Arial" panose="020B0604020202020204" pitchFamily="34" charset="0"/>
              </a:rPr>
              <a:t>During a boom (or economic growth), the level if economic activity rises, caused by any combination of an increase in consumption, investment, government spending and new export earnings. Technically, economic growth occurs when GDP increases for two consecutive quarters (6 months)</a:t>
            </a:r>
            <a:endParaRPr lang="en-GB" sz="1200" dirty="0">
              <a:latin typeface="Arial" panose="020B0604020202020204" pitchFamily="34" charset="0"/>
              <a:cs typeface="Arial" panose="020B0604020202020204" pitchFamily="34" charset="0"/>
            </a:endParaRPr>
          </a:p>
        </p:txBody>
      </p:sp>
      <p:sp>
        <p:nvSpPr>
          <p:cNvPr id="12" name="Rectangle 11"/>
          <p:cNvSpPr/>
          <p:nvPr/>
        </p:nvSpPr>
        <p:spPr>
          <a:xfrm>
            <a:off x="3707904" y="2165955"/>
            <a:ext cx="5112568" cy="830997"/>
          </a:xfrm>
          <a:prstGeom prst="rect">
            <a:avLst/>
          </a:prstGeom>
          <a:solidFill>
            <a:schemeClr val="accent5">
              <a:lumMod val="20000"/>
              <a:lumOff val="80000"/>
            </a:schemeClr>
          </a:solidFill>
          <a:ln w="12700">
            <a:solidFill>
              <a:srgbClr val="002060"/>
            </a:solidFill>
          </a:ln>
        </p:spPr>
        <p:txBody>
          <a:bodyPr wrap="square">
            <a:spAutoFit/>
          </a:bodyPr>
          <a:lstStyle/>
          <a:p>
            <a:r>
              <a:rPr lang="en-GB" sz="1200" dirty="0">
                <a:latin typeface="Arial" panose="020B0604020202020204" pitchFamily="34" charset="0"/>
                <a:cs typeface="Arial" panose="020B0604020202020204" pitchFamily="34" charset="0"/>
              </a:rPr>
              <a:t>A</a:t>
            </a:r>
            <a:r>
              <a:rPr lang="en-GB" sz="1200" dirty="0" smtClean="0">
                <a:latin typeface="Arial" panose="020B0604020202020204" pitchFamily="34" charset="0"/>
                <a:cs typeface="Arial" panose="020B0604020202020204" pitchFamily="34" charset="0"/>
              </a:rPr>
              <a:t> recovery in the business cycle occurs when the level of GDP starts to rise, thus recovering from the slump. Levels of net exports, consumption and investment </a:t>
            </a:r>
            <a:r>
              <a:rPr lang="en-GB" sz="1200" dirty="0">
                <a:latin typeface="Arial" panose="020B0604020202020204" pitchFamily="34" charset="0"/>
                <a:cs typeface="Arial" panose="020B0604020202020204" pitchFamily="34" charset="0"/>
              </a:rPr>
              <a:t>gradually rise</a:t>
            </a:r>
            <a:r>
              <a:rPr lang="en-GB" sz="1200" dirty="0" smtClean="0">
                <a:latin typeface="Arial" panose="020B0604020202020204" pitchFamily="34" charset="0"/>
                <a:cs typeface="Arial" panose="020B0604020202020204" pitchFamily="34" charset="0"/>
              </a:rPr>
              <a:t>, thus leading to employment opportunities in the long run.</a:t>
            </a:r>
            <a:endParaRPr lang="en-GB"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6762201"/>
      </p:ext>
    </p:extLst>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8859452" cy="548680"/>
          </a:xfrm>
        </p:spPr>
        <p:txBody>
          <a:bodyPr>
            <a:noAutofit/>
          </a:bodyPr>
          <a:lstStyle/>
          <a:p>
            <a:r>
              <a:rPr lang="en-US" sz="4000" dirty="0" smtClean="0"/>
              <a:t>Grade Descriptors – Grade F</a:t>
            </a:r>
            <a:endParaRPr lang="en-GB" sz="4000" dirty="0"/>
          </a:p>
        </p:txBody>
      </p:sp>
      <p:sp>
        <p:nvSpPr>
          <p:cNvPr id="3" name="Rectangle 2"/>
          <p:cNvSpPr/>
          <p:nvPr/>
        </p:nvSpPr>
        <p:spPr>
          <a:xfrm>
            <a:off x="251520" y="1052736"/>
            <a:ext cx="8568952" cy="5324535"/>
          </a:xfrm>
          <a:prstGeom prst="rect">
            <a:avLst/>
          </a:prstGeom>
        </p:spPr>
        <p:txBody>
          <a:bodyPr wrap="square">
            <a:spAutoFit/>
          </a:bodyPr>
          <a:lstStyle/>
          <a:p>
            <a:pPr marL="406400" indent="-406400">
              <a:buClr>
                <a:srgbClr val="00B050"/>
              </a:buClr>
              <a:buFont typeface="Wingdings 3" panose="05040102010807070707" pitchFamily="18" charset="2"/>
              <a:buChar char=""/>
            </a:pPr>
            <a:r>
              <a:rPr lang="en-US" sz="2000" dirty="0" smtClean="0"/>
              <a:t>To </a:t>
            </a:r>
            <a:r>
              <a:rPr lang="en-US" sz="2000" dirty="0"/>
              <a:t>achieve a </a:t>
            </a:r>
            <a:r>
              <a:rPr lang="en-US" sz="2000" b="1" dirty="0"/>
              <a:t>Grade F</a:t>
            </a:r>
            <a:r>
              <a:rPr lang="en-US" sz="2000" dirty="0"/>
              <a:t>, a candidate must show some familiarity with the central concepts and ideas in </a:t>
            </a:r>
            <a:r>
              <a:rPr lang="en-US" sz="2000" dirty="0" smtClean="0"/>
              <a:t>the syllabus</a:t>
            </a:r>
            <a:r>
              <a:rPr lang="en-US" sz="2000" dirty="0"/>
              <a:t>. Within the separate assessment objectives, a candidate awarded a Grade F must show:</a:t>
            </a:r>
          </a:p>
          <a:p>
            <a:pPr>
              <a:buClr>
                <a:srgbClr val="00B050"/>
              </a:buClr>
            </a:pPr>
            <a:r>
              <a:rPr lang="en-US" sz="2000" b="1" dirty="0"/>
              <a:t>AO1: Knowledge with understanding</a:t>
            </a:r>
          </a:p>
          <a:p>
            <a:pPr marL="693738" indent="-287338">
              <a:buClr>
                <a:srgbClr val="00B050"/>
              </a:buClr>
              <a:buFont typeface="Arial" panose="020B0604020202020204" pitchFamily="34" charset="0"/>
              <a:buChar char="•"/>
            </a:pPr>
            <a:r>
              <a:rPr lang="en-US" sz="2000" dirty="0" smtClean="0"/>
              <a:t>Some </a:t>
            </a:r>
            <a:r>
              <a:rPr lang="en-US" sz="2000" dirty="0"/>
              <a:t>ability to identify specific facts or principles in relation to the content of the syllabus</a:t>
            </a:r>
          </a:p>
          <a:p>
            <a:pPr marL="693738" indent="-287338">
              <a:buClr>
                <a:srgbClr val="00B050"/>
              </a:buClr>
              <a:buFont typeface="Arial" panose="020B0604020202020204" pitchFamily="34" charset="0"/>
              <a:buChar char="•"/>
            </a:pPr>
            <a:r>
              <a:rPr lang="en-US" sz="2000" dirty="0" smtClean="0"/>
              <a:t>Some </a:t>
            </a:r>
            <a:r>
              <a:rPr lang="en-US" sz="2000" dirty="0"/>
              <a:t>ability to describe graphs, diagrams, tables.</a:t>
            </a:r>
          </a:p>
          <a:p>
            <a:pPr>
              <a:buClr>
                <a:srgbClr val="00B050"/>
              </a:buClr>
            </a:pPr>
            <a:r>
              <a:rPr lang="en-US" sz="2000" b="1" dirty="0"/>
              <a:t>AO2: Analysis</a:t>
            </a:r>
          </a:p>
          <a:p>
            <a:pPr marL="693738" indent="-287338">
              <a:buClr>
                <a:srgbClr val="00B050"/>
              </a:buClr>
              <a:buFont typeface="Arial" panose="020B0604020202020204" pitchFamily="34" charset="0"/>
              <a:buChar char="•"/>
            </a:pPr>
            <a:r>
              <a:rPr lang="en-US" sz="2000" dirty="0" smtClean="0"/>
              <a:t>Some </a:t>
            </a:r>
            <a:r>
              <a:rPr lang="en-US" sz="2000" dirty="0"/>
              <a:t>ability to classify data in a simple way and some ability to select relevant information from </a:t>
            </a:r>
            <a:r>
              <a:rPr lang="en-US" sz="2000" dirty="0" smtClean="0"/>
              <a:t>a set </a:t>
            </a:r>
            <a:r>
              <a:rPr lang="en-US" sz="2000" dirty="0"/>
              <a:t>of data</a:t>
            </a:r>
          </a:p>
          <a:p>
            <a:pPr marL="693738" indent="-287338">
              <a:buClr>
                <a:srgbClr val="00B050"/>
              </a:buClr>
              <a:buFont typeface="Arial" panose="020B0604020202020204" pitchFamily="34" charset="0"/>
              <a:buChar char="•"/>
            </a:pPr>
            <a:r>
              <a:rPr lang="en-US" sz="2000" dirty="0" smtClean="0"/>
              <a:t>Some </a:t>
            </a:r>
            <a:r>
              <a:rPr lang="en-US" sz="2000" dirty="0"/>
              <a:t>ability to apply the tools of economic analysis to particular situations.</a:t>
            </a:r>
          </a:p>
          <a:p>
            <a:pPr>
              <a:buClr>
                <a:srgbClr val="00B050"/>
              </a:buClr>
            </a:pPr>
            <a:r>
              <a:rPr lang="en-US" sz="2000" b="1" dirty="0"/>
              <a:t>AO3: Critical evaluation and decision-making</a:t>
            </a:r>
          </a:p>
          <a:p>
            <a:pPr marL="693738" indent="-287338">
              <a:buClr>
                <a:srgbClr val="00B050"/>
              </a:buClr>
              <a:buFont typeface="Arial" panose="020B0604020202020204" pitchFamily="34" charset="0"/>
              <a:buChar char="•"/>
            </a:pPr>
            <a:r>
              <a:rPr lang="en-US" sz="2000" dirty="0" smtClean="0"/>
              <a:t>A </a:t>
            </a:r>
            <a:r>
              <a:rPr lang="en-US" sz="2000" dirty="0"/>
              <a:t>limited ability to discriminate between different sources of information and to describe </a:t>
            </a:r>
            <a:r>
              <a:rPr lang="en-US" sz="2000" dirty="0" smtClean="0"/>
              <a:t>the difference </a:t>
            </a:r>
            <a:r>
              <a:rPr lang="en-US" sz="2000" dirty="0"/>
              <a:t>between facts and opinions</a:t>
            </a:r>
          </a:p>
          <a:p>
            <a:pPr marL="693738" indent="-287338">
              <a:buClr>
                <a:srgbClr val="00B050"/>
              </a:buClr>
              <a:buFont typeface="Arial" panose="020B0604020202020204" pitchFamily="34" charset="0"/>
              <a:buChar char="•"/>
            </a:pPr>
            <a:r>
              <a:rPr lang="en-US" sz="2000" dirty="0" smtClean="0"/>
              <a:t>Some </a:t>
            </a:r>
            <a:r>
              <a:rPr lang="en-US" sz="2000" dirty="0"/>
              <a:t>ability to use information relating to a particular topic.</a:t>
            </a:r>
            <a:endParaRPr lang="en-US" dirty="0"/>
          </a:p>
        </p:txBody>
      </p:sp>
    </p:spTree>
    <p:extLst>
      <p:ext uri="{BB962C8B-B14F-4D97-AF65-F5344CB8AC3E}">
        <p14:creationId xmlns:p14="http://schemas.microsoft.com/office/powerpoint/2010/main" val="3800030393"/>
      </p:ext>
    </p:extLst>
  </p:cSld>
  <p:clrMapOvr>
    <a:masterClrMapping/>
  </p:clrMapOvr>
  <p:transition advClick="0"/>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4000" dirty="0" smtClean="0"/>
              <a:t>6.3 – The Business Cycle</a:t>
            </a:r>
            <a:endParaRPr lang="en-GB" sz="40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221</a:t>
            </a:r>
          </a:p>
        </p:txBody>
      </p:sp>
      <p:sp>
        <p:nvSpPr>
          <p:cNvPr id="5" name="Rectangle 4"/>
          <p:cNvSpPr/>
          <p:nvPr/>
        </p:nvSpPr>
        <p:spPr>
          <a:xfrm>
            <a:off x="251522" y="1052736"/>
            <a:ext cx="6120678" cy="5632311"/>
          </a:xfrm>
          <a:prstGeom prst="rect">
            <a:avLst/>
          </a:prstGeom>
          <a:solidFill>
            <a:schemeClr val="accent5">
              <a:lumMod val="20000"/>
              <a:lumOff val="80000"/>
            </a:schemeClr>
          </a:solidFill>
          <a:ln w="57150">
            <a:solidFill>
              <a:srgbClr val="002060"/>
            </a:solidFill>
          </a:ln>
        </p:spPr>
        <p:txBody>
          <a:bodyPr wrap="square">
            <a:spAutoFit/>
          </a:bodyPr>
          <a:lstStyle/>
          <a:p>
            <a:pPr marL="0" lvl="1" defTabSz="896938">
              <a:buClr>
                <a:srgbClr val="00B050"/>
              </a:buClr>
              <a:tabLst>
                <a:tab pos="8332788" algn="r"/>
              </a:tabLst>
            </a:pPr>
            <a:r>
              <a:rPr lang="en-US" sz="2000" b="1" dirty="0"/>
              <a:t>Case </a:t>
            </a:r>
            <a:r>
              <a:rPr lang="en-US" sz="2000" b="1" dirty="0" smtClean="0"/>
              <a:t>Study</a:t>
            </a:r>
            <a:r>
              <a:rPr lang="en-US" sz="2000" b="1" dirty="0"/>
              <a:t>: Recession in the PIGS economies</a:t>
            </a:r>
          </a:p>
          <a:p>
            <a:pPr marL="361950" lvl="1" indent="-361950" defTabSz="896938">
              <a:buClr>
                <a:srgbClr val="00B050"/>
              </a:buClr>
              <a:buFont typeface="Wingdings 3" panose="05040102010807070707" pitchFamily="18" charset="2"/>
              <a:buChar char=""/>
              <a:tabLst>
                <a:tab pos="8332788" algn="r"/>
              </a:tabLst>
            </a:pPr>
            <a:r>
              <a:rPr lang="en-US" sz="2000" dirty="0" smtClean="0"/>
              <a:t>Following </a:t>
            </a:r>
            <a:r>
              <a:rPr lang="en-US" sz="2000" dirty="0"/>
              <a:t>the global financial crisis of 2008, the economies of Portugal, Ireland, Greece </a:t>
            </a:r>
            <a:r>
              <a:rPr lang="en-US" sz="2000" dirty="0" smtClean="0"/>
              <a:t>and Spain </a:t>
            </a:r>
            <a:r>
              <a:rPr lang="en-US" sz="2000" dirty="0"/>
              <a:t>faced a major economic downturn in their business cycle.</a:t>
            </a:r>
          </a:p>
          <a:p>
            <a:pPr marL="361950" lvl="1" indent="-361950" defTabSz="896938">
              <a:buClr>
                <a:srgbClr val="00B050"/>
              </a:buClr>
              <a:buFont typeface="Wingdings 3" panose="05040102010807070707" pitchFamily="18" charset="2"/>
              <a:buChar char=""/>
              <a:tabLst>
                <a:tab pos="8332788" algn="r"/>
              </a:tabLst>
            </a:pPr>
            <a:r>
              <a:rPr lang="en-US" sz="2000" dirty="0"/>
              <a:t>By 2013, both Greece and Spain were experiencing record unemployment rates of </a:t>
            </a:r>
            <a:r>
              <a:rPr lang="en-US" sz="2000" dirty="0" smtClean="0"/>
              <a:t>26.8% and 26.6% respectively</a:t>
            </a:r>
            <a:r>
              <a:rPr lang="en-US" sz="2000" dirty="0"/>
              <a:t>. </a:t>
            </a:r>
            <a:r>
              <a:rPr lang="en-US" sz="2000" dirty="0" smtClean="0"/>
              <a:t>Spain's youth unemployment rate (among those aged 21 and below) was 55% </a:t>
            </a:r>
            <a:r>
              <a:rPr lang="en-US" sz="2000" dirty="0"/>
              <a:t>- </a:t>
            </a:r>
            <a:r>
              <a:rPr lang="en-US" sz="2000" dirty="0" smtClean="0"/>
              <a:t>the highest in EU history</a:t>
            </a:r>
            <a:r>
              <a:rPr lang="en-US" sz="2000" dirty="0"/>
              <a:t>.</a:t>
            </a:r>
          </a:p>
          <a:p>
            <a:pPr marL="361950" lvl="1" indent="-361950" defTabSz="896938">
              <a:buClr>
                <a:srgbClr val="00B050"/>
              </a:buClr>
              <a:buFont typeface="Wingdings 3" panose="05040102010807070707" pitchFamily="18" charset="2"/>
              <a:buChar char=""/>
              <a:tabLst>
                <a:tab pos="8332788" algn="r"/>
              </a:tabLst>
            </a:pPr>
            <a:r>
              <a:rPr lang="en-US" sz="2000" dirty="0"/>
              <a:t>Under such extreme economic circumstances, the government needs to intervene </a:t>
            </a:r>
            <a:r>
              <a:rPr lang="en-US" sz="2000" dirty="0" smtClean="0"/>
              <a:t>to help </a:t>
            </a:r>
            <a:r>
              <a:rPr lang="en-US" sz="2000" dirty="0"/>
              <a:t>the economies to recover. All four PIGS economies received financial bailouts:</a:t>
            </a:r>
          </a:p>
          <a:p>
            <a:pPr marL="723900" lvl="1" indent="-361950" defTabSz="896938">
              <a:buClr>
                <a:srgbClr val="00B050"/>
              </a:buClr>
              <a:buFont typeface="Arial" panose="020B0604020202020204" pitchFamily="34" charset="0"/>
              <a:buChar char="•"/>
              <a:tabLst>
                <a:tab pos="8332788" algn="r"/>
              </a:tabLst>
            </a:pPr>
            <a:r>
              <a:rPr lang="en-US" sz="2000" dirty="0" smtClean="0"/>
              <a:t>Portugal - $114 billion</a:t>
            </a:r>
            <a:endParaRPr lang="en-US" sz="2000" dirty="0"/>
          </a:p>
          <a:p>
            <a:pPr marL="723900" lvl="1" indent="-361950" defTabSz="896938">
              <a:buClr>
                <a:srgbClr val="00B050"/>
              </a:buClr>
              <a:buFont typeface="Arial" panose="020B0604020202020204" pitchFamily="34" charset="0"/>
              <a:buChar char="•"/>
              <a:tabLst>
                <a:tab pos="8332788" algn="r"/>
              </a:tabLst>
            </a:pPr>
            <a:r>
              <a:rPr lang="en-US" sz="2000" dirty="0" smtClean="0"/>
              <a:t>Ireland - $113 </a:t>
            </a:r>
            <a:r>
              <a:rPr lang="en-US" sz="2000" dirty="0"/>
              <a:t>billion</a:t>
            </a:r>
          </a:p>
          <a:p>
            <a:pPr marL="723900" lvl="1" indent="-361950" defTabSz="896938">
              <a:buClr>
                <a:srgbClr val="00B050"/>
              </a:buClr>
              <a:buFont typeface="Arial" panose="020B0604020202020204" pitchFamily="34" charset="0"/>
              <a:buChar char="•"/>
              <a:tabLst>
                <a:tab pos="8332788" algn="r"/>
              </a:tabLst>
            </a:pPr>
            <a:r>
              <a:rPr lang="en-US" sz="2000" dirty="0" smtClean="0"/>
              <a:t>Greece - $159 billion</a:t>
            </a:r>
            <a:endParaRPr lang="en-US" sz="2000" dirty="0"/>
          </a:p>
          <a:p>
            <a:pPr marL="723900" lvl="1" indent="-361950" defTabSz="896938">
              <a:buClr>
                <a:srgbClr val="00B050"/>
              </a:buClr>
              <a:buFont typeface="Arial" panose="020B0604020202020204" pitchFamily="34" charset="0"/>
              <a:buChar char="•"/>
              <a:tabLst>
                <a:tab pos="8332788" algn="r"/>
              </a:tabLst>
            </a:pPr>
            <a:r>
              <a:rPr lang="en-US" sz="2000" dirty="0" smtClean="0"/>
              <a:t>Spain - $130 </a:t>
            </a:r>
            <a:r>
              <a:rPr lang="en-US" sz="2000" dirty="0"/>
              <a:t>billion</a:t>
            </a:r>
          </a:p>
        </p:txBody>
      </p:sp>
    </p:spTree>
    <p:extLst>
      <p:ext uri="{BB962C8B-B14F-4D97-AF65-F5344CB8AC3E}">
        <p14:creationId xmlns:p14="http://schemas.microsoft.com/office/powerpoint/2010/main" val="2919262575"/>
      </p:ext>
    </p:extLst>
  </p:cSld>
  <p:clrMapOvr>
    <a:masterClrMapping/>
  </p:clrMapOvr>
  <p:transition advClick="0"/>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900" dirty="0" smtClean="0"/>
              <a:t>6.3 – Measures and Indicators of Living Standards</a:t>
            </a:r>
            <a:endParaRPr lang="en-GB" sz="29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222</a:t>
            </a:r>
          </a:p>
        </p:txBody>
      </p:sp>
      <p:sp>
        <p:nvSpPr>
          <p:cNvPr id="5" name="Rectangle 4"/>
          <p:cNvSpPr/>
          <p:nvPr/>
        </p:nvSpPr>
        <p:spPr>
          <a:xfrm>
            <a:off x="251522" y="1052736"/>
            <a:ext cx="8568950" cy="2723823"/>
          </a:xfrm>
          <a:prstGeom prst="rect">
            <a:avLst/>
          </a:prstGeom>
          <a:noFill/>
          <a:ln w="57150">
            <a:noFill/>
          </a:ln>
        </p:spPr>
        <p:txBody>
          <a:bodyPr wrap="square">
            <a:spAutoFit/>
          </a:bodyPr>
          <a:lstStyle/>
          <a:p>
            <a:pPr marL="361950" lvl="1" indent="-361950" defTabSz="896938">
              <a:buClr>
                <a:srgbClr val="00B050"/>
              </a:buClr>
              <a:buFont typeface="Wingdings 3" panose="05040102010807070707" pitchFamily="18" charset="2"/>
              <a:buChar char=""/>
              <a:tabLst>
                <a:tab pos="8332788" algn="r"/>
              </a:tabLst>
            </a:pPr>
            <a:r>
              <a:rPr lang="en-US" sz="1900" dirty="0"/>
              <a:t>Economists </a:t>
            </a:r>
            <a:r>
              <a:rPr lang="en-US" sz="1900" dirty="0" smtClean="0"/>
              <a:t>believe </a:t>
            </a:r>
            <a:r>
              <a:rPr lang="en-US" sz="1900" dirty="0"/>
              <a:t>that sustained economic growth is an important </a:t>
            </a:r>
            <a:r>
              <a:rPr lang="en-US" sz="1900" dirty="0" smtClean="0"/>
              <a:t>macroeconomic objective </a:t>
            </a:r>
            <a:r>
              <a:rPr lang="en-US" sz="1900" dirty="0"/>
              <a:t>because it is the most practical measure of standards of living in a country.</a:t>
            </a:r>
          </a:p>
          <a:p>
            <a:pPr marL="361950" lvl="1" indent="-361950" defTabSz="896938">
              <a:buClr>
                <a:srgbClr val="00B050"/>
              </a:buClr>
              <a:buFont typeface="Wingdings 3" panose="05040102010807070707" pitchFamily="18" charset="2"/>
              <a:buChar char=""/>
              <a:tabLst>
                <a:tab pos="8332788" algn="r"/>
              </a:tabLst>
            </a:pPr>
            <a:r>
              <a:rPr lang="en-US" sz="1900" dirty="0" smtClean="0"/>
              <a:t>E.g., </a:t>
            </a:r>
            <a:r>
              <a:rPr lang="en-US" sz="1900" dirty="0"/>
              <a:t>China's phenomenal economic growth over the past three decades </a:t>
            </a:r>
            <a:r>
              <a:rPr lang="en-US" sz="1900" dirty="0" smtClean="0"/>
              <a:t>has led </a:t>
            </a:r>
            <a:r>
              <a:rPr lang="en-US" sz="1900" dirty="0"/>
              <a:t>to an increase in the standard </a:t>
            </a:r>
            <a:r>
              <a:rPr lang="en-US" sz="1900" dirty="0" smtClean="0"/>
              <a:t>of living </a:t>
            </a:r>
            <a:r>
              <a:rPr lang="en-US" sz="1900" dirty="0"/>
              <a:t>for the majority </a:t>
            </a:r>
            <a:r>
              <a:rPr lang="en-US" sz="1900" dirty="0" smtClean="0"/>
              <a:t>of its </a:t>
            </a:r>
            <a:r>
              <a:rPr lang="en-US" sz="1900" dirty="0"/>
              <a:t>population. </a:t>
            </a:r>
            <a:r>
              <a:rPr lang="en-US" sz="1900" dirty="0" smtClean="0"/>
              <a:t>With an </a:t>
            </a:r>
            <a:r>
              <a:rPr lang="en-US" sz="1900" dirty="0"/>
              <a:t>average growth of </a:t>
            </a:r>
            <a:r>
              <a:rPr lang="en-US" sz="1900" dirty="0" smtClean="0"/>
              <a:t>10% </a:t>
            </a:r>
            <a:r>
              <a:rPr lang="en-US" sz="1900" dirty="0"/>
              <a:t>per year, the average Chinese citizen would </a:t>
            </a:r>
            <a:r>
              <a:rPr lang="en-US" sz="1900" dirty="0" smtClean="0"/>
              <a:t>double their </a:t>
            </a:r>
            <a:r>
              <a:rPr lang="en-US" sz="1900" dirty="0"/>
              <a:t>income every seventh year (see Figure 20.3).</a:t>
            </a:r>
          </a:p>
          <a:p>
            <a:pPr marL="361950" lvl="1" indent="-361950" defTabSz="896938">
              <a:buClr>
                <a:srgbClr val="00B050"/>
              </a:buClr>
              <a:buFont typeface="Wingdings 3" panose="05040102010807070707" pitchFamily="18" charset="2"/>
              <a:buChar char=""/>
              <a:tabLst>
                <a:tab pos="8332788" algn="r"/>
              </a:tabLst>
            </a:pPr>
            <a:r>
              <a:rPr lang="en-US" sz="1900" dirty="0"/>
              <a:t>The </a:t>
            </a:r>
            <a:r>
              <a:rPr lang="en-US" sz="1900" dirty="0" smtClean="0"/>
              <a:t>two </a:t>
            </a:r>
            <a:r>
              <a:rPr lang="en-US" sz="1900" dirty="0"/>
              <a:t>main measures or indicators of living standards are </a:t>
            </a:r>
            <a:r>
              <a:rPr lang="en-US" sz="1900" b="1" dirty="0">
                <a:solidFill>
                  <a:srgbClr val="FF0000"/>
                </a:solidFill>
              </a:rPr>
              <a:t>GDP per head</a:t>
            </a:r>
            <a:r>
              <a:rPr lang="en-US" sz="1900" dirty="0"/>
              <a:t> (</a:t>
            </a:r>
            <a:r>
              <a:rPr lang="en-US" sz="1900" dirty="0" smtClean="0"/>
              <a:t>or </a:t>
            </a:r>
            <a:r>
              <a:rPr lang="en-US" sz="1900" b="1" dirty="0" smtClean="0">
                <a:solidFill>
                  <a:srgbClr val="FF0000"/>
                </a:solidFill>
              </a:rPr>
              <a:t>GDP </a:t>
            </a:r>
            <a:r>
              <a:rPr lang="en-US" sz="1900" b="1" dirty="0">
                <a:solidFill>
                  <a:srgbClr val="FF0000"/>
                </a:solidFill>
              </a:rPr>
              <a:t>per capita</a:t>
            </a:r>
            <a:r>
              <a:rPr lang="en-US" sz="1900" dirty="0"/>
              <a:t>) and the </a:t>
            </a:r>
            <a:r>
              <a:rPr lang="en-US" sz="1900" b="1" dirty="0">
                <a:solidFill>
                  <a:srgbClr val="FF0000"/>
                </a:solidFill>
              </a:rPr>
              <a:t>Human Development Index </a:t>
            </a:r>
            <a:r>
              <a:rPr lang="en-US" sz="1900" dirty="0"/>
              <a:t>(HDI).</a:t>
            </a:r>
          </a:p>
        </p:txBody>
      </p:sp>
      <p:graphicFrame>
        <p:nvGraphicFramePr>
          <p:cNvPr id="13" name="Chart 12"/>
          <p:cNvGraphicFramePr>
            <a:graphicFrameLocks/>
          </p:cNvGraphicFramePr>
          <p:nvPr>
            <p:extLst>
              <p:ext uri="{D42A27DB-BD31-4B8C-83A1-F6EECF244321}">
                <p14:modId xmlns:p14="http://schemas.microsoft.com/office/powerpoint/2010/main" val="870383124"/>
              </p:ext>
            </p:extLst>
          </p:nvPr>
        </p:nvGraphicFramePr>
        <p:xfrm>
          <a:off x="395536" y="3845716"/>
          <a:ext cx="8280919" cy="28236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80839619"/>
      </p:ext>
    </p:extLst>
  </p:cSld>
  <p:clrMapOvr>
    <a:masterClrMapping/>
  </p:clrMapOvr>
  <p:transition advClick="0"/>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900" dirty="0" smtClean="0"/>
              <a:t>6.3 – Measures and Indicators of Living Standards</a:t>
            </a:r>
            <a:endParaRPr lang="en-GB" sz="29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222</a:t>
            </a:r>
          </a:p>
        </p:txBody>
      </p:sp>
      <p:sp>
        <p:nvSpPr>
          <p:cNvPr id="5" name="Rectangle 4"/>
          <p:cNvSpPr/>
          <p:nvPr/>
        </p:nvSpPr>
        <p:spPr>
          <a:xfrm>
            <a:off x="251522" y="1052736"/>
            <a:ext cx="8568950" cy="5663089"/>
          </a:xfrm>
          <a:prstGeom prst="rect">
            <a:avLst/>
          </a:prstGeom>
          <a:noFill/>
          <a:ln w="57150">
            <a:noFill/>
          </a:ln>
        </p:spPr>
        <p:txBody>
          <a:bodyPr wrap="square">
            <a:spAutoFit/>
          </a:bodyPr>
          <a:lstStyle/>
          <a:p>
            <a:pPr marL="361950" lvl="1" indent="-361950" defTabSz="896938">
              <a:buClr>
                <a:srgbClr val="00B050"/>
              </a:buClr>
              <a:buFont typeface="Wingdings 3" panose="05040102010807070707" pitchFamily="18" charset="2"/>
              <a:buChar char=""/>
              <a:tabLst>
                <a:tab pos="8332788" algn="r"/>
              </a:tabLst>
            </a:pPr>
            <a:r>
              <a:rPr lang="en-US" sz="2200" dirty="0"/>
              <a:t>One problem in using GDP figures to measure standards of living is that the size </a:t>
            </a:r>
            <a:r>
              <a:rPr lang="en-US" sz="2200" dirty="0" smtClean="0"/>
              <a:t>of the </a:t>
            </a:r>
            <a:r>
              <a:rPr lang="en-US" sz="2200" dirty="0"/>
              <a:t>population is ignored. </a:t>
            </a:r>
            <a:r>
              <a:rPr lang="en-US" sz="2200" dirty="0" smtClean="0"/>
              <a:t>E.g., </a:t>
            </a:r>
            <a:r>
              <a:rPr lang="en-US" sz="2200" dirty="0"/>
              <a:t>China's GDP is significantly larger than </a:t>
            </a:r>
            <a:r>
              <a:rPr lang="en-US" sz="2200" dirty="0" smtClean="0"/>
              <a:t>that of </a:t>
            </a:r>
            <a:r>
              <a:rPr lang="en-US" sz="2200" dirty="0"/>
              <a:t>Luxembourg or Sweden. </a:t>
            </a:r>
            <a:r>
              <a:rPr lang="en-US" sz="2200" dirty="0" smtClean="0"/>
              <a:t>However</a:t>
            </a:r>
            <a:r>
              <a:rPr lang="en-US" sz="2200" dirty="0"/>
              <a:t>, China's much larger population means </a:t>
            </a:r>
            <a:r>
              <a:rPr lang="en-US" sz="2200" dirty="0" smtClean="0"/>
              <a:t>that the GDP </a:t>
            </a:r>
            <a:r>
              <a:rPr lang="en-US" sz="2200" dirty="0"/>
              <a:t>per head of Sweden and Luxembourg is greater (see Table 20.1). Hence, </a:t>
            </a:r>
            <a:r>
              <a:rPr lang="en-US" sz="2200" dirty="0" smtClean="0"/>
              <a:t>GDP per </a:t>
            </a:r>
            <a:r>
              <a:rPr lang="en-US" sz="2200" dirty="0"/>
              <a:t>capita (per person) is a better measure of standards of living</a:t>
            </a:r>
            <a:r>
              <a:rPr lang="en-US" sz="2200" dirty="0" smtClean="0"/>
              <a:t>.</a:t>
            </a:r>
          </a:p>
          <a:p>
            <a:pPr marL="0" lvl="1" defTabSz="896938">
              <a:buClr>
                <a:srgbClr val="00B050"/>
              </a:buClr>
              <a:tabLst>
                <a:tab pos="8332788" algn="r"/>
              </a:tabLst>
            </a:pPr>
            <a:r>
              <a:rPr lang="en-GB" sz="2200" b="1" dirty="0" smtClean="0"/>
              <a:t>Table 20.1 - </a:t>
            </a:r>
            <a:r>
              <a:rPr lang="en-GB" sz="2200" dirty="0" smtClean="0"/>
              <a:t>GDP per capita – selected countries</a:t>
            </a:r>
          </a:p>
          <a:p>
            <a:pPr marL="0" lvl="1" defTabSz="896938">
              <a:buClr>
                <a:srgbClr val="00B050"/>
              </a:buClr>
              <a:tabLst>
                <a:tab pos="8332788" algn="r"/>
              </a:tabLst>
            </a:pPr>
            <a:endParaRPr lang="en-GB" sz="2200" dirty="0" smtClean="0"/>
          </a:p>
          <a:p>
            <a:pPr marL="0" lvl="1" defTabSz="896938">
              <a:buClr>
                <a:srgbClr val="00B050"/>
              </a:buClr>
              <a:tabLst>
                <a:tab pos="8332788" algn="r"/>
              </a:tabLst>
            </a:pPr>
            <a:endParaRPr lang="en-GB" sz="2800" dirty="0"/>
          </a:p>
          <a:p>
            <a:pPr marL="0" lvl="1" defTabSz="896938">
              <a:buClr>
                <a:srgbClr val="00B050"/>
              </a:buClr>
              <a:tabLst>
                <a:tab pos="8332788" algn="r"/>
              </a:tabLst>
            </a:pPr>
            <a:endParaRPr lang="en-GB" sz="2200" dirty="0" smtClean="0"/>
          </a:p>
          <a:p>
            <a:pPr marL="0" lvl="1" defTabSz="896938">
              <a:buClr>
                <a:srgbClr val="00B050"/>
              </a:buClr>
              <a:tabLst>
                <a:tab pos="8332788" algn="r"/>
              </a:tabLst>
            </a:pPr>
            <a:endParaRPr lang="en-GB" sz="2200" dirty="0"/>
          </a:p>
          <a:p>
            <a:pPr marL="0" lvl="1" defTabSz="896938">
              <a:buClr>
                <a:srgbClr val="00B050"/>
              </a:buClr>
              <a:tabLst>
                <a:tab pos="8332788" algn="r"/>
              </a:tabLst>
            </a:pPr>
            <a:endParaRPr lang="en-GB" sz="2200" dirty="0" smtClean="0"/>
          </a:p>
          <a:p>
            <a:pPr marL="342900" lvl="1" indent="-342900" defTabSz="896938">
              <a:buClr>
                <a:srgbClr val="00B050"/>
              </a:buClr>
              <a:buFont typeface="Wingdings 3" panose="05040102010807070707" pitchFamily="18" charset="2"/>
              <a:buChar char=""/>
              <a:tabLst>
                <a:tab pos="8332788" algn="r"/>
              </a:tabLst>
            </a:pPr>
            <a:r>
              <a:rPr lang="en-US" sz="2200" dirty="0"/>
              <a:t>Another consideration is inflation - a persistent increase in the general level of </a:t>
            </a:r>
            <a:r>
              <a:rPr lang="en-US" sz="2200" dirty="0" smtClean="0"/>
              <a:t>prices over time. </a:t>
            </a:r>
            <a:r>
              <a:rPr lang="en-US" sz="2200" dirty="0"/>
              <a:t>Inflation erodes the value of GDP because the value </a:t>
            </a:r>
            <a:r>
              <a:rPr lang="en-US" sz="2200" dirty="0" smtClean="0"/>
              <a:t>of money </a:t>
            </a:r>
            <a:r>
              <a:rPr lang="en-US" sz="2200" dirty="0"/>
              <a:t>falls if there is inflation.</a:t>
            </a:r>
          </a:p>
        </p:txBody>
      </p:sp>
      <p:graphicFrame>
        <p:nvGraphicFramePr>
          <p:cNvPr id="2" name="Table 1"/>
          <p:cNvGraphicFramePr>
            <a:graphicFrameLocks noGrp="1"/>
          </p:cNvGraphicFramePr>
          <p:nvPr>
            <p:extLst>
              <p:ext uri="{D42A27DB-BD31-4B8C-83A1-F6EECF244321}">
                <p14:modId xmlns:p14="http://schemas.microsoft.com/office/powerpoint/2010/main" val="3688892358"/>
              </p:ext>
            </p:extLst>
          </p:nvPr>
        </p:nvGraphicFramePr>
        <p:xfrm>
          <a:off x="358011" y="3861048"/>
          <a:ext cx="8462460" cy="1584960"/>
        </p:xfrm>
        <a:graphic>
          <a:graphicData uri="http://schemas.openxmlformats.org/drawingml/2006/table">
            <a:tbl>
              <a:tblPr firstRow="1" bandRow="1">
                <a:tableStyleId>{5C22544A-7EE6-4342-B048-85BDC9FD1C3A}</a:tableStyleId>
              </a:tblPr>
              <a:tblGrid>
                <a:gridCol w="1837725"/>
                <a:gridCol w="1800200"/>
                <a:gridCol w="2708920"/>
                <a:gridCol w="2115615"/>
              </a:tblGrid>
              <a:tr h="348049">
                <a:tc>
                  <a:txBody>
                    <a:bodyPr/>
                    <a:lstStyle/>
                    <a:p>
                      <a:r>
                        <a:rPr lang="en-GB" sz="2000" dirty="0" smtClean="0">
                          <a:latin typeface="Arial" panose="020B0604020202020204" pitchFamily="34" charset="0"/>
                          <a:cs typeface="Arial" panose="020B0604020202020204" pitchFamily="34" charset="0"/>
                        </a:rPr>
                        <a:t>Country</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GDP ($</a:t>
                      </a:r>
                      <a:r>
                        <a:rPr lang="en-GB" sz="2000" dirty="0" err="1" smtClean="0">
                          <a:latin typeface="Arial" panose="020B0604020202020204" pitchFamily="34" charset="0"/>
                          <a:cs typeface="Arial" panose="020B0604020202020204" pitchFamily="34" charset="0"/>
                        </a:rPr>
                        <a:t>bn</a:t>
                      </a:r>
                      <a:r>
                        <a:rPr lang="en-GB" sz="2000" dirty="0" smtClean="0">
                          <a:latin typeface="Arial" panose="020B0604020202020204" pitchFamily="34" charset="0"/>
                          <a:cs typeface="Arial" panose="020B0604020202020204" pitchFamily="34" charset="0"/>
                        </a:rPr>
                        <a:t>)</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GDP per Capita ($)</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Population (m)</a:t>
                      </a:r>
                      <a:endParaRPr lang="en-GB" sz="2000" dirty="0">
                        <a:latin typeface="Arial" panose="020B0604020202020204" pitchFamily="34" charset="0"/>
                        <a:cs typeface="Arial" panose="020B0604020202020204" pitchFamily="34" charset="0"/>
                      </a:endParaRPr>
                    </a:p>
                  </a:txBody>
                  <a:tcPr/>
                </a:tc>
              </a:tr>
              <a:tr h="348049">
                <a:tc>
                  <a:txBody>
                    <a:bodyPr/>
                    <a:lstStyle/>
                    <a:p>
                      <a:r>
                        <a:rPr lang="en-GB" sz="2000" dirty="0" smtClean="0">
                          <a:latin typeface="Arial" panose="020B0604020202020204" pitchFamily="34" charset="0"/>
                          <a:cs typeface="Arial" panose="020B0604020202020204" pitchFamily="34" charset="0"/>
                        </a:rPr>
                        <a:t>China</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8250.00</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6,094</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1353.82</a:t>
                      </a:r>
                      <a:endParaRPr lang="en-GB" sz="2000" dirty="0">
                        <a:latin typeface="Arial" panose="020B0604020202020204" pitchFamily="34" charset="0"/>
                        <a:cs typeface="Arial" panose="020B0604020202020204" pitchFamily="34" charset="0"/>
                      </a:endParaRPr>
                    </a:p>
                  </a:txBody>
                  <a:tcPr/>
                </a:tc>
              </a:tr>
              <a:tr h="348049">
                <a:tc>
                  <a:txBody>
                    <a:bodyPr/>
                    <a:lstStyle/>
                    <a:p>
                      <a:r>
                        <a:rPr lang="en-GB" sz="2000" dirty="0" smtClean="0">
                          <a:latin typeface="Arial" panose="020B0604020202020204" pitchFamily="34" charset="0"/>
                          <a:cs typeface="Arial" panose="020B0604020202020204" pitchFamily="34" charset="0"/>
                        </a:rPr>
                        <a:t>Sweden</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538.3</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56,956</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9.54</a:t>
                      </a:r>
                      <a:endParaRPr lang="en-GB" sz="2000" dirty="0">
                        <a:latin typeface="Arial" panose="020B0604020202020204" pitchFamily="34" charset="0"/>
                        <a:cs typeface="Arial" panose="020B0604020202020204" pitchFamily="34" charset="0"/>
                      </a:endParaRPr>
                    </a:p>
                  </a:txBody>
                  <a:tcPr/>
                </a:tc>
              </a:tr>
              <a:tr h="348049">
                <a:tc>
                  <a:txBody>
                    <a:bodyPr/>
                    <a:lstStyle/>
                    <a:p>
                      <a:r>
                        <a:rPr lang="en-GB" sz="2000" dirty="0" smtClean="0">
                          <a:latin typeface="Arial" panose="020B0604020202020204" pitchFamily="34" charset="0"/>
                          <a:cs typeface="Arial" panose="020B0604020202020204" pitchFamily="34" charset="0"/>
                        </a:rPr>
                        <a:t>Luxembourg</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58.42</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113,533</a:t>
                      </a:r>
                      <a:endParaRPr lang="en-GB" sz="2000" dirty="0">
                        <a:latin typeface="Arial" panose="020B0604020202020204" pitchFamily="34" charset="0"/>
                        <a:cs typeface="Arial" panose="020B0604020202020204" pitchFamily="34" charset="0"/>
                      </a:endParaRPr>
                    </a:p>
                  </a:txBody>
                  <a:tcPr/>
                </a:tc>
                <a:tc>
                  <a:txBody>
                    <a:bodyPr/>
                    <a:lstStyle/>
                    <a:p>
                      <a:r>
                        <a:rPr lang="en-GB" sz="2000" dirty="0" smtClean="0">
                          <a:latin typeface="Arial" panose="020B0604020202020204" pitchFamily="34" charset="0"/>
                          <a:cs typeface="Arial" panose="020B0604020202020204" pitchFamily="34" charset="0"/>
                        </a:rPr>
                        <a:t>0.524</a:t>
                      </a:r>
                      <a:endParaRPr lang="en-GB" sz="2000"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580404674"/>
      </p:ext>
    </p:extLst>
  </p:cSld>
  <p:clrMapOvr>
    <a:masterClrMapping/>
  </p:clrMapOvr>
  <p:transition advClick="0"/>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900" dirty="0" smtClean="0"/>
              <a:t>6.3 – Measures and Indicators of Living Standards</a:t>
            </a:r>
            <a:endParaRPr lang="en-GB" sz="29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223</a:t>
            </a:r>
          </a:p>
        </p:txBody>
      </p:sp>
      <p:sp>
        <p:nvSpPr>
          <p:cNvPr id="5" name="Rectangle 4"/>
          <p:cNvSpPr/>
          <p:nvPr/>
        </p:nvSpPr>
        <p:spPr>
          <a:xfrm>
            <a:off x="251522" y="1052736"/>
            <a:ext cx="8568950" cy="5647700"/>
          </a:xfrm>
          <a:prstGeom prst="rect">
            <a:avLst/>
          </a:prstGeom>
          <a:noFill/>
          <a:ln w="57150">
            <a:noFill/>
          </a:ln>
        </p:spPr>
        <p:txBody>
          <a:bodyPr wrap="square">
            <a:spAutoFit/>
          </a:bodyPr>
          <a:lstStyle/>
          <a:p>
            <a:pPr marL="361950" lvl="1" indent="-361950" defTabSz="896938">
              <a:buClr>
                <a:srgbClr val="00B050"/>
              </a:buClr>
              <a:buFont typeface="Wingdings 3" panose="05040102010807070707" pitchFamily="18" charset="2"/>
              <a:buChar char=""/>
              <a:tabLst>
                <a:tab pos="8332788" algn="r"/>
              </a:tabLst>
            </a:pPr>
            <a:r>
              <a:rPr lang="en-US" sz="1900" dirty="0" smtClean="0"/>
              <a:t>E.g., if a </a:t>
            </a:r>
            <a:r>
              <a:rPr lang="en-US" sz="1900" dirty="0"/>
              <a:t>country's GDP increases by </a:t>
            </a:r>
            <a:r>
              <a:rPr lang="en-US" sz="1900" dirty="0" smtClean="0"/>
              <a:t>5% </a:t>
            </a:r>
            <a:r>
              <a:rPr lang="en-US" sz="1900" dirty="0"/>
              <a:t>in a year </a:t>
            </a:r>
            <a:r>
              <a:rPr lang="en-US" sz="1900" dirty="0" smtClean="0"/>
              <a:t>but </a:t>
            </a:r>
            <a:r>
              <a:rPr lang="en-US" sz="1900" dirty="0"/>
              <a:t>inflation </a:t>
            </a:r>
            <a:r>
              <a:rPr lang="en-US" sz="1900" dirty="0" smtClean="0"/>
              <a:t>also increases </a:t>
            </a:r>
            <a:r>
              <a:rPr lang="en-US" sz="1900" dirty="0"/>
              <a:t>by </a:t>
            </a:r>
            <a:r>
              <a:rPr lang="en-US" sz="1900" dirty="0" smtClean="0"/>
              <a:t>5%, </a:t>
            </a:r>
            <a:r>
              <a:rPr lang="en-US" sz="1900" dirty="0"/>
              <a:t>then the real value of GDP has nor changed. Hence, for </a:t>
            </a:r>
            <a:r>
              <a:rPr lang="en-US" sz="1900" dirty="0" smtClean="0"/>
              <a:t>a more </a:t>
            </a:r>
            <a:r>
              <a:rPr lang="en-US" sz="1900" dirty="0"/>
              <a:t>accurate measure of GDP as an indicator of standards of </a:t>
            </a:r>
            <a:r>
              <a:rPr lang="en-US" sz="1900" dirty="0" smtClean="0"/>
              <a:t>living</a:t>
            </a:r>
            <a:r>
              <a:rPr lang="en-US" sz="1900" dirty="0"/>
              <a:t>, the </a:t>
            </a:r>
            <a:r>
              <a:rPr lang="en-US" sz="1900" dirty="0" smtClean="0"/>
              <a:t>monetary value </a:t>
            </a:r>
            <a:r>
              <a:rPr lang="en-US" sz="1900" dirty="0"/>
              <a:t>of GDP must be adjusted for price </a:t>
            </a:r>
            <a:r>
              <a:rPr lang="en-US" sz="1900" dirty="0" smtClean="0"/>
              <a:t>changes, </a:t>
            </a:r>
            <a:r>
              <a:rPr lang="en-US" sz="1900" dirty="0"/>
              <a:t>known </a:t>
            </a:r>
            <a:r>
              <a:rPr lang="en-US" sz="1900" dirty="0" smtClean="0"/>
              <a:t>as real </a:t>
            </a:r>
            <a:r>
              <a:rPr lang="en-US" sz="1900" dirty="0"/>
              <a:t>GDP. </a:t>
            </a:r>
            <a:r>
              <a:rPr lang="en-US" sz="1900" dirty="0" smtClean="0"/>
              <a:t>Real </a:t>
            </a:r>
            <a:r>
              <a:rPr lang="en-US" sz="1900" dirty="0"/>
              <a:t>GDP per capita is a better measure of standards of living</a:t>
            </a:r>
            <a:r>
              <a:rPr lang="en-US" sz="1900" dirty="0" smtClean="0"/>
              <a:t>.</a:t>
            </a:r>
          </a:p>
          <a:p>
            <a:pPr marL="361950" lvl="1" indent="-361950" defTabSz="896938">
              <a:buClr>
                <a:srgbClr val="00B050"/>
              </a:buClr>
              <a:buFont typeface="Wingdings 3" panose="05040102010807070707" pitchFamily="18" charset="2"/>
              <a:buChar char=""/>
              <a:tabLst>
                <a:tab pos="8332788" algn="r"/>
              </a:tabLst>
            </a:pPr>
            <a:r>
              <a:rPr lang="en-US" sz="1900" dirty="0"/>
              <a:t>An alternative measure of standards </a:t>
            </a:r>
            <a:r>
              <a:rPr lang="en-US" sz="1900" dirty="0" smtClean="0"/>
              <a:t>of living </a:t>
            </a:r>
            <a:r>
              <a:rPr lang="en-US" sz="1900" dirty="0"/>
              <a:t>that looks at factors beyond real </a:t>
            </a:r>
            <a:r>
              <a:rPr lang="en-US" sz="1900" dirty="0" smtClean="0"/>
              <a:t>GDP is </a:t>
            </a:r>
            <a:r>
              <a:rPr lang="en-US" sz="1900" dirty="0"/>
              <a:t>called the </a:t>
            </a:r>
            <a:r>
              <a:rPr lang="en-US" sz="1900" b="1" dirty="0">
                <a:solidFill>
                  <a:srgbClr val="FF0000"/>
                </a:solidFill>
              </a:rPr>
              <a:t>Human Development Index </a:t>
            </a:r>
            <a:r>
              <a:rPr lang="en-US" sz="1900" dirty="0"/>
              <a:t>(</a:t>
            </a:r>
            <a:r>
              <a:rPr lang="en-US" sz="1900" dirty="0" smtClean="0"/>
              <a:t>HDI). </a:t>
            </a:r>
            <a:r>
              <a:rPr lang="en-US" sz="1900" dirty="0"/>
              <a:t>This is a composite indicator </a:t>
            </a:r>
            <a:r>
              <a:rPr lang="en-US" sz="1900" dirty="0" smtClean="0"/>
              <a:t>of living </a:t>
            </a:r>
            <a:r>
              <a:rPr lang="en-US" sz="1900" dirty="0"/>
              <a:t>standards in a country, obtained by measuring three dimensions of </a:t>
            </a:r>
            <a:r>
              <a:rPr lang="en-US" sz="1900" dirty="0" smtClean="0"/>
              <a:t>human development</a:t>
            </a:r>
            <a:r>
              <a:rPr lang="en-US" sz="1900" dirty="0"/>
              <a:t>:</a:t>
            </a:r>
          </a:p>
          <a:p>
            <a:pPr marL="723900" lvl="1" indent="-361950" defTabSz="896938">
              <a:buClr>
                <a:srgbClr val="00B050"/>
              </a:buClr>
              <a:buFont typeface="Arial" panose="020B0604020202020204" pitchFamily="34" charset="0"/>
              <a:buChar char="•"/>
              <a:tabLst>
                <a:tab pos="8332788" algn="r"/>
              </a:tabLst>
            </a:pPr>
            <a:r>
              <a:rPr lang="en-US" sz="1900" b="1" dirty="0" smtClean="0"/>
              <a:t>Health care </a:t>
            </a:r>
            <a:r>
              <a:rPr lang="en-US" sz="1900" dirty="0" smtClean="0"/>
              <a:t>- this indicator measures life expectancy at birth. The better the health care in a country, the greater social and economic wellbeing tends to be.</a:t>
            </a:r>
          </a:p>
          <a:p>
            <a:pPr marL="723900" lvl="1" indent="-361950" defTabSz="896938">
              <a:buClr>
                <a:srgbClr val="00B050"/>
              </a:buClr>
              <a:buFont typeface="Arial" panose="020B0604020202020204" pitchFamily="34" charset="0"/>
              <a:buChar char="•"/>
              <a:tabLst>
                <a:tab pos="8332788" algn="r"/>
              </a:tabLst>
            </a:pPr>
            <a:r>
              <a:rPr lang="en-US" sz="1900" b="1" dirty="0" smtClean="0"/>
              <a:t>Education</a:t>
            </a:r>
            <a:r>
              <a:rPr lang="en-US" sz="1900" dirty="0" smtClean="0"/>
              <a:t> - this indicator measures the mean years of schooling and the expected years of schooling in the country.</a:t>
            </a:r>
          </a:p>
          <a:p>
            <a:pPr marL="723900" lvl="1" indent="-361950" defTabSz="896938">
              <a:buClr>
                <a:srgbClr val="00B050"/>
              </a:buClr>
              <a:buFont typeface="Arial" panose="020B0604020202020204" pitchFamily="34" charset="0"/>
              <a:buChar char="•"/>
              <a:tabLst>
                <a:tab pos="8332788" algn="r"/>
              </a:tabLst>
            </a:pPr>
            <a:r>
              <a:rPr lang="en-US" sz="1900" b="1" dirty="0" smtClean="0"/>
              <a:t>Income levels </a:t>
            </a:r>
            <a:r>
              <a:rPr lang="en-US" sz="1900" dirty="0" smtClean="0"/>
              <a:t>- the higher the national income (or GDP) of a country, the greater human development tends to be.</a:t>
            </a:r>
          </a:p>
          <a:p>
            <a:pPr marL="361950" lvl="1" indent="-361950" defTabSz="896938">
              <a:buClr>
                <a:srgbClr val="00B050"/>
              </a:buClr>
              <a:buFont typeface="Wingdings 3" panose="05040102010807070707" pitchFamily="18" charset="2"/>
              <a:buChar char=""/>
              <a:tabLst>
                <a:tab pos="8332788" algn="r"/>
              </a:tabLst>
            </a:pPr>
            <a:r>
              <a:rPr lang="en-US" sz="1900" dirty="0" smtClean="0"/>
              <a:t>Hence</a:t>
            </a:r>
            <a:r>
              <a:rPr lang="en-US" sz="1900" dirty="0"/>
              <a:t>, poor countries such as Mozambique, Afghanistan, Sudan and Rwanda have </a:t>
            </a:r>
            <a:r>
              <a:rPr lang="en-US" sz="1900" dirty="0" smtClean="0"/>
              <a:t>a low HDI</a:t>
            </a:r>
            <a:r>
              <a:rPr lang="en-US" sz="1900" dirty="0"/>
              <a:t>. Wealthy countries such as Norway, New Zealand and Canada have a </a:t>
            </a:r>
            <a:r>
              <a:rPr lang="en-US" sz="1900" dirty="0" smtClean="0"/>
              <a:t>high HDI</a:t>
            </a:r>
            <a:r>
              <a:rPr lang="en-US" sz="1900" dirty="0"/>
              <a:t>.</a:t>
            </a:r>
          </a:p>
        </p:txBody>
      </p:sp>
    </p:spTree>
    <p:extLst>
      <p:ext uri="{BB962C8B-B14F-4D97-AF65-F5344CB8AC3E}">
        <p14:creationId xmlns:p14="http://schemas.microsoft.com/office/powerpoint/2010/main" val="2838550903"/>
      </p:ext>
    </p:extLst>
  </p:cSld>
  <p:clrMapOvr>
    <a:masterClrMapping/>
  </p:clrMapOvr>
  <p:transition advClick="0"/>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900" dirty="0" smtClean="0"/>
              <a:t>6.3 – Measures and Indicators of Living Standards</a:t>
            </a:r>
            <a:endParaRPr lang="en-GB" sz="29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223</a:t>
            </a:r>
          </a:p>
        </p:txBody>
      </p:sp>
      <p:sp>
        <p:nvSpPr>
          <p:cNvPr id="5" name="Rectangle 4"/>
          <p:cNvSpPr/>
          <p:nvPr/>
        </p:nvSpPr>
        <p:spPr>
          <a:xfrm>
            <a:off x="251522" y="1052736"/>
            <a:ext cx="8568950" cy="384721"/>
          </a:xfrm>
          <a:prstGeom prst="rect">
            <a:avLst/>
          </a:prstGeom>
          <a:noFill/>
          <a:ln w="57150">
            <a:noFill/>
          </a:ln>
        </p:spPr>
        <p:txBody>
          <a:bodyPr wrap="square">
            <a:spAutoFit/>
          </a:bodyPr>
          <a:lstStyle/>
          <a:p>
            <a:pPr marL="0" lvl="1" algn="ctr" defTabSz="896938">
              <a:buClr>
                <a:srgbClr val="00B050"/>
              </a:buClr>
              <a:tabLst>
                <a:tab pos="8332788" algn="r"/>
              </a:tabLst>
            </a:pPr>
            <a:r>
              <a:rPr lang="en-US" sz="1900" b="1" dirty="0" smtClean="0"/>
              <a:t>HDI: Human Development Index (HDI) Value (</a:t>
            </a:r>
            <a:r>
              <a:rPr lang="en-US" sz="1900" b="1" dirty="0"/>
              <a:t>2012)</a:t>
            </a:r>
          </a:p>
        </p:txBody>
      </p:sp>
      <p:sp>
        <p:nvSpPr>
          <p:cNvPr id="2" name="Rectangle 1"/>
          <p:cNvSpPr/>
          <p:nvPr/>
        </p:nvSpPr>
        <p:spPr>
          <a:xfrm>
            <a:off x="1686499" y="6237312"/>
            <a:ext cx="5854488" cy="400110"/>
          </a:xfrm>
          <a:prstGeom prst="rect">
            <a:avLst/>
          </a:prstGeom>
        </p:spPr>
        <p:txBody>
          <a:bodyPr wrap="none">
            <a:spAutoFit/>
          </a:bodyPr>
          <a:lstStyle/>
          <a:p>
            <a:r>
              <a:rPr lang="en-US" sz="2000" b="1" dirty="0">
                <a:latin typeface="Arial" panose="020B0604020202020204" pitchFamily="34" charset="0"/>
                <a:cs typeface="Arial" panose="020B0604020202020204" pitchFamily="34" charset="0"/>
              </a:rPr>
              <a:t>Figure 20.4 </a:t>
            </a:r>
            <a:r>
              <a:rPr lang="en-US" sz="2000" dirty="0" smtClean="0">
                <a:latin typeface="Arial" panose="020B0604020202020204" pitchFamily="34" charset="0"/>
                <a:cs typeface="Arial" panose="020B0604020202020204" pitchFamily="34" charset="0"/>
              </a:rPr>
              <a:t>- Human </a:t>
            </a:r>
            <a:r>
              <a:rPr lang="en-US" sz="2000" dirty="0">
                <a:latin typeface="Arial" panose="020B0604020202020204" pitchFamily="34" charset="0"/>
                <a:cs typeface="Arial" panose="020B0604020202020204" pitchFamily="34" charset="0"/>
              </a:rPr>
              <a:t>Development Index rankings</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8471320"/>
      </p:ext>
    </p:extLst>
  </p:cSld>
  <p:clrMapOvr>
    <a:masterClrMapping/>
  </p:clrMapOvr>
  <p:transition advClick="0"/>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900" dirty="0" smtClean="0"/>
              <a:t>6.3 – Measures and Indicators of Living Standards</a:t>
            </a:r>
            <a:endParaRPr lang="en-GB" sz="29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223</a:t>
            </a:r>
          </a:p>
        </p:txBody>
      </p:sp>
      <p:sp>
        <p:nvSpPr>
          <p:cNvPr id="5" name="Rectangle 4"/>
          <p:cNvSpPr/>
          <p:nvPr/>
        </p:nvSpPr>
        <p:spPr>
          <a:xfrm>
            <a:off x="251522" y="1052736"/>
            <a:ext cx="8568950" cy="3785652"/>
          </a:xfrm>
          <a:prstGeom prst="rect">
            <a:avLst/>
          </a:prstGeom>
          <a:noFill/>
          <a:ln w="57150">
            <a:noFill/>
          </a:ln>
        </p:spPr>
        <p:txBody>
          <a:bodyPr wrap="square">
            <a:spAutoFit/>
          </a:bodyPr>
          <a:lstStyle/>
          <a:p>
            <a:pPr marL="361950" lvl="1" indent="-361950" defTabSz="896938">
              <a:buClr>
                <a:srgbClr val="00B050"/>
              </a:buClr>
              <a:buFont typeface="Wingdings 3" panose="05040102010807070707" pitchFamily="18" charset="2"/>
              <a:buChar char=""/>
              <a:tabLst>
                <a:tab pos="8332788" algn="r"/>
              </a:tabLst>
            </a:pPr>
            <a:r>
              <a:rPr lang="en-US" sz="2000" dirty="0" smtClean="0"/>
              <a:t>However</a:t>
            </a:r>
            <a:r>
              <a:rPr lang="en-US" sz="2000" dirty="0"/>
              <a:t>, there are limitations in using the HDI to measure standards of living:</a:t>
            </a:r>
          </a:p>
          <a:p>
            <a:pPr marL="723900" lvl="1" indent="-361950" defTabSz="896938">
              <a:buClr>
                <a:srgbClr val="00B050"/>
              </a:buClr>
              <a:buFont typeface="Arial" panose="020B0604020202020204" pitchFamily="34" charset="0"/>
              <a:buChar char="•"/>
              <a:tabLst>
                <a:tab pos="8332788" algn="r"/>
              </a:tabLst>
            </a:pPr>
            <a:r>
              <a:rPr lang="en-US" sz="2000" b="1" dirty="0" smtClean="0"/>
              <a:t>Qualitative </a:t>
            </a:r>
            <a:r>
              <a:rPr lang="en-US" sz="2000" b="1" dirty="0"/>
              <a:t>factors </a:t>
            </a:r>
            <a:r>
              <a:rPr lang="en-US" sz="2000" dirty="0"/>
              <a:t>- the HDI ignores qualitative measures affecting standards </a:t>
            </a:r>
            <a:r>
              <a:rPr lang="en-US" sz="2000" dirty="0" smtClean="0"/>
              <a:t>of living</a:t>
            </a:r>
            <a:r>
              <a:rPr lang="en-US" sz="2000" dirty="0"/>
              <a:t>, such as gender inequalities and human rights.</a:t>
            </a:r>
          </a:p>
          <a:p>
            <a:pPr marL="723900" lvl="1" indent="-361950" defTabSz="896938">
              <a:buClr>
                <a:srgbClr val="00B050"/>
              </a:buClr>
              <a:buFont typeface="Arial" panose="020B0604020202020204" pitchFamily="34" charset="0"/>
              <a:buChar char="•"/>
              <a:tabLst>
                <a:tab pos="8332788" algn="r"/>
              </a:tabLst>
            </a:pPr>
            <a:r>
              <a:rPr lang="en-US" sz="2000" b="1" dirty="0" smtClean="0"/>
              <a:t>Income </a:t>
            </a:r>
            <a:r>
              <a:rPr lang="en-US" sz="2000" b="1" dirty="0"/>
              <a:t>distribution </a:t>
            </a:r>
            <a:r>
              <a:rPr lang="en-US" sz="2000" dirty="0"/>
              <a:t>- the HDI does not take account of inequitable </a:t>
            </a:r>
            <a:r>
              <a:rPr lang="en-US" sz="2000" dirty="0" smtClean="0"/>
              <a:t>income distribution</a:t>
            </a:r>
            <a:r>
              <a:rPr lang="en-US" sz="2000" dirty="0"/>
              <a:t>, thus being less accurate in measuring Jiving standards for the </a:t>
            </a:r>
            <a:r>
              <a:rPr lang="en-US" sz="2000" dirty="0" smtClean="0"/>
              <a:t>'average‘ person</a:t>
            </a:r>
            <a:r>
              <a:rPr lang="en-US" sz="2000" dirty="0"/>
              <a:t>.</a:t>
            </a:r>
          </a:p>
          <a:p>
            <a:pPr marL="723900" lvl="1" indent="-361950" defTabSz="896938">
              <a:buClr>
                <a:srgbClr val="00B050"/>
              </a:buClr>
              <a:buFont typeface="Arial" panose="020B0604020202020204" pitchFamily="34" charset="0"/>
              <a:buChar char="•"/>
              <a:tabLst>
                <a:tab pos="8332788" algn="r"/>
              </a:tabLst>
            </a:pPr>
            <a:r>
              <a:rPr lang="en-US" sz="2000" b="1" dirty="0" smtClean="0"/>
              <a:t>Environmental </a:t>
            </a:r>
            <a:r>
              <a:rPr lang="en-US" sz="2000" b="1" dirty="0"/>
              <a:t>issues </a:t>
            </a:r>
            <a:r>
              <a:rPr lang="en-US" sz="2000" dirty="0"/>
              <a:t>- the </a:t>
            </a:r>
            <a:r>
              <a:rPr lang="en-US" sz="2000" dirty="0" smtClean="0"/>
              <a:t>HDI </a:t>
            </a:r>
            <a:r>
              <a:rPr lang="en-US" sz="2000" dirty="0"/>
              <a:t>ignores environmental and resource </a:t>
            </a:r>
            <a:r>
              <a:rPr lang="en-US" sz="2000" dirty="0" smtClean="0"/>
              <a:t>depletion resulting </a:t>
            </a:r>
            <a:r>
              <a:rPr lang="en-US" sz="2000" dirty="0"/>
              <a:t>from economic growth.</a:t>
            </a:r>
          </a:p>
          <a:p>
            <a:pPr marL="723900" lvl="1" indent="-361950" defTabSz="896938">
              <a:buClr>
                <a:srgbClr val="00B050"/>
              </a:buClr>
              <a:buFont typeface="Arial" panose="020B0604020202020204" pitchFamily="34" charset="0"/>
              <a:buChar char="•"/>
              <a:tabLst>
                <a:tab pos="8332788" algn="r"/>
              </a:tabLst>
            </a:pPr>
            <a:r>
              <a:rPr lang="en-US" sz="2000" b="1" dirty="0" smtClean="0"/>
              <a:t>Cultural differences </a:t>
            </a:r>
            <a:r>
              <a:rPr lang="en-US" sz="2000" dirty="0"/>
              <a:t>- although the HDI is a composite indicator, it </a:t>
            </a:r>
            <a:r>
              <a:rPr lang="en-US" sz="2000" dirty="0" smtClean="0"/>
              <a:t>ignores cultural </a:t>
            </a:r>
            <a:r>
              <a:rPr lang="en-US" sz="2000" dirty="0"/>
              <a:t>differences and interpretations of the meaning of standards of living.</a:t>
            </a:r>
          </a:p>
        </p:txBody>
      </p:sp>
      <p:sp>
        <p:nvSpPr>
          <p:cNvPr id="2" name="Rectangle 1"/>
          <p:cNvSpPr/>
          <p:nvPr/>
        </p:nvSpPr>
        <p:spPr>
          <a:xfrm>
            <a:off x="251522" y="5013176"/>
            <a:ext cx="8568950" cy="1631216"/>
          </a:xfrm>
          <a:prstGeom prst="rect">
            <a:avLst/>
          </a:prstGeom>
          <a:solidFill>
            <a:schemeClr val="accent6">
              <a:lumMod val="40000"/>
              <a:lumOff val="60000"/>
            </a:schemeClr>
          </a:solidFill>
          <a:ln w="57150">
            <a:solidFill>
              <a:srgbClr val="002060"/>
            </a:solidFill>
          </a:ln>
        </p:spPr>
        <p:txBody>
          <a:bodyPr wrap="square">
            <a:spAutoFit/>
          </a:bodyPr>
          <a:lstStyle/>
          <a:p>
            <a:r>
              <a:rPr lang="en-GB" sz="2000" b="1" dirty="0">
                <a:latin typeface="Arial" panose="020B0604020202020204" pitchFamily="34" charset="0"/>
                <a:cs typeface="Arial" panose="020B0604020202020204" pitchFamily="34" charset="0"/>
              </a:rPr>
              <a:t>Activity</a:t>
            </a:r>
          </a:p>
          <a:p>
            <a:pPr marL="457200" indent="-457200">
              <a:buFont typeface="+mj-lt"/>
              <a:buAutoNum type="arabicPeriod"/>
            </a:pPr>
            <a:r>
              <a:rPr lang="en-GB" sz="2000" dirty="0" smtClean="0">
                <a:latin typeface="Arial" panose="020B0604020202020204" pitchFamily="34" charset="0"/>
                <a:cs typeface="Arial" panose="020B0604020202020204" pitchFamily="34" charset="0"/>
              </a:rPr>
              <a:t>Use the internet to research the top ten countries as measured by the HDI</a:t>
            </a:r>
            <a:r>
              <a:rPr lang="en-GB" sz="2000" dirty="0">
                <a:latin typeface="Arial" panose="020B0604020202020204" pitchFamily="34" charset="0"/>
                <a:cs typeface="Arial" panose="020B0604020202020204" pitchFamily="34" charset="0"/>
              </a:rPr>
              <a:t>.</a:t>
            </a:r>
          </a:p>
          <a:p>
            <a:pPr marL="457200" indent="-457200">
              <a:buFont typeface="+mj-lt"/>
              <a:buAutoNum type="arabicPeriod"/>
            </a:pPr>
            <a:r>
              <a:rPr lang="en-US" sz="2000" dirty="0" smtClean="0">
                <a:latin typeface="Arial" panose="020B0604020202020204" pitchFamily="34" charset="0"/>
                <a:cs typeface="Arial" panose="020B0604020202020204" pitchFamily="34" charset="0"/>
              </a:rPr>
              <a:t>Discuss </a:t>
            </a:r>
            <a:r>
              <a:rPr lang="en-US" sz="2000" dirty="0">
                <a:latin typeface="Arial" panose="020B0604020202020204" pitchFamily="34" charset="0"/>
                <a:cs typeface="Arial" panose="020B0604020202020204" pitchFamily="34" charset="0"/>
              </a:rPr>
              <a:t>whether the HDI is a good measure of standards of living in these countries.</a:t>
            </a:r>
            <a:endParaRPr lang="en-GB"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8993076"/>
      </p:ext>
    </p:extLst>
  </p:cSld>
  <p:clrMapOvr>
    <a:masterClrMapping/>
  </p:clrMapOvr>
  <p:transition advClick="0"/>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2900" dirty="0" smtClean="0"/>
              <a:t>6.3 – Measures and Indicators of Living Standards</a:t>
            </a:r>
            <a:endParaRPr lang="en-GB" sz="2900" dirty="0"/>
          </a:p>
        </p:txBody>
      </p:sp>
      <p:sp>
        <p:nvSpPr>
          <p:cNvPr id="11" name="Round Same Side Corner Rectangle 10">
            <a:hlinkClick r:id="" action="ppaction://noaction"/>
          </p:cNvPr>
          <p:cNvSpPr/>
          <p:nvPr/>
        </p:nvSpPr>
        <p:spPr>
          <a:xfrm>
            <a:off x="6084168" y="620688"/>
            <a:ext cx="720080" cy="362890"/>
          </a:xfrm>
          <a:prstGeom prst="round2SameRect">
            <a:avLst/>
          </a:prstGeom>
          <a:gradFill>
            <a:gsLst>
              <a:gs pos="0">
                <a:srgbClr val="002060"/>
              </a:gs>
              <a:gs pos="50000">
                <a:schemeClr val="accent1">
                  <a:lumMod val="75000"/>
                </a:schemeClr>
              </a:gs>
              <a:gs pos="70000">
                <a:schemeClr val="tx2">
                  <a:lumMod val="60000"/>
                  <a:lumOff val="40000"/>
                </a:schemeClr>
              </a:gs>
              <a:gs pos="100000">
                <a:schemeClr val="tx2">
                  <a:lumMod val="40000"/>
                  <a:lumOff val="60000"/>
                </a:schemeClr>
              </a:gs>
            </a:gsLst>
          </a:gradFill>
          <a:effectLst/>
        </p:spPr>
        <p:style>
          <a:lnRef idx="0">
            <a:schemeClr val="accent6"/>
          </a:lnRef>
          <a:fillRef idx="3">
            <a:schemeClr val="accent6"/>
          </a:fillRef>
          <a:effectRef idx="3">
            <a:schemeClr val="accent6"/>
          </a:effectRef>
          <a:fontRef idx="minor">
            <a:schemeClr val="lt1"/>
          </a:fontRef>
        </p:style>
        <p:txBody>
          <a:bodyPr lIns="0" tIns="0" rIns="0" bIns="0" rtlCol="0" anchor="ctr"/>
          <a:lstStyle/>
          <a:p>
            <a:pPr algn="ctr"/>
            <a:r>
              <a:rPr lang="en-GB" sz="1050" b="1" dirty="0" smtClean="0">
                <a:latin typeface="Arial" panose="020B0604020202020204" pitchFamily="34" charset="0"/>
                <a:cs typeface="Arial" panose="020B0604020202020204" pitchFamily="34" charset="0"/>
              </a:rPr>
              <a:t>Page 224</a:t>
            </a:r>
          </a:p>
        </p:txBody>
      </p:sp>
      <p:sp>
        <p:nvSpPr>
          <p:cNvPr id="5" name="Rectangle 4"/>
          <p:cNvSpPr/>
          <p:nvPr/>
        </p:nvSpPr>
        <p:spPr>
          <a:xfrm>
            <a:off x="251522" y="1052736"/>
            <a:ext cx="8568950" cy="5660011"/>
          </a:xfrm>
          <a:prstGeom prst="rect">
            <a:avLst/>
          </a:prstGeom>
          <a:noFill/>
          <a:ln w="57150">
            <a:noFill/>
          </a:ln>
        </p:spPr>
        <p:txBody>
          <a:bodyPr wrap="square">
            <a:spAutoFit/>
          </a:bodyPr>
          <a:lstStyle/>
          <a:p>
            <a:pPr marL="0" lvl="1" defTabSz="896938">
              <a:buClr>
                <a:srgbClr val="00B050"/>
              </a:buClr>
              <a:tabLst>
                <a:tab pos="8332788" algn="r"/>
              </a:tabLst>
            </a:pPr>
            <a:r>
              <a:rPr lang="en-US" sz="1940" b="1" dirty="0"/>
              <a:t>Exam practice</a:t>
            </a:r>
          </a:p>
          <a:p>
            <a:pPr marL="361950" lvl="1" indent="-361950" defTabSz="896938">
              <a:buClr>
                <a:srgbClr val="00B050"/>
              </a:buClr>
              <a:buFont typeface="Wingdings 3" panose="05040102010807070707" pitchFamily="18" charset="2"/>
              <a:buChar char=""/>
              <a:tabLst>
                <a:tab pos="8332788" algn="r"/>
              </a:tabLst>
            </a:pPr>
            <a:r>
              <a:rPr lang="en-US" sz="1940" dirty="0"/>
              <a:t>The following table gives the </a:t>
            </a:r>
            <a:r>
              <a:rPr lang="en-US" sz="1940" dirty="0" err="1" smtClean="0"/>
              <a:t>HDl’s</a:t>
            </a:r>
            <a:r>
              <a:rPr lang="en-US" sz="1940" dirty="0" smtClean="0"/>
              <a:t> </a:t>
            </a:r>
            <a:r>
              <a:rPr lang="en-US" sz="1940" dirty="0"/>
              <a:t>for Australia, Ethiopia, Russia and </a:t>
            </a:r>
            <a:r>
              <a:rPr lang="en-US" sz="1940" dirty="0" smtClean="0"/>
              <a:t>Vietnam. Determine </a:t>
            </a:r>
            <a:r>
              <a:rPr lang="en-US" sz="1940" dirty="0"/>
              <a:t>which country has which HDI. Explain the reasoning behind </a:t>
            </a:r>
            <a:r>
              <a:rPr lang="en-US" sz="1940" dirty="0" smtClean="0"/>
              <a:t>your answers.</a:t>
            </a:r>
          </a:p>
          <a:p>
            <a:pPr marL="361950" lvl="1" indent="-361950" defTabSz="896938">
              <a:buClr>
                <a:srgbClr val="00B050"/>
              </a:buClr>
              <a:buFont typeface="Wingdings 3" panose="05040102010807070707" pitchFamily="18" charset="2"/>
              <a:buChar char=""/>
              <a:tabLst>
                <a:tab pos="8332788" algn="r"/>
              </a:tabLst>
            </a:pPr>
            <a:endParaRPr lang="en-US" sz="3200" dirty="0"/>
          </a:p>
          <a:p>
            <a:pPr marL="361950" lvl="1" indent="-361950" defTabSz="896938">
              <a:buClr>
                <a:srgbClr val="00B050"/>
              </a:buClr>
              <a:buFont typeface="Wingdings 3" panose="05040102010807070707" pitchFamily="18" charset="2"/>
              <a:buChar char=""/>
              <a:tabLst>
                <a:tab pos="8332788" algn="r"/>
              </a:tabLst>
            </a:pPr>
            <a:endParaRPr lang="en-US" sz="1940" dirty="0" smtClean="0"/>
          </a:p>
          <a:p>
            <a:pPr marL="361950" lvl="1" indent="-361950" defTabSz="896938">
              <a:buClr>
                <a:srgbClr val="00B050"/>
              </a:buClr>
              <a:buFont typeface="Wingdings 3" panose="05040102010807070707" pitchFamily="18" charset="2"/>
              <a:buChar char=""/>
              <a:tabLst>
                <a:tab pos="8332788" algn="r"/>
              </a:tabLst>
            </a:pPr>
            <a:endParaRPr lang="en-US" sz="1940" dirty="0"/>
          </a:p>
          <a:p>
            <a:pPr marL="361950" lvl="1" indent="-361950" defTabSz="896938">
              <a:buClr>
                <a:srgbClr val="00B050"/>
              </a:buClr>
              <a:buFont typeface="Wingdings 3" panose="05040102010807070707" pitchFamily="18" charset="2"/>
              <a:buChar char=""/>
              <a:tabLst>
                <a:tab pos="8332788" algn="r"/>
              </a:tabLst>
            </a:pPr>
            <a:endParaRPr lang="en-US" sz="1940" dirty="0"/>
          </a:p>
          <a:p>
            <a:pPr marL="0" lvl="1" defTabSz="896938">
              <a:buClr>
                <a:srgbClr val="00B050"/>
              </a:buClr>
              <a:tabLst>
                <a:tab pos="8332788" algn="r"/>
              </a:tabLst>
            </a:pPr>
            <a:r>
              <a:rPr lang="en-US" sz="1940" b="1" dirty="0" smtClean="0">
                <a:solidFill>
                  <a:srgbClr val="FF0000"/>
                </a:solidFill>
              </a:rPr>
              <a:t>Chapter </a:t>
            </a:r>
            <a:r>
              <a:rPr lang="en-US" sz="1940" b="1" dirty="0">
                <a:solidFill>
                  <a:srgbClr val="FF0000"/>
                </a:solidFill>
              </a:rPr>
              <a:t>review questions</a:t>
            </a:r>
          </a:p>
          <a:p>
            <a:pPr lvl="1" indent="-457200" defTabSz="896938">
              <a:buClr>
                <a:srgbClr val="00B050"/>
              </a:buClr>
              <a:buFont typeface="+mj-lt"/>
              <a:buAutoNum type="arabicPeriod"/>
              <a:tabLst>
                <a:tab pos="8332788" algn="r"/>
              </a:tabLst>
            </a:pPr>
            <a:r>
              <a:rPr lang="en-US" sz="1940" dirty="0" smtClean="0">
                <a:solidFill>
                  <a:srgbClr val="FF0000"/>
                </a:solidFill>
              </a:rPr>
              <a:t>What </a:t>
            </a:r>
            <a:r>
              <a:rPr lang="en-US" sz="1940" dirty="0">
                <a:solidFill>
                  <a:srgbClr val="FF0000"/>
                </a:solidFill>
              </a:rPr>
              <a:t>is meant by 'gross domestic product' (GDP)?</a:t>
            </a:r>
          </a:p>
          <a:p>
            <a:pPr lvl="1" indent="-457200" defTabSz="896938">
              <a:buClr>
                <a:srgbClr val="00B050"/>
              </a:buClr>
              <a:buFont typeface="+mj-lt"/>
              <a:buAutoNum type="arabicPeriod"/>
              <a:tabLst>
                <a:tab pos="8332788" algn="r"/>
              </a:tabLst>
            </a:pPr>
            <a:r>
              <a:rPr lang="en-US" sz="1940" dirty="0">
                <a:solidFill>
                  <a:srgbClr val="FF0000"/>
                </a:solidFill>
              </a:rPr>
              <a:t>What is economic growth and how is it calculated?</a:t>
            </a:r>
          </a:p>
          <a:p>
            <a:pPr lvl="1" indent="-457200" defTabSz="896938">
              <a:buClr>
                <a:srgbClr val="00B050"/>
              </a:buClr>
              <a:buFont typeface="+mj-lt"/>
              <a:buAutoNum type="arabicPeriod"/>
              <a:tabLst>
                <a:tab pos="8332788" algn="r"/>
              </a:tabLst>
            </a:pPr>
            <a:r>
              <a:rPr lang="en-US" sz="1940" dirty="0">
                <a:solidFill>
                  <a:srgbClr val="FF0000"/>
                </a:solidFill>
              </a:rPr>
              <a:t>What are the causes of economic growth?</a:t>
            </a:r>
          </a:p>
          <a:p>
            <a:pPr lvl="1" indent="-457200" defTabSz="896938">
              <a:buClr>
                <a:srgbClr val="00B050"/>
              </a:buClr>
              <a:buFont typeface="+mj-lt"/>
              <a:buAutoNum type="arabicPeriod"/>
              <a:tabLst>
                <a:tab pos="8332788" algn="r"/>
              </a:tabLst>
            </a:pPr>
            <a:r>
              <a:rPr lang="en-US" sz="1940" dirty="0" smtClean="0">
                <a:solidFill>
                  <a:srgbClr val="FF0000"/>
                </a:solidFill>
              </a:rPr>
              <a:t>What </a:t>
            </a:r>
            <a:r>
              <a:rPr lang="en-US" sz="1940" dirty="0">
                <a:solidFill>
                  <a:srgbClr val="FF0000"/>
                </a:solidFill>
              </a:rPr>
              <a:t>are the consequences, both positive and </a:t>
            </a:r>
            <a:r>
              <a:rPr lang="en-US" sz="1940" dirty="0" smtClean="0">
                <a:solidFill>
                  <a:srgbClr val="FF0000"/>
                </a:solidFill>
              </a:rPr>
              <a:t>negative</a:t>
            </a:r>
            <a:r>
              <a:rPr lang="en-US" sz="1940" dirty="0">
                <a:solidFill>
                  <a:srgbClr val="FF0000"/>
                </a:solidFill>
              </a:rPr>
              <a:t>, of economic growth?</a:t>
            </a:r>
          </a:p>
          <a:p>
            <a:pPr lvl="1" indent="-457200" defTabSz="896938">
              <a:buClr>
                <a:srgbClr val="00B050"/>
              </a:buClr>
              <a:buFont typeface="+mj-lt"/>
              <a:buAutoNum type="arabicPeriod"/>
              <a:tabLst>
                <a:tab pos="8332788" algn="r"/>
              </a:tabLst>
            </a:pPr>
            <a:r>
              <a:rPr lang="en-US" sz="1940" dirty="0" smtClean="0">
                <a:solidFill>
                  <a:srgbClr val="FF0000"/>
                </a:solidFill>
              </a:rPr>
              <a:t>What </a:t>
            </a:r>
            <a:r>
              <a:rPr lang="en-US" sz="1940" dirty="0">
                <a:solidFill>
                  <a:srgbClr val="FF0000"/>
                </a:solidFill>
              </a:rPr>
              <a:t>is meant by 'a recession'?</a:t>
            </a:r>
          </a:p>
          <a:p>
            <a:pPr lvl="1" indent="-457200" defTabSz="896938">
              <a:buClr>
                <a:srgbClr val="00B050"/>
              </a:buClr>
              <a:buFont typeface="+mj-lt"/>
              <a:buAutoNum type="arabicPeriod"/>
              <a:tabLst>
                <a:tab pos="8332788" algn="r"/>
              </a:tabLst>
            </a:pPr>
            <a:r>
              <a:rPr lang="en-US" sz="1940" dirty="0" smtClean="0">
                <a:solidFill>
                  <a:srgbClr val="FF0000"/>
                </a:solidFill>
              </a:rPr>
              <a:t>How </a:t>
            </a:r>
            <a:r>
              <a:rPr lang="en-US" sz="1940" dirty="0">
                <a:solidFill>
                  <a:srgbClr val="FF0000"/>
                </a:solidFill>
              </a:rPr>
              <a:t>do calculations of GDP per head help to measure living standards</a:t>
            </a:r>
            <a:r>
              <a:rPr lang="en-US" sz="1940" dirty="0" smtClean="0">
                <a:solidFill>
                  <a:srgbClr val="FF0000"/>
                </a:solidFill>
              </a:rPr>
              <a:t>? </a:t>
            </a:r>
            <a:endParaRPr lang="en-US" sz="1940" dirty="0">
              <a:solidFill>
                <a:srgbClr val="FF0000"/>
              </a:solidFill>
            </a:endParaRPr>
          </a:p>
          <a:p>
            <a:pPr lvl="1" indent="-457200" defTabSz="896938">
              <a:buClr>
                <a:srgbClr val="00B050"/>
              </a:buClr>
              <a:buFont typeface="+mj-lt"/>
              <a:buAutoNum type="arabicPeriod"/>
              <a:tabLst>
                <a:tab pos="8332788" algn="r"/>
              </a:tabLst>
            </a:pPr>
            <a:r>
              <a:rPr lang="en-US" sz="1940" dirty="0">
                <a:solidFill>
                  <a:srgbClr val="FF0000"/>
                </a:solidFill>
              </a:rPr>
              <a:t>What are the advantages and disadvantages of using the Human </a:t>
            </a:r>
            <a:r>
              <a:rPr lang="en-US" sz="1940" dirty="0" smtClean="0">
                <a:solidFill>
                  <a:srgbClr val="FF0000"/>
                </a:solidFill>
              </a:rPr>
              <a:t>Development Index </a:t>
            </a:r>
            <a:r>
              <a:rPr lang="en-US" sz="1940" dirty="0">
                <a:solidFill>
                  <a:srgbClr val="FF0000"/>
                </a:solidFill>
              </a:rPr>
              <a:t>(HDI) to measure standards of living?</a:t>
            </a:r>
            <a:endParaRPr lang="en-US" sz="1940" dirty="0" smtClean="0">
              <a:solidFill>
                <a:srgbClr val="FF000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221878620"/>
              </p:ext>
            </p:extLst>
          </p:nvPr>
        </p:nvGraphicFramePr>
        <p:xfrm>
          <a:off x="348208" y="2331720"/>
          <a:ext cx="8472264" cy="1097280"/>
        </p:xfrm>
        <a:graphic>
          <a:graphicData uri="http://schemas.openxmlformats.org/drawingml/2006/table">
            <a:tbl>
              <a:tblPr firstRow="1" bandRow="1">
                <a:tableStyleId>{5C22544A-7EE6-4342-B048-85BDC9FD1C3A}</a:tableStyleId>
              </a:tblPr>
              <a:tblGrid>
                <a:gridCol w="2118066"/>
                <a:gridCol w="2118066"/>
                <a:gridCol w="2118066"/>
                <a:gridCol w="2118066"/>
              </a:tblGrid>
              <a:tr h="336037">
                <a:tc>
                  <a:txBody>
                    <a:bodyPr/>
                    <a:lstStyle/>
                    <a:p>
                      <a:pPr algn="ctr"/>
                      <a:r>
                        <a:rPr lang="en-GB" dirty="0" smtClean="0">
                          <a:latin typeface="Arial" panose="020B0604020202020204" pitchFamily="34" charset="0"/>
                          <a:cs typeface="Arial" panose="020B0604020202020204" pitchFamily="34" charset="0"/>
                        </a:rPr>
                        <a:t>Country</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HDI</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Country</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HDI</a:t>
                      </a:r>
                      <a:endParaRPr lang="en-GB" dirty="0">
                        <a:latin typeface="Arial" panose="020B0604020202020204" pitchFamily="34" charset="0"/>
                        <a:cs typeface="Arial" panose="020B0604020202020204" pitchFamily="34" charset="0"/>
                      </a:endParaRPr>
                    </a:p>
                  </a:txBody>
                  <a:tcPr/>
                </a:tc>
              </a:tr>
              <a:tr h="336037">
                <a:tc>
                  <a:txBody>
                    <a:bodyPr/>
                    <a:lstStyle/>
                    <a:p>
                      <a:pPr algn="ctr"/>
                      <a:r>
                        <a:rPr lang="en-GB" dirty="0" smtClean="0">
                          <a:latin typeface="Arial" panose="020B0604020202020204" pitchFamily="34" charset="0"/>
                          <a:cs typeface="Arial" panose="020B0604020202020204" pitchFamily="34" charset="0"/>
                        </a:rPr>
                        <a:t>A</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0.929</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C</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0.593</a:t>
                      </a:r>
                      <a:endParaRPr lang="en-GB" dirty="0">
                        <a:latin typeface="Arial" panose="020B0604020202020204" pitchFamily="34" charset="0"/>
                        <a:cs typeface="Arial" panose="020B0604020202020204" pitchFamily="34" charset="0"/>
                      </a:endParaRPr>
                    </a:p>
                  </a:txBody>
                  <a:tcPr/>
                </a:tc>
              </a:tr>
              <a:tr h="336037">
                <a:tc>
                  <a:txBody>
                    <a:bodyPr/>
                    <a:lstStyle/>
                    <a:p>
                      <a:pPr algn="ctr"/>
                      <a:r>
                        <a:rPr lang="en-GB" dirty="0" smtClean="0">
                          <a:latin typeface="Arial" panose="020B0604020202020204" pitchFamily="34" charset="0"/>
                          <a:cs typeface="Arial" panose="020B0604020202020204" pitchFamily="34" charset="0"/>
                        </a:rPr>
                        <a:t>B</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0.755</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D</a:t>
                      </a:r>
                      <a:endParaRPr lang="en-GB" dirty="0">
                        <a:latin typeface="Arial" panose="020B0604020202020204" pitchFamily="34" charset="0"/>
                        <a:cs typeface="Arial" panose="020B0604020202020204" pitchFamily="34" charset="0"/>
                      </a:endParaRPr>
                    </a:p>
                  </a:txBody>
                  <a:tcPr/>
                </a:tc>
                <a:tc>
                  <a:txBody>
                    <a:bodyPr/>
                    <a:lstStyle/>
                    <a:p>
                      <a:pPr algn="ctr"/>
                      <a:r>
                        <a:rPr lang="en-GB" dirty="0" smtClean="0">
                          <a:latin typeface="Arial" panose="020B0604020202020204" pitchFamily="34" charset="0"/>
                          <a:cs typeface="Arial" panose="020B0604020202020204" pitchFamily="34" charset="0"/>
                        </a:rPr>
                        <a:t>0.363</a:t>
                      </a:r>
                      <a:endParaRPr lang="en-GB" dirty="0">
                        <a:latin typeface="Arial" panose="020B0604020202020204" pitchFamily="34" charset="0"/>
                        <a:cs typeface="Arial" panose="020B0604020202020204" pitchFamily="34" charset="0"/>
                      </a:endParaRPr>
                    </a:p>
                  </a:txBody>
                  <a:tcPr/>
                </a:tc>
              </a:tr>
            </a:tbl>
          </a:graphicData>
        </a:graphic>
      </p:graphicFrame>
    </p:spTree>
    <p:extLst>
      <p:ext uri="{BB962C8B-B14F-4D97-AF65-F5344CB8AC3E}">
        <p14:creationId xmlns:p14="http://schemas.microsoft.com/office/powerpoint/2010/main" val="1355804478"/>
      </p:ext>
    </p:extLst>
  </p:cSld>
  <p:clrMapOvr>
    <a:masterClrMapping/>
  </p:clrMapOvr>
  <p:transition advClick="0"/>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2"/>
          <p:cNvSpPr>
            <a:spLocks noGrp="1"/>
          </p:cNvSpPr>
          <p:nvPr>
            <p:ph type="title"/>
          </p:nvPr>
        </p:nvSpPr>
        <p:spPr>
          <a:xfrm>
            <a:off x="70266" y="72008"/>
            <a:ext cx="7814102" cy="548680"/>
          </a:xfrm>
        </p:spPr>
        <p:txBody>
          <a:bodyPr>
            <a:noAutofit/>
          </a:bodyPr>
          <a:lstStyle/>
          <a:p>
            <a:r>
              <a:rPr lang="en-US" sz="3600" dirty="0" smtClean="0"/>
              <a:t>6 – Exam Questions</a:t>
            </a:r>
            <a:endParaRPr lang="en-GB" sz="3600" dirty="0"/>
          </a:p>
        </p:txBody>
      </p:sp>
      <p:sp>
        <p:nvSpPr>
          <p:cNvPr id="5" name="Rectangle 4"/>
          <p:cNvSpPr/>
          <p:nvPr/>
        </p:nvSpPr>
        <p:spPr>
          <a:xfrm>
            <a:off x="251522" y="1052736"/>
            <a:ext cx="8568950" cy="689420"/>
          </a:xfrm>
          <a:prstGeom prst="rect">
            <a:avLst/>
          </a:prstGeom>
          <a:noFill/>
          <a:ln w="57150">
            <a:noFill/>
          </a:ln>
        </p:spPr>
        <p:txBody>
          <a:bodyPr wrap="square">
            <a:spAutoFit/>
          </a:bodyPr>
          <a:lstStyle/>
          <a:p>
            <a:pPr marL="0" lvl="1" defTabSz="896938">
              <a:buClr>
                <a:srgbClr val="00B050"/>
              </a:buClr>
              <a:tabLst>
                <a:tab pos="8332788" algn="r"/>
              </a:tabLst>
            </a:pPr>
            <a:r>
              <a:rPr lang="en-US" sz="1940" b="1" dirty="0"/>
              <a:t>Exam practice</a:t>
            </a:r>
          </a:p>
          <a:p>
            <a:pPr marL="361950" lvl="1" indent="-361950" defTabSz="896938">
              <a:buClr>
                <a:srgbClr val="00B050"/>
              </a:buClr>
              <a:buFont typeface="Wingdings 3" panose="05040102010807070707" pitchFamily="18" charset="2"/>
              <a:buChar char=""/>
              <a:tabLst>
                <a:tab pos="8332788" algn="r"/>
              </a:tabLst>
            </a:pPr>
            <a:r>
              <a:rPr lang="en-US" sz="1940" dirty="0" smtClean="0"/>
              <a:t>The</a:t>
            </a:r>
            <a:endParaRPr lang="en-US" sz="1940" dirty="0" smtClean="0">
              <a:solidFill>
                <a:srgbClr val="FF0000"/>
              </a:solidFill>
            </a:endParaRPr>
          </a:p>
        </p:txBody>
      </p:sp>
    </p:spTree>
    <p:extLst>
      <p:ext uri="{BB962C8B-B14F-4D97-AF65-F5344CB8AC3E}">
        <p14:creationId xmlns:p14="http://schemas.microsoft.com/office/powerpoint/2010/main" val="961415237"/>
      </p:ext>
    </p:extLst>
  </p:cSld>
  <p:clrMapOvr>
    <a:masterClrMapping/>
  </p:clrMapOvr>
  <p:transition advClick="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object type=&quot;2&quot; unique_id=&quot;10045&quot;&gt;&lt;object type=&quot;3&quot; unique_id=&quot;10046&quot;&gt;&lt;property id=&quot;20148&quot; value=&quot;5&quot;/&gt;&lt;property id=&quot;20300&quot; value=&quot;Slide 1 - &amp;quot;Welcome&amp;quot;&quot;/&gt;&lt;property id=&quot;20307&quot; value=&quot;256&quot;/&gt;&lt;/object&gt;&lt;object type=&quot;3&quot; unique_id=&quot;10047&quot;&gt;&lt;property id=&quot;20148&quot; value=&quot;5&quot;/&gt;&lt;property id=&quot;20300&quot; value=&quot;Slide 2 - &amp;quot;Assignment Scenario&amp;quot;&quot;/&gt;&lt;property id=&quot;20307&quot; value=&quot;258&quot;/&gt;&lt;/object&gt;&lt;object type=&quot;3&quot; unique_id=&quot;10048&quot;&gt;&lt;property id=&quot;20148&quot; value=&quot;5&quot;/&gt;&lt;property id=&quot;20300&quot; value=&quot;Slide 3 - &amp;quot;Excel Sales Scenario&amp;quot;&quot;/&gt;&lt;property id=&quot;20307&quot; value=&quot;286&quot;/&gt;&lt;/object&gt;&lt;object type=&quot;3&quot; unique_id=&quot;10049&quot;&gt;&lt;property id=&quot;20148&quot; value=&quot;5&quot;/&gt;&lt;property id=&quot;20300&quot; value=&quot;Slide 4 - &amp;quot;Task 1 – Excel Sales Spreadsheet&amp;quot;&quot;/&gt;&lt;property id=&quot;20307&quot; value=&quot;287&quot;/&gt;&lt;/object&gt;&lt;object type=&quot;3&quot; unique_id=&quot;10050&quot;&gt;&lt;property id=&quot;20148&quot; value=&quot;5&quot;/&gt;&lt;property id=&quot;20300&quot; value=&quot;Slide 5 - &amp;quot;Task 2 – Excel Sales Spreadsheet&amp;quot;&quot;/&gt;&lt;property id=&quot;20307&quot; value=&quot;288&quot;/&gt;&lt;/object&gt;&lt;object type=&quot;3&quot; unique_id=&quot;10051&quot;&gt;&lt;property id=&quot;20148&quot; value=&quot;5&quot;/&gt;&lt;property id=&quot;20300&quot; value=&quot;Slide 6 - &amp;quot;Task 3 – Excel Sales Spreadsheet&amp;quot;&quot;/&gt;&lt;property id=&quot;20307&quot; value=&quot;289&quot;/&gt;&lt;/object&gt;&lt;object type=&quot;3&quot; unique_id=&quot;10052&quot;&gt;&lt;property id=&quot;20148&quot; value=&quot;5&quot;/&gt;&lt;property id=&quot;20300&quot; value=&quot;Slide 7 - &amp;quot;Task 4 – Excel Sales Spreadsheet&amp;quot;&quot;/&gt;&lt;property id=&quot;20307&quot; value=&quot;290&quot;/&gt;&lt;/object&gt;&lt;object type=&quot;3&quot; unique_id=&quot;10053&quot;&gt;&lt;property id=&quot;20148&quot; value=&quot;5&quot;/&gt;&lt;property id=&quot;20300&quot; value=&quot;Slide 8 - &amp;quot;Task 5 – Excel Sales Spreadsheet&amp;quot;&quot;/&gt;&lt;property id=&quot;20307&quot; value=&quot;291&quot;/&gt;&lt;/object&gt;&lt;object type=&quot;3&quot; unique_id=&quot;10054&quot;&gt;&lt;property id=&quot;20148&quot; value=&quot;5&quot;/&gt;&lt;property id=&quot;20300&quot; value=&quot;Slide 9 - &amp;quot;Task 6 – Excel Sales Spreadsheet&amp;quot;&quot;/&gt;&lt;property id=&quot;20307&quot; value=&quot;292&quot;/&gt;&lt;/object&gt;&lt;object type=&quot;3&quot; unique_id=&quot;10055&quot;&gt;&lt;property id=&quot;20148&quot; value=&quot;5&quot;/&gt;&lt;property id=&quot;20300&quot; value=&quot;Slide 10 - &amp;quot;Task 7 – Excel Sales Spreadsheet&amp;quot;&quot;/&gt;&lt;property id=&quot;20307&quot; value=&quot;294&quot;/&gt;&lt;/object&gt;&lt;object type=&quot;3&quot; unique_id=&quot;10056&quot;&gt;&lt;property id=&quot;20148&quot; value=&quot;5&quot;/&gt;&lt;property id=&quot;20300&quot; value=&quot;Slide 11 - &amp;quot;Task 8 – Excel Sales Spreadsheet&amp;quot;&quot;/&gt;&lt;property id=&quot;20307&quot; value=&quot;295&quot;/&gt;&lt;/object&gt;&lt;object type=&quot;3&quot; unique_id=&quot;10057&quot;&gt;&lt;property id=&quot;20148&quot; value=&quot;5&quot;/&gt;&lt;property id=&quot;20300&quot; value=&quot;Slide 12 - &amp;quot;Excel Tutorials – Click to View&amp;quot;&quot;/&gt;&lt;property id=&quot;20307&quot; value=&quot;332&quot;/&gt;&lt;/object&gt;&lt;object type=&quot;3&quot; unique_id=&quot;10058&quot;&gt;&lt;property id=&quot;20148&quot; value=&quot;5&quot;/&gt;&lt;property id=&quot;20300&quot; value=&quot;Slide 13 - &amp;quot;Excel Sales – Assessment (St/Ex/Ad)&amp;quot;&quot;/&gt;&lt;property id=&quot;20307&quot; value=&quot;297&quot;/&gt;&lt;/object&gt;&lt;object type=&quot;3&quot; unique_id=&quot;10059&quot;&gt;&lt;property id=&quot;20148&quot; value=&quot;5&quot;/&gt;&lt;property id=&quot;20300&quot; value=&quot;Slide 14 - &amp;quot;Excel Bookings Scenario&amp;quot;&quot;/&gt;&lt;property id=&quot;20307&quot; value=&quot;299&quot;/&gt;&lt;/object&gt;&lt;object type=&quot;3&quot; unique_id=&quot;10060&quot;&gt;&lt;property id=&quot;20148&quot; value=&quot;5&quot;/&gt;&lt;property id=&quot;20300&quot; value=&quot;Slide 15 - &amp;quot;Task 1 – Excel Bookings Spreadsheet&amp;quot;&quot;/&gt;&lt;property id=&quot;20307&quot; value=&quot;300&quot;/&gt;&lt;/object&gt;&lt;object type=&quot;3&quot; unique_id=&quot;10061&quot;&gt;&lt;property id=&quot;20148&quot; value=&quot;5&quot;/&gt;&lt;property id=&quot;20300&quot; value=&quot;Slide 16 - &amp;quot;Task 2 – Excel Bookings Spreadsheet&amp;quot;&quot;/&gt;&lt;property id=&quot;20307&quot; value=&quot;301&quot;/&gt;&lt;/object&gt;&lt;object type=&quot;3&quot; unique_id=&quot;10062&quot;&gt;&lt;property id=&quot;20148&quot; value=&quot;5&quot;/&gt;&lt;property id=&quot;20300&quot; value=&quot;Slide 17 - &amp;quot;Task 3 – Excel Bookings Spreadsheet&amp;quot;&quot;/&gt;&lt;property id=&quot;20307&quot; value=&quot;302&quot;/&gt;&lt;/object&gt;&lt;object type=&quot;3&quot; unique_id=&quot;10063&quot;&gt;&lt;property id=&quot;20148&quot; value=&quot;5&quot;/&gt;&lt;property id=&quot;20300&quot; value=&quot;Slide 18 - &amp;quot;Task 4 – Excel Bookings Spreadsheet&amp;quot;&quot;/&gt;&lt;property id=&quot;20307&quot; value=&quot;309&quot;/&gt;&lt;/object&gt;&lt;object type=&quot;3&quot; unique_id=&quot;10064&quot;&gt;&lt;property id=&quot;20148&quot; value=&quot;5&quot;/&gt;&lt;property id=&quot;20300&quot; value=&quot;Slide 19 - &amp;quot;Task 5 – Excel Bookings Spreadsheet&amp;quot;&quot;/&gt;&lt;property id=&quot;20307&quot; value=&quot;304&quot;/&gt;&lt;/object&gt;&lt;object type=&quot;3&quot; unique_id=&quot;10065&quot;&gt;&lt;property id=&quot;20148&quot; value=&quot;5&quot;/&gt;&lt;property id=&quot;20300&quot; value=&quot;Slide 20 - &amp;quot;Task 6 – Excel Bookings Spreadsheet&amp;quot;&quot;/&gt;&lt;property id=&quot;20307&quot; value=&quot;305&quot;/&gt;&lt;/object&gt;&lt;object type=&quot;3&quot; unique_id=&quot;10066&quot;&gt;&lt;property id=&quot;20148&quot; value=&quot;5&quot;/&gt;&lt;property id=&quot;20300&quot; value=&quot;Slide 21 - &amp;quot;Task 7 – Excel Bookings Spreadsheet&amp;quot;&quot;/&gt;&lt;property id=&quot;20307&quot; value=&quot;306&quot;/&gt;&lt;/object&gt;&lt;object type=&quot;3&quot; unique_id=&quot;10067&quot;&gt;&lt;property id=&quot;20148&quot; value=&quot;5&quot;/&gt;&lt;property id=&quot;20300&quot; value=&quot;Slide 22 - &amp;quot;Task 8 – Excel Bookings Spreadsheet&amp;quot;&quot;/&gt;&lt;property id=&quot;20307&quot; value=&quot;307&quot;/&gt;&lt;/object&gt;&lt;object type=&quot;3&quot; unique_id=&quot;10068&quot;&gt;&lt;property id=&quot;20148&quot; value=&quot;5&quot;/&gt;&lt;property id=&quot;20300&quot; value=&quot;Slide 23 - &amp;quot;Excel Tutorials – Click to View&amp;quot;&quot;/&gt;&lt;property id=&quot;20307&quot; value=&quot;334&quot;/&gt;&lt;/object&gt;&lt;object type=&quot;3&quot; unique_id=&quot;10069&quot;&gt;&lt;property id=&quot;20148&quot; value=&quot;5&quot;/&gt;&lt;property id=&quot;20300&quot; value=&quot;Slide 24 - &amp;quot;Excel Bookings – Assessment (St/Ex/Ad)&amp;quot;&quot;/&gt;&lt;property id=&quot;20307&quot; value=&quot;308&quot;/&gt;&lt;/object&gt;&lt;object type=&quot;3&quot; unique_id=&quot;10070&quot;&gt;&lt;property id=&quot;20148&quot; value=&quot;5&quot;/&gt;&lt;property id=&quot;20300&quot; value=&quot;Slide 25 - &amp;quot;Graphics Scenario&amp;quot;&quot;/&gt;&lt;property id=&quot;20307&quot; value=&quot;310&quot;/&gt;&lt;/object&gt;&lt;object type=&quot;3&quot; unique_id=&quot;10071&quot;&gt;&lt;property id=&quot;20148&quot; value=&quot;5&quot;/&gt;&lt;property id=&quot;20300&quot; value=&quot;Slide 26 - &amp;quot;Task 1 – Bitmap Montage&amp;quot;&quot;/&gt;&lt;property id=&quot;20307&quot; value=&quot;311&quot;/&gt;&lt;/object&gt;&lt;object type=&quot;3&quot; unique_id=&quot;10072&quot;&gt;&lt;property id=&quot;20148&quot; value=&quot;5&quot;/&gt;&lt;property id=&quot;20300&quot; value=&quot;Slide 27 - &amp;quot;Task 2 – Bitmap Montage&amp;quot;&quot;/&gt;&lt;property id=&quot;20307&quot; value=&quot;312&quot;/&gt;&lt;/object&gt;&lt;object type=&quot;3&quot; unique_id=&quot;10073&quot;&gt;&lt;property id=&quot;20148&quot; value=&quot;5&quot;/&gt;&lt;property id=&quot;20300&quot; value=&quot;Slide 28 - &amp;quot;Task 3 – Bitmap Montage&amp;quot;&quot;/&gt;&lt;property id=&quot;20307&quot; value=&quot;313&quot;/&gt;&lt;/object&gt;&lt;object type=&quot;3&quot; unique_id=&quot;10074&quot;&gt;&lt;property id=&quot;20148&quot; value=&quot;5&quot;/&gt;&lt;property id=&quot;20300&quot; value=&quot;Slide 29 - &amp;quot;Task 4 – Bitmap Montage&amp;quot;&quot;/&gt;&lt;property id=&quot;20307&quot; value=&quot;314&quot;/&gt;&lt;/object&gt;&lt;object type=&quot;3&quot; unique_id=&quot;10075&quot;&gt;&lt;property id=&quot;20148&quot; value=&quot;5&quot;/&gt;&lt;property id=&quot;20300&quot; value=&quot;Slide 30 - &amp;quot;Task 5 – Vector Map&amp;quot;&quot;/&gt;&lt;property id=&quot;20307&quot; value=&quot;315&quot;/&gt;&lt;/object&gt;&lt;object type=&quot;3&quot; unique_id=&quot;10076&quot;&gt;&lt;property id=&quot;20148&quot; value=&quot;5&quot;/&gt;&lt;property id=&quot;20300&quot; value=&quot;Slide 31 - &amp;quot;Task 6 – Vector Map&amp;quot;&quot;/&gt;&lt;property id=&quot;20307&quot; value=&quot;316&quot;/&gt;&lt;/object&gt;&lt;object type=&quot;3&quot; unique_id=&quot;10077&quot;&gt;&lt;property id=&quot;20148&quot; value=&quot;5&quot;/&gt;&lt;property id=&quot;20300&quot; value=&quot;Slide 32 - &amp;quot;Task 7 – Vector Map&amp;quot;&quot;/&gt;&lt;property id=&quot;20307&quot; value=&quot;317&quot;/&gt;&lt;/object&gt;&lt;object type=&quot;3&quot; unique_id=&quot;10078&quot;&gt;&lt;property id=&quot;20148&quot; value=&quot;5&quot;/&gt;&lt;property id=&quot;20300&quot; value=&quot;Slide 33 - &amp;quot;Task 8 – Graphics&amp;quot;&quot;/&gt;&lt;property id=&quot;20307&quot; value=&quot;318&quot;/&gt;&lt;/object&gt;&lt;object type=&quot;3&quot; unique_id=&quot;10079&quot;&gt;&lt;property id=&quot;20148&quot; value=&quot;5&quot;/&gt;&lt;property id=&quot;20300&quot; value=&quot;Slide 34 - &amp;quot;Task 9 – Graphics&amp;quot;&quot;/&gt;&lt;property id=&quot;20307&quot; value=&quot;321&quot;/&gt;&lt;/object&gt;&lt;object type=&quot;3&quot; unique_id=&quot;10080&quot;&gt;&lt;property id=&quot;20148&quot; value=&quot;5&quot;/&gt;&lt;property id=&quot;20300&quot; value=&quot;Slide 35 - &amp;quot;Graphics – Assessment (St/Ex/Ad)&amp;quot;&quot;/&gt;&lt;property id=&quot;20307&quot; value=&quot;319&quot;/&gt;&lt;/object&gt;&lt;object type=&quot;3&quot; unique_id=&quot;10081&quot;&gt;&lt;property id=&quot;20148&quot; value=&quot;5&quot;/&gt;&lt;property id=&quot;20300&quot; value=&quot;Slide 36 - &amp;quot;E-Safety Scenario&amp;quot;&quot;/&gt;&lt;property id=&quot;20307&quot; value=&quot;322&quot;/&gt;&lt;/object&gt;&lt;object type=&quot;3&quot; unique_id=&quot;10082&quot;&gt;&lt;property id=&quot;20148&quot; value=&quot;5&quot;/&gt;&lt;property id=&quot;20300&quot; value=&quot;Slide 37 - &amp;quot;Task 1 – E-Safety&amp;quot;&quot;/&gt;&lt;property id=&quot;20307&quot; value=&quot;323&quot;/&gt;&lt;/object&gt;&lt;object type=&quot;3&quot; unique_id=&quot;10083&quot;&gt;&lt;property id=&quot;20148&quot; value=&quot;5&quot;/&gt;&lt;property id=&quot;20300&quot; value=&quot;Slide 38 - &amp;quot;Task 2 – E-Safety&amp;quot;&quot;/&gt;&lt;property id=&quot;20307&quot; value=&quot;324&quot;/&gt;&lt;/object&gt;&lt;object type=&quot;3&quot; unique_id=&quot;10084&quot;&gt;&lt;property id=&quot;20148&quot; value=&quot;5&quot;/&gt;&lt;property id=&quot;20300&quot; value=&quot;Slide 39 - &amp;quot;Task 3 – E-Safety&amp;quot;&quot;/&gt;&lt;property id=&quot;20307&quot; value=&quot;325&quot;/&gt;&lt;/object&gt;&lt;object type=&quot;3&quot; unique_id=&quot;10085&quot;&gt;&lt;property id=&quot;20148&quot; value=&quot;5&quot;/&gt;&lt;property id=&quot;20300&quot; value=&quot;Slide 40 - &amp;quot;Task 4 – E-Safety&amp;quot;&quot;/&gt;&lt;property id=&quot;20307&quot; value=&quot;326&quot;/&gt;&lt;/object&gt;&lt;object type=&quot;3&quot; unique_id=&quot;10086&quot;&gt;&lt;property id=&quot;20148&quot; value=&quot;5&quot;/&gt;&lt;property id=&quot;20300&quot; value=&quot;Slide 41 - &amp;quot;Task 5 – E-Safety&amp;quot;&quot;/&gt;&lt;property id=&quot;20307&quot; value=&quot;327&quot;/&gt;&lt;/object&gt;&lt;object type=&quot;3&quot; unique_id=&quot;10087&quot;&gt;&lt;property id=&quot;20148&quot; value=&quot;5&quot;/&gt;&lt;property id=&quot;20300&quot; value=&quot;Slide 42 - &amp;quot;Task 6 – E-Safety&amp;quot;&quot;/&gt;&lt;property id=&quot;20307&quot; value=&quot;328&quot;/&gt;&lt;/object&gt;&lt;object type=&quot;3&quot; unique_id=&quot;10088&quot;&gt;&lt;property id=&quot;20148&quot; value=&quot;5&quot;/&gt;&lt;property id=&quot;20300&quot; value=&quot;Slide 43 - &amp;quot;Task 7 – E-Safety&amp;quot;&quot;/&gt;&lt;property id=&quot;20307&quot; value=&quot;329&quot;/&gt;&lt;/object&gt;&lt;object type=&quot;3&quot; unique_id=&quot;10089&quot;&gt;&lt;property id=&quot;20148&quot; value=&quot;5&quot;/&gt;&lt;property id=&quot;20300&quot; value=&quot;Slide 44 - &amp;quot;E-Safety – Assessment (St/Ex/Ad)&amp;quot;&quot;/&gt;&lt;property id=&quot;20307&quot; value=&quot;331&quot;/&gt;&lt;/object&gt;&lt;/object&gt;&lt;object type=&quot;8&quot; unique_id=&quot;10135&quot;&gt;&lt;/object&gt;&lt;/object&gt;&lt;/database&gt;"/>
  <p:tag name="SECTOMILLISECCONVERTED" val="1"/>
  <p:tag name="ISPRING_RESOURCE_PATHS_HASH_2" val="08f788787bcb7a4d543d064184e3ed8f8a1ad1a"/>
  <p:tag name="ISPRING_PRESENTATION_TITLE" val="LO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deroth">
  <a:themeElements>
    <a:clrScheme name="Custom 8">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1A0AEC"/>
      </a:hlink>
      <a:folHlink>
        <a:srgbClr val="80008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303C8A099435F469B82EC500073A18D" ma:contentTypeVersion="0" ma:contentTypeDescription="Create a new document." ma:contentTypeScope="" ma:versionID="db11316f7499926a5aef36baba7827a0">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E5A8F797-114D-47DC-A43E-E9D7D8871891}">
  <ds:schemaRefs>
    <ds:schemaRef ds:uri="http://schemas.microsoft.com/sharepoint/v3/contenttype/forms"/>
  </ds:schemaRefs>
</ds:datastoreItem>
</file>

<file path=customXml/itemProps2.xml><?xml version="1.0" encoding="utf-8"?>
<ds:datastoreItem xmlns:ds="http://schemas.openxmlformats.org/officeDocument/2006/customXml" ds:itemID="{76DD945F-B7B0-4691-A0D0-E2EAD6DA23B3}">
  <ds:schemaRefs>
    <ds:schemaRef ds:uri="http://www.w3.org/XML/1998/namespace"/>
    <ds:schemaRef ds:uri="http://schemas.microsoft.com/office/2006/documentManagement/types"/>
    <ds:schemaRef ds:uri="http://purl.org/dc/terms/"/>
    <ds:schemaRef ds:uri="http://schemas.microsoft.com/office/2006/metadata/properties"/>
    <ds:schemaRef ds:uri="http://purl.org/dc/dcmitype/"/>
    <ds:schemaRef ds:uri="http://purl.org/dc/elements/1.1/"/>
    <ds:schemaRef ds:uri="http://schemas.openxmlformats.org/package/2006/metadata/core-properties"/>
  </ds:schemaRefs>
</ds:datastoreItem>
</file>

<file path=customXml/itemProps3.xml><?xml version="1.0" encoding="utf-8"?>
<ds:datastoreItem xmlns:ds="http://schemas.openxmlformats.org/officeDocument/2006/customXml" ds:itemID="{E16A05FF-1C8D-47AA-A52A-FF79015719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Enderoth</Template>
  <TotalTime>65087</TotalTime>
  <Words>12712</Words>
  <Application>Microsoft Office PowerPoint</Application>
  <PresentationFormat>On-screen Show (4:3)</PresentationFormat>
  <Paragraphs>1114</Paragraphs>
  <Slides>97</Slides>
  <Notes>97</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97</vt:i4>
      </vt:variant>
    </vt:vector>
  </HeadingPairs>
  <TitlesOfParts>
    <vt:vector size="109" baseType="lpstr">
      <vt:lpstr>Arial</vt:lpstr>
      <vt:lpstr>Calibri</vt:lpstr>
      <vt:lpstr>Cambria Math</vt:lpstr>
      <vt:lpstr>Courier New</vt:lpstr>
      <vt:lpstr>Lucida Sans Unicode</vt:lpstr>
      <vt:lpstr>Times New Roman</vt:lpstr>
      <vt:lpstr>Verdana</vt:lpstr>
      <vt:lpstr>Wingdings</vt:lpstr>
      <vt:lpstr>Wingdings 2</vt:lpstr>
      <vt:lpstr>Wingdings 3</vt:lpstr>
      <vt:lpstr>Enderoth</vt:lpstr>
      <vt:lpstr>Image</vt:lpstr>
      <vt:lpstr>PowerPoint Presentation</vt:lpstr>
      <vt:lpstr>Course Specification</vt:lpstr>
      <vt:lpstr>Exam Assessment</vt:lpstr>
      <vt:lpstr>Syllabus Aims</vt:lpstr>
      <vt:lpstr>Syllabus Objectives</vt:lpstr>
      <vt:lpstr>Syllabus Weightings</vt:lpstr>
      <vt:lpstr>Grade Descriptors</vt:lpstr>
      <vt:lpstr>Grade Descriptors – Grade C</vt:lpstr>
      <vt:lpstr>Grade Descriptors – Grade F</vt:lpstr>
      <vt:lpstr>6 – Economic Indicators</vt:lpstr>
      <vt:lpstr>6.1 – Inflation – Key Terms</vt:lpstr>
      <vt:lpstr>6.1 – Inflation – Key Terms</vt:lpstr>
      <vt:lpstr>6.1 - Inflation</vt:lpstr>
      <vt:lpstr>6.1 - Inflation</vt:lpstr>
      <vt:lpstr>6.1 - Inflation</vt:lpstr>
      <vt:lpstr>6.1 – Inflation – The Consumer price Index</vt:lpstr>
      <vt:lpstr>6.1 – Inflation – The Consumer price Index</vt:lpstr>
      <vt:lpstr>6.1 – The CPI vs. The RPI</vt:lpstr>
      <vt:lpstr>6.1 – The CPI vs. The RPI</vt:lpstr>
      <vt:lpstr>6.1 – The CPI vs. The RPI</vt:lpstr>
      <vt:lpstr>6.1 – The CPI vs. The RPI</vt:lpstr>
      <vt:lpstr>6.1 – Calculating The CPI or RPI</vt:lpstr>
      <vt:lpstr>6.1 – Calculating The CPI or RPI</vt:lpstr>
      <vt:lpstr>6.1 – Calculating The CPI or RPI</vt:lpstr>
      <vt:lpstr>6.1 – Calculating The CPI or RPI</vt:lpstr>
      <vt:lpstr>6.1 – Calculating The CPI or RPI</vt:lpstr>
      <vt:lpstr>6.1 – Calculating The CPI or RPI</vt:lpstr>
      <vt:lpstr>6.1 – The Causes of Inflation</vt:lpstr>
      <vt:lpstr>6.1 – The Causes of Inflation</vt:lpstr>
      <vt:lpstr>6.1 – The Causes of Inflation</vt:lpstr>
      <vt:lpstr>6.1 – The Causes of Inflation – Exam Practice</vt:lpstr>
      <vt:lpstr>6.1 – The Consequences of Inflation</vt:lpstr>
      <vt:lpstr>6.1 – The Consequences of Inflation</vt:lpstr>
      <vt:lpstr>6.1 – The Consequences of Inflation</vt:lpstr>
      <vt:lpstr>6.1 – The Consequences of Inflation</vt:lpstr>
      <vt:lpstr>6.1 – The Consequences of Inflation</vt:lpstr>
      <vt:lpstr>6.1 – The Consequences of Inflation</vt:lpstr>
      <vt:lpstr>6.1 – The Consequences of Inflation</vt:lpstr>
      <vt:lpstr>6.1 – The Consequences of Inflation</vt:lpstr>
      <vt:lpstr>6.1 – The Consequences of Inflation</vt:lpstr>
      <vt:lpstr>6.1 – Deflation</vt:lpstr>
      <vt:lpstr>6.1 – The Causes of Deflation</vt:lpstr>
      <vt:lpstr>6.1 – The Causes of Deflation</vt:lpstr>
      <vt:lpstr>6.1 – The Causes of Deflation</vt:lpstr>
      <vt:lpstr>6.1 – The Consequences of Deflation</vt:lpstr>
      <vt:lpstr>6.1 – The Consequences of Deflation</vt:lpstr>
      <vt:lpstr>6.1 – The Consequences of Deflation</vt:lpstr>
      <vt:lpstr>6.1 – The Consequences of Deflation</vt:lpstr>
      <vt:lpstr>6.1 – The Consequences of Deflation</vt:lpstr>
      <vt:lpstr>6.1 – The Consequences of Deflation</vt:lpstr>
      <vt:lpstr>6.1 – The Consequences of Deflation</vt:lpstr>
      <vt:lpstr>6.2 – Employment</vt:lpstr>
      <vt:lpstr>6.2 – Employment – Changing Patterns and Levels</vt:lpstr>
      <vt:lpstr>6.2 – Employment – Changing Patterns and Levels</vt:lpstr>
      <vt:lpstr>6.2 – Employment – Changing Patterns and Levels</vt:lpstr>
      <vt:lpstr>6.2 – Employment – Changing Patterns and Levels</vt:lpstr>
      <vt:lpstr>6.2 – Unemployment</vt:lpstr>
      <vt:lpstr>6.2 – Unemployment</vt:lpstr>
      <vt:lpstr>6.2 – Unemployment</vt:lpstr>
      <vt:lpstr>6.2 – Unemployment</vt:lpstr>
      <vt:lpstr>6.2 – Unemployment as a Macroeconomic Objective</vt:lpstr>
      <vt:lpstr>6.2 – Unemployment as a Macroeconomic Objective</vt:lpstr>
      <vt:lpstr>6.2 – Causes of Unemployment</vt:lpstr>
      <vt:lpstr>6.2 – Causes of Unemployment</vt:lpstr>
      <vt:lpstr>6.2 – Causes of Unemployment</vt:lpstr>
      <vt:lpstr>6.2 – Causes of Unemployment</vt:lpstr>
      <vt:lpstr>6.2 – Causes of Unemployment</vt:lpstr>
      <vt:lpstr>6.2 – Causes of Unemployment</vt:lpstr>
      <vt:lpstr>6.2 – Consequences of Unemployment</vt:lpstr>
      <vt:lpstr>6.2 – Consequences of Unemployment</vt:lpstr>
      <vt:lpstr>6.2 – Policies to deal with Employment</vt:lpstr>
      <vt:lpstr>6.2 – Policies to deal with Employment</vt:lpstr>
      <vt:lpstr>6.2 – Policies to deal with Employment</vt:lpstr>
      <vt:lpstr>6.2 – Policies to deal with Employment</vt:lpstr>
      <vt:lpstr>6.2 – Policies to deal with Employment</vt:lpstr>
      <vt:lpstr>6.2 – Policies to deal with Employment</vt:lpstr>
      <vt:lpstr>6.2 – Policies to deal with Employment</vt:lpstr>
      <vt:lpstr>6.2 – Policies to deal with Employment</vt:lpstr>
      <vt:lpstr>6.3 – Gross domestic Product and Economic Growth</vt:lpstr>
      <vt:lpstr>6.3 – Key Terms</vt:lpstr>
      <vt:lpstr>6.3 – Gross domestic Product and Economic Growth</vt:lpstr>
      <vt:lpstr>6.3 – Economic Growth</vt:lpstr>
      <vt:lpstr>6.3 – Causes of Economic Growth</vt:lpstr>
      <vt:lpstr>6.3 – Causes of Economic Growth</vt:lpstr>
      <vt:lpstr>6.3 – Causes of Economic Growth</vt:lpstr>
      <vt:lpstr>6.3 – Advantages of Economic Growth</vt:lpstr>
      <vt:lpstr>6.3 – Advantages of Economic Growth</vt:lpstr>
      <vt:lpstr>6.3 – Disadvantages of Economic Growth</vt:lpstr>
      <vt:lpstr>6.3 – The Business Cycle</vt:lpstr>
      <vt:lpstr>6.3 – The Business Cycle</vt:lpstr>
      <vt:lpstr>6.3 – Measures and Indicators of Living Standards</vt:lpstr>
      <vt:lpstr>6.3 – Measures and Indicators of Living Standards</vt:lpstr>
      <vt:lpstr>6.3 – Measures and Indicators of Living Standards</vt:lpstr>
      <vt:lpstr>6.3 – Measures and Indicators of Living Standards</vt:lpstr>
      <vt:lpstr>6.3 – Measures and Indicators of Living Standards</vt:lpstr>
      <vt:lpstr>6.3 – Measures and Indicators of Living Standards</vt:lpstr>
      <vt:lpstr>6 – Exam Questions</vt:lpstr>
    </vt:vector>
  </TitlesOfParts>
  <Company>Brooke Weston CTC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LO6</dc:title>
  <dc:subject>eBusiness</dc:subject>
  <dc:creator>Enderoth</dc:creator>
  <cp:lastModifiedBy>Stephen Rafferty</cp:lastModifiedBy>
  <cp:revision>1796</cp:revision>
  <cp:lastPrinted>2014-01-22T18:25:48Z</cp:lastPrinted>
  <dcterms:created xsi:type="dcterms:W3CDTF">2008-03-12T11:01:44Z</dcterms:created>
  <dcterms:modified xsi:type="dcterms:W3CDTF">2018-08-03T17:49:12Z</dcterms:modified>
  <cp:category>Unit 01</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0x0101006303C8A099435F469B82EC500073A18D</vt:lpwstr>
  </property>
  <property fmtid="{D5CDD505-2E9C-101B-9397-08002B2CF9AE}" pid="3" name="Unit">
    <vt:lpwstr>U1</vt:lpwstr>
  </property>
</Properties>
</file>